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ppt/tags/tag4.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notesSlides/notesSlide16.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tags/tag5.xml" ContentType="application/vnd.openxmlformats-officedocument.presentationml.tags+xml"/>
  <Override PartName="/ppt/notesSlides/notesSlide17.xml" ContentType="application/vnd.openxmlformats-officedocument.presentationml.notesSlide+xml"/>
  <Override PartName="/ppt/tags/tag6.xml" ContentType="application/vnd.openxmlformats-officedocument.presentationml.tags+xml"/>
  <Override PartName="/ppt/notesSlides/notesSlide18.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charts/chart6.xml" ContentType="application/vnd.openxmlformats-officedocument.drawingml.chart+xml"/>
  <Override PartName="/ppt/notesSlides/notesSlide21.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8.xml" ContentType="application/vnd.openxmlformats-officedocument.drawingml.chart+xml"/>
  <Override PartName="/ppt/notesSlides/notesSlide26.xml" ContentType="application/vnd.openxmlformats-officedocument.presentationml.notesSlide+xml"/>
  <Override PartName="/ppt/charts/chart9.xml" ContentType="application/vnd.openxmlformats-officedocument.drawingml.chart+xml"/>
  <Override PartName="/ppt/notesSlides/notesSlide27.xml" ContentType="application/vnd.openxmlformats-officedocument.presentationml.notesSlide+xml"/>
  <Override PartName="/ppt/charts/chart10.xml" ContentType="application/vnd.openxmlformats-officedocument.drawingml.chart+xml"/>
  <Override PartName="/ppt/notesSlides/notesSlide28.xml" ContentType="application/vnd.openxmlformats-officedocument.presentationml.notesSlide+xml"/>
  <Override PartName="/ppt/charts/chart11.xml" ContentType="application/vnd.openxmlformats-officedocument.drawingml.chart+xml"/>
  <Override PartName="/ppt/notesSlides/notesSlide29.xml" ContentType="application/vnd.openxmlformats-officedocument.presentationml.notesSlide+xml"/>
  <Override PartName="/ppt/charts/chart12.xml" ContentType="application/vnd.openxmlformats-officedocument.drawingml.chart+xml"/>
  <Override PartName="/ppt/notesSlides/notesSlide30.xml" ContentType="application/vnd.openxmlformats-officedocument.presentationml.notesSlide+xml"/>
  <Override PartName="/ppt/charts/chart13.xml" ContentType="application/vnd.openxmlformats-officedocument.drawingml.chart+xml"/>
  <Override PartName="/ppt/notesSlides/notesSlide31.xml" ContentType="application/vnd.openxmlformats-officedocument.presentationml.notesSlide+xml"/>
  <Override PartName="/ppt/charts/chart14.xml" ContentType="application/vnd.openxmlformats-officedocument.drawingml.chart+xml"/>
  <Override PartName="/ppt/notesSlides/notesSlide32.xml" ContentType="application/vnd.openxmlformats-officedocument.presentationml.notesSlide+xml"/>
  <Override PartName="/ppt/charts/chart15.xml" ContentType="application/vnd.openxmlformats-officedocument.drawingml.chart+xml"/>
  <Override PartName="/ppt/notesSlides/notesSlide33.xml" ContentType="application/vnd.openxmlformats-officedocument.presentationml.notesSlide+xml"/>
  <Override PartName="/ppt/charts/chart16.xml" ContentType="application/vnd.openxmlformats-officedocument.drawingml.chart+xml"/>
  <Override PartName="/ppt/notesSlides/notesSlide34.xml" ContentType="application/vnd.openxmlformats-officedocument.presentationml.notesSlide+xml"/>
  <Override PartName="/ppt/charts/chart17.xml" ContentType="application/vnd.openxmlformats-officedocument.drawingml.chart+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9" r:id="rId8"/>
  </p:sldMasterIdLst>
  <p:notesMasterIdLst>
    <p:notesMasterId r:id="rId44"/>
  </p:notesMasterIdLst>
  <p:handoutMasterIdLst>
    <p:handoutMasterId r:id="rId45"/>
  </p:handoutMasterIdLst>
  <p:sldIdLst>
    <p:sldId id="277" r:id="rId9"/>
    <p:sldId id="315" r:id="rId10"/>
    <p:sldId id="304" r:id="rId11"/>
    <p:sldId id="1300" r:id="rId12"/>
    <p:sldId id="1304" r:id="rId13"/>
    <p:sldId id="1165" r:id="rId14"/>
    <p:sldId id="1315" r:id="rId15"/>
    <p:sldId id="1353" r:id="rId16"/>
    <p:sldId id="1352" r:id="rId17"/>
    <p:sldId id="298" r:id="rId18"/>
    <p:sldId id="1295" r:id="rId19"/>
    <p:sldId id="1301" r:id="rId20"/>
    <p:sldId id="1310" r:id="rId21"/>
    <p:sldId id="1314" r:id="rId22"/>
    <p:sldId id="1303" r:id="rId23"/>
    <p:sldId id="1305" r:id="rId24"/>
    <p:sldId id="1307" r:id="rId25"/>
    <p:sldId id="1308" r:id="rId26"/>
    <p:sldId id="1350" r:id="rId27"/>
    <p:sldId id="1311" r:id="rId28"/>
    <p:sldId id="1312" r:id="rId29"/>
    <p:sldId id="1349" r:id="rId30"/>
    <p:sldId id="263" r:id="rId31"/>
    <p:sldId id="287" r:id="rId32"/>
    <p:sldId id="1354" r:id="rId33"/>
    <p:sldId id="1355" r:id="rId34"/>
    <p:sldId id="1356" r:id="rId35"/>
    <p:sldId id="1359" r:id="rId36"/>
    <p:sldId id="1358" r:id="rId37"/>
    <p:sldId id="1357" r:id="rId38"/>
    <p:sldId id="1360" r:id="rId39"/>
    <p:sldId id="1361" r:id="rId40"/>
    <p:sldId id="1363" r:id="rId41"/>
    <p:sldId id="1362" r:id="rId42"/>
    <p:sldId id="299" r:id="rId43"/>
  </p:sldIdLst>
  <p:sldSz cx="9144000" cy="6858000" type="screen4x3"/>
  <p:notesSz cx="9363075" cy="7077075"/>
  <p:custDataLst>
    <p:custData r:id="rId2"/>
    <p:custData r:id="rId3"/>
    <p:custData r:id="rId5"/>
    <p:custData r:id="rId6"/>
    <p:custData r:id="rId7"/>
    <p:custData r:id="rId1"/>
    <p:custData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8" userDrawn="1">
          <p15:clr>
            <a:srgbClr val="A4A3A4"/>
          </p15:clr>
        </p15:guide>
        <p15:guide id="2" pos="4656" userDrawn="1">
          <p15:clr>
            <a:srgbClr val="A4A3A4"/>
          </p15:clr>
        </p15:guide>
        <p15:guide id="3" pos="1152" userDrawn="1">
          <p15:clr>
            <a:srgbClr val="A4A3A4"/>
          </p15:clr>
        </p15:guide>
        <p15:guide id="4" pos="336" userDrawn="1">
          <p15:clr>
            <a:srgbClr val="A4A3A4"/>
          </p15:clr>
        </p15:guide>
      </p15:sldGuideLst>
    </p:ext>
    <p:ext uri="{2D200454-40CA-4A62-9FC3-DE9A4176ACB9}">
      <p15:notesGuideLst xmlns:p15="http://schemas.microsoft.com/office/powerpoint/2012/main">
        <p15:guide id="1" orient="horz" pos="2229" userDrawn="1">
          <p15:clr>
            <a:srgbClr val="A4A3A4"/>
          </p15:clr>
        </p15:guide>
        <p15:guide id="2" pos="29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9E0"/>
    <a:srgbClr val="CC3300"/>
    <a:srgbClr val="E8ECF0"/>
    <a:srgbClr val="AEB0B2"/>
    <a:srgbClr val="FFFFFF"/>
    <a:srgbClr val="C9E2E0"/>
    <a:srgbClr val="65ABA3"/>
    <a:srgbClr val="3B928C"/>
    <a:srgbClr val="999999"/>
    <a:srgbClr val="719D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85664" autoAdjust="0"/>
  </p:normalViewPr>
  <p:slideViewPr>
    <p:cSldViewPr snapToGrid="0" snapToObjects="1">
      <p:cViewPr varScale="1">
        <p:scale>
          <a:sx n="114" d="100"/>
          <a:sy n="114" d="100"/>
        </p:scale>
        <p:origin x="1278" y="102"/>
      </p:cViewPr>
      <p:guideLst>
        <p:guide orient="horz" pos="1368"/>
        <p:guide pos="4656"/>
        <p:guide pos="1152"/>
        <p:guide pos="336"/>
      </p:guideLst>
    </p:cSldViewPr>
  </p:slideViewPr>
  <p:notesTextViewPr>
    <p:cViewPr>
      <p:scale>
        <a:sx n="1" d="1"/>
        <a:sy n="1" d="1"/>
      </p:scale>
      <p:origin x="0" y="0"/>
    </p:cViewPr>
  </p:notesTextViewPr>
  <p:sorterViewPr>
    <p:cViewPr varScale="1">
      <p:scale>
        <a:sx n="1" d="1"/>
        <a:sy n="1" d="1"/>
      </p:scale>
      <p:origin x="0" y="0"/>
    </p:cViewPr>
  </p:sorterViewPr>
  <p:notesViewPr>
    <p:cSldViewPr snapToGrid="0" snapToObjects="1" showGuides="1">
      <p:cViewPr varScale="1">
        <p:scale>
          <a:sx n="161" d="100"/>
          <a:sy n="161" d="100"/>
        </p:scale>
        <p:origin x="1872" y="208"/>
      </p:cViewPr>
      <p:guideLst>
        <p:guide orient="horz" pos="2229"/>
        <p:guide pos="294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theme" Target="theme/theme1.xml"/><Relationship Id="rId8"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929668513658013"/>
          <c:y val="1.7361111111111112E-2"/>
          <c:w val="0.61765261981141251"/>
          <c:h val="0.89378472222222227"/>
        </c:manualLayout>
      </c:layout>
      <c:barChart>
        <c:barDir val="bar"/>
        <c:grouping val="clustered"/>
        <c:varyColors val="0"/>
        <c:ser>
          <c:idx val="0"/>
          <c:order val="0"/>
          <c:tx>
            <c:strRef>
              <c:f>Sheet1!$B$1</c:f>
              <c:strCache>
                <c:ptCount val="1"/>
                <c:pt idx="0">
                  <c:v>PortCompWeight</c:v>
                </c:pt>
              </c:strCache>
            </c:strRef>
          </c:tx>
          <c:spPr>
            <a:solidFill>
              <a:srgbClr val="8E9FB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Cash &amp; Cash Equiv.</c:v>
                </c:pt>
                <c:pt idx="1">
                  <c:v>Foreign Bonds</c:v>
                </c:pt>
                <c:pt idx="2">
                  <c:v>Domestic Corp Bonds</c:v>
                </c:pt>
                <c:pt idx="3">
                  <c:v>Domestic Other Bonds</c:v>
                </c:pt>
                <c:pt idx="4">
                  <c:v>Domestic Equity</c:v>
                </c:pt>
                <c:pt idx="5">
                  <c:v>Foreign Equity</c:v>
                </c:pt>
              </c:strCache>
            </c:strRef>
          </c:cat>
          <c:val>
            <c:numRef>
              <c:f>Sheet1!$B$2:$B$7</c:f>
              <c:numCache>
                <c:formatCode>0%</c:formatCode>
                <c:ptCount val="6"/>
                <c:pt idx="0">
                  <c:v>2.5999999999999999E-2</c:v>
                </c:pt>
                <c:pt idx="1">
                  <c:v>3.4000000000000002E-2</c:v>
                </c:pt>
                <c:pt idx="2">
                  <c:v>4.2999999999999997E-2</c:v>
                </c:pt>
                <c:pt idx="3">
                  <c:v>0.05</c:v>
                </c:pt>
                <c:pt idx="4">
                  <c:v>0.33400000000000002</c:v>
                </c:pt>
                <c:pt idx="5">
                  <c:v>0.51200000000000001</c:v>
                </c:pt>
              </c:numCache>
            </c:numRef>
          </c:val>
          <c:extLst>
            <c:ext xmlns:c16="http://schemas.microsoft.com/office/drawing/2014/chart" uri="{C3380CC4-5D6E-409C-BE32-E72D297353CC}">
              <c16:uniqueId val="{00000001-5F53-459D-B685-E06C2EC5BDC8}"/>
            </c:ext>
          </c:extLst>
        </c:ser>
        <c:dLbls>
          <c:showLegendKey val="0"/>
          <c:showVal val="0"/>
          <c:showCatName val="0"/>
          <c:showSerName val="0"/>
          <c:showPercent val="0"/>
          <c:showBubbleSize val="0"/>
        </c:dLbls>
        <c:gapWidth val="23"/>
        <c:axId val="478090800"/>
        <c:axId val="478072848"/>
      </c:barChart>
      <c:catAx>
        <c:axId val="478090800"/>
        <c:scaling>
          <c:orientation val="minMax"/>
        </c:scaling>
        <c:delete val="0"/>
        <c:axPos val="l"/>
        <c:numFmt formatCode="General" sourceLinked="0"/>
        <c:majorTickMark val="out"/>
        <c:minorTickMark val="none"/>
        <c:tickLblPos val="nextTo"/>
        <c:spPr>
          <a:ln>
            <a:solidFill>
              <a:srgbClr val="53565A"/>
            </a:solidFill>
          </a:ln>
        </c:spPr>
        <c:crossAx val="478072848"/>
        <c:crosses val="autoZero"/>
        <c:auto val="1"/>
        <c:lblAlgn val="ctr"/>
        <c:lblOffset val="100"/>
        <c:noMultiLvlLbl val="0"/>
      </c:catAx>
      <c:valAx>
        <c:axId val="478072848"/>
        <c:scaling>
          <c:orientation val="minMax"/>
          <c:max val="0.55000000000000004"/>
          <c:min val="0"/>
        </c:scaling>
        <c:delete val="0"/>
        <c:axPos val="b"/>
        <c:numFmt formatCode="0%" sourceLinked="1"/>
        <c:majorTickMark val="none"/>
        <c:minorTickMark val="none"/>
        <c:tickLblPos val="nextTo"/>
        <c:spPr>
          <a:ln>
            <a:noFill/>
          </a:ln>
        </c:spPr>
        <c:crossAx val="478090800"/>
        <c:crosses val="autoZero"/>
        <c:crossBetween val="between"/>
        <c:majorUnit val="0.1"/>
      </c:valAx>
      <c:spPr>
        <a:ln>
          <a:noFill/>
        </a:ln>
      </c:spPr>
    </c:plotArea>
    <c:plotVisOnly val="1"/>
    <c:dispBlanksAs val="gap"/>
    <c:showDLblsOverMax val="0"/>
  </c:chart>
  <c:txPr>
    <a:bodyPr/>
    <a:lstStyle/>
    <a:p>
      <a:pPr>
        <a:defRPr sz="1000">
          <a:solidFill>
            <a:schemeClr val="tx1"/>
          </a:solidFill>
          <a:latin typeface="Arial Narrow" panose="020B0606020202030204"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ORANGE SA</a:t>
            </a:r>
          </a:p>
        </c:rich>
      </c:tx>
      <c:layout>
        <c:manualLayout>
          <c:xMode val="edge"/>
          <c:yMode val="edge"/>
          <c:x val="1.7245066588898619E-3"/>
          <c:y val="9.0785974210349681E-3"/>
        </c:manualLayout>
      </c:layout>
      <c:overlay val="0"/>
      <c:spPr>
        <a:noFill/>
        <a:ln w="25400">
          <a:noFill/>
        </a:ln>
      </c:spPr>
    </c:title>
    <c:autoTitleDeleted val="0"/>
    <c:plotArea>
      <c:layout/>
      <c:lineChart>
        <c:grouping val="standard"/>
        <c:varyColors val="0"/>
        <c:ser>
          <c:idx val="0"/>
          <c:order val="0"/>
          <c:tx>
            <c:strRef>
              <c:f>'Top 10 (6.30) for charts'!$I$3</c:f>
              <c:strCache>
                <c:ptCount val="1"/>
              </c:strCache>
            </c:strRef>
          </c:tx>
          <c:spPr>
            <a:ln w="28575" cap="rnd">
              <a:solidFill>
                <a:schemeClr val="tx2"/>
              </a:solidFill>
              <a:round/>
            </a:ln>
            <a:effectLst/>
          </c:spPr>
          <c:marker>
            <c:symbol val="none"/>
          </c:marker>
          <c:cat>
            <c:numRef>
              <c:f>'Top 10 (6.30) for charts'!$H$4:$H$517</c:f>
              <c:numCache>
                <c:formatCode>m/d/yyyy</c:formatCode>
                <c:ptCount val="514"/>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43797</c:v>
                </c:pt>
                <c:pt idx="44">
                  <c:v>43798</c:v>
                </c:pt>
                <c:pt idx="45">
                  <c:v>43801</c:v>
                </c:pt>
                <c:pt idx="46">
                  <c:v>43802</c:v>
                </c:pt>
                <c:pt idx="47">
                  <c:v>43803</c:v>
                </c:pt>
                <c:pt idx="48">
                  <c:v>43804</c:v>
                </c:pt>
                <c:pt idx="49">
                  <c:v>43805</c:v>
                </c:pt>
                <c:pt idx="50">
                  <c:v>43808</c:v>
                </c:pt>
                <c:pt idx="51">
                  <c:v>43809</c:v>
                </c:pt>
                <c:pt idx="52">
                  <c:v>43810</c:v>
                </c:pt>
                <c:pt idx="53">
                  <c:v>43811</c:v>
                </c:pt>
                <c:pt idx="54">
                  <c:v>43812</c:v>
                </c:pt>
                <c:pt idx="55">
                  <c:v>43815</c:v>
                </c:pt>
                <c:pt idx="56">
                  <c:v>43816</c:v>
                </c:pt>
                <c:pt idx="57">
                  <c:v>43817</c:v>
                </c:pt>
                <c:pt idx="58">
                  <c:v>43818</c:v>
                </c:pt>
                <c:pt idx="59">
                  <c:v>43819</c:v>
                </c:pt>
                <c:pt idx="60">
                  <c:v>43822</c:v>
                </c:pt>
                <c:pt idx="61">
                  <c:v>43823</c:v>
                </c:pt>
                <c:pt idx="62">
                  <c:v>43826</c:v>
                </c:pt>
                <c:pt idx="63">
                  <c:v>43829</c:v>
                </c:pt>
                <c:pt idx="64">
                  <c:v>43830</c:v>
                </c:pt>
                <c:pt idx="65">
                  <c:v>43832</c:v>
                </c:pt>
                <c:pt idx="66">
                  <c:v>43833</c:v>
                </c:pt>
                <c:pt idx="67">
                  <c:v>43836</c:v>
                </c:pt>
                <c:pt idx="68">
                  <c:v>43837</c:v>
                </c:pt>
                <c:pt idx="69">
                  <c:v>43838</c:v>
                </c:pt>
                <c:pt idx="70">
                  <c:v>43839</c:v>
                </c:pt>
                <c:pt idx="71">
                  <c:v>43840</c:v>
                </c:pt>
                <c:pt idx="72">
                  <c:v>43843</c:v>
                </c:pt>
                <c:pt idx="73">
                  <c:v>43844</c:v>
                </c:pt>
                <c:pt idx="74">
                  <c:v>43845</c:v>
                </c:pt>
                <c:pt idx="75">
                  <c:v>43846</c:v>
                </c:pt>
                <c:pt idx="76">
                  <c:v>43847</c:v>
                </c:pt>
                <c:pt idx="77">
                  <c:v>43850</c:v>
                </c:pt>
                <c:pt idx="78">
                  <c:v>43851</c:v>
                </c:pt>
                <c:pt idx="79">
                  <c:v>43852</c:v>
                </c:pt>
                <c:pt idx="80">
                  <c:v>43853</c:v>
                </c:pt>
                <c:pt idx="81">
                  <c:v>43854</c:v>
                </c:pt>
                <c:pt idx="82">
                  <c:v>43857</c:v>
                </c:pt>
                <c:pt idx="83">
                  <c:v>43858</c:v>
                </c:pt>
                <c:pt idx="84">
                  <c:v>43859</c:v>
                </c:pt>
                <c:pt idx="85">
                  <c:v>43860</c:v>
                </c:pt>
                <c:pt idx="86">
                  <c:v>43861</c:v>
                </c:pt>
                <c:pt idx="87">
                  <c:v>43864</c:v>
                </c:pt>
                <c:pt idx="88">
                  <c:v>43865</c:v>
                </c:pt>
                <c:pt idx="89">
                  <c:v>43866</c:v>
                </c:pt>
                <c:pt idx="90">
                  <c:v>43867</c:v>
                </c:pt>
                <c:pt idx="91">
                  <c:v>43868</c:v>
                </c:pt>
                <c:pt idx="92">
                  <c:v>43871</c:v>
                </c:pt>
                <c:pt idx="93">
                  <c:v>43872</c:v>
                </c:pt>
                <c:pt idx="94">
                  <c:v>43873</c:v>
                </c:pt>
                <c:pt idx="95">
                  <c:v>43874</c:v>
                </c:pt>
                <c:pt idx="96">
                  <c:v>43875</c:v>
                </c:pt>
                <c:pt idx="97">
                  <c:v>43878</c:v>
                </c:pt>
                <c:pt idx="98">
                  <c:v>43879</c:v>
                </c:pt>
                <c:pt idx="99">
                  <c:v>43880</c:v>
                </c:pt>
                <c:pt idx="100">
                  <c:v>43881</c:v>
                </c:pt>
                <c:pt idx="101">
                  <c:v>43882</c:v>
                </c:pt>
                <c:pt idx="102">
                  <c:v>43885</c:v>
                </c:pt>
                <c:pt idx="103">
                  <c:v>43886</c:v>
                </c:pt>
                <c:pt idx="104">
                  <c:v>43887</c:v>
                </c:pt>
                <c:pt idx="105">
                  <c:v>43888</c:v>
                </c:pt>
                <c:pt idx="106">
                  <c:v>43889</c:v>
                </c:pt>
                <c:pt idx="107">
                  <c:v>43892</c:v>
                </c:pt>
                <c:pt idx="108">
                  <c:v>43893</c:v>
                </c:pt>
                <c:pt idx="109">
                  <c:v>43894</c:v>
                </c:pt>
                <c:pt idx="110">
                  <c:v>43895</c:v>
                </c:pt>
                <c:pt idx="111">
                  <c:v>43896</c:v>
                </c:pt>
                <c:pt idx="112">
                  <c:v>43899</c:v>
                </c:pt>
                <c:pt idx="113">
                  <c:v>43900</c:v>
                </c:pt>
                <c:pt idx="114">
                  <c:v>43901</c:v>
                </c:pt>
                <c:pt idx="115">
                  <c:v>43902</c:v>
                </c:pt>
                <c:pt idx="116">
                  <c:v>43903</c:v>
                </c:pt>
                <c:pt idx="117">
                  <c:v>43906</c:v>
                </c:pt>
                <c:pt idx="118">
                  <c:v>43907</c:v>
                </c:pt>
                <c:pt idx="119">
                  <c:v>43908</c:v>
                </c:pt>
                <c:pt idx="120">
                  <c:v>43909</c:v>
                </c:pt>
                <c:pt idx="121">
                  <c:v>43910</c:v>
                </c:pt>
                <c:pt idx="122">
                  <c:v>43913</c:v>
                </c:pt>
                <c:pt idx="123">
                  <c:v>43914</c:v>
                </c:pt>
                <c:pt idx="124">
                  <c:v>43915</c:v>
                </c:pt>
                <c:pt idx="125">
                  <c:v>43916</c:v>
                </c:pt>
                <c:pt idx="126">
                  <c:v>43917</c:v>
                </c:pt>
                <c:pt idx="127">
                  <c:v>43920</c:v>
                </c:pt>
                <c:pt idx="128">
                  <c:v>43921</c:v>
                </c:pt>
                <c:pt idx="129">
                  <c:v>43922</c:v>
                </c:pt>
                <c:pt idx="130">
                  <c:v>43923</c:v>
                </c:pt>
                <c:pt idx="131">
                  <c:v>43924</c:v>
                </c:pt>
                <c:pt idx="132">
                  <c:v>43927</c:v>
                </c:pt>
                <c:pt idx="133">
                  <c:v>43928</c:v>
                </c:pt>
                <c:pt idx="134">
                  <c:v>43929</c:v>
                </c:pt>
                <c:pt idx="135">
                  <c:v>43930</c:v>
                </c:pt>
                <c:pt idx="136">
                  <c:v>43935</c:v>
                </c:pt>
                <c:pt idx="137">
                  <c:v>43936</c:v>
                </c:pt>
                <c:pt idx="138">
                  <c:v>43937</c:v>
                </c:pt>
                <c:pt idx="139">
                  <c:v>43938</c:v>
                </c:pt>
                <c:pt idx="140">
                  <c:v>43941</c:v>
                </c:pt>
                <c:pt idx="141">
                  <c:v>43942</c:v>
                </c:pt>
                <c:pt idx="142">
                  <c:v>43943</c:v>
                </c:pt>
                <c:pt idx="143">
                  <c:v>43944</c:v>
                </c:pt>
                <c:pt idx="144">
                  <c:v>43945</c:v>
                </c:pt>
                <c:pt idx="145">
                  <c:v>43948</c:v>
                </c:pt>
                <c:pt idx="146">
                  <c:v>43949</c:v>
                </c:pt>
                <c:pt idx="147">
                  <c:v>43950</c:v>
                </c:pt>
                <c:pt idx="148">
                  <c:v>43951</c:v>
                </c:pt>
                <c:pt idx="149">
                  <c:v>43955</c:v>
                </c:pt>
                <c:pt idx="150">
                  <c:v>43956</c:v>
                </c:pt>
                <c:pt idx="151">
                  <c:v>43957</c:v>
                </c:pt>
                <c:pt idx="152">
                  <c:v>43958</c:v>
                </c:pt>
                <c:pt idx="153">
                  <c:v>43959</c:v>
                </c:pt>
                <c:pt idx="154">
                  <c:v>43962</c:v>
                </c:pt>
                <c:pt idx="155">
                  <c:v>43963</c:v>
                </c:pt>
                <c:pt idx="156">
                  <c:v>43964</c:v>
                </c:pt>
                <c:pt idx="157">
                  <c:v>43965</c:v>
                </c:pt>
                <c:pt idx="158">
                  <c:v>43966</c:v>
                </c:pt>
                <c:pt idx="159">
                  <c:v>43969</c:v>
                </c:pt>
                <c:pt idx="160">
                  <c:v>43970</c:v>
                </c:pt>
                <c:pt idx="161">
                  <c:v>43971</c:v>
                </c:pt>
                <c:pt idx="162">
                  <c:v>43972</c:v>
                </c:pt>
                <c:pt idx="163">
                  <c:v>43973</c:v>
                </c:pt>
                <c:pt idx="164">
                  <c:v>43976</c:v>
                </c:pt>
                <c:pt idx="165">
                  <c:v>43977</c:v>
                </c:pt>
                <c:pt idx="166">
                  <c:v>43978</c:v>
                </c:pt>
                <c:pt idx="167">
                  <c:v>43979</c:v>
                </c:pt>
                <c:pt idx="168">
                  <c:v>43980</c:v>
                </c:pt>
                <c:pt idx="169">
                  <c:v>43983</c:v>
                </c:pt>
                <c:pt idx="170">
                  <c:v>43984</c:v>
                </c:pt>
                <c:pt idx="171">
                  <c:v>43985</c:v>
                </c:pt>
                <c:pt idx="172">
                  <c:v>43986</c:v>
                </c:pt>
                <c:pt idx="173">
                  <c:v>43987</c:v>
                </c:pt>
                <c:pt idx="174">
                  <c:v>43990</c:v>
                </c:pt>
                <c:pt idx="175">
                  <c:v>43991</c:v>
                </c:pt>
                <c:pt idx="176">
                  <c:v>43992</c:v>
                </c:pt>
                <c:pt idx="177">
                  <c:v>43993</c:v>
                </c:pt>
                <c:pt idx="178">
                  <c:v>43994</c:v>
                </c:pt>
                <c:pt idx="179">
                  <c:v>43997</c:v>
                </c:pt>
                <c:pt idx="180">
                  <c:v>43998</c:v>
                </c:pt>
                <c:pt idx="181">
                  <c:v>43999</c:v>
                </c:pt>
                <c:pt idx="182">
                  <c:v>44000</c:v>
                </c:pt>
                <c:pt idx="183">
                  <c:v>44001</c:v>
                </c:pt>
                <c:pt idx="184">
                  <c:v>44004</c:v>
                </c:pt>
                <c:pt idx="185">
                  <c:v>44005</c:v>
                </c:pt>
                <c:pt idx="186">
                  <c:v>44006</c:v>
                </c:pt>
                <c:pt idx="187">
                  <c:v>44007</c:v>
                </c:pt>
                <c:pt idx="188">
                  <c:v>44008</c:v>
                </c:pt>
                <c:pt idx="189">
                  <c:v>44011</c:v>
                </c:pt>
                <c:pt idx="190">
                  <c:v>44012</c:v>
                </c:pt>
                <c:pt idx="191">
                  <c:v>44013</c:v>
                </c:pt>
                <c:pt idx="192">
                  <c:v>44014</c:v>
                </c:pt>
                <c:pt idx="193">
                  <c:v>44015</c:v>
                </c:pt>
                <c:pt idx="194">
                  <c:v>44018</c:v>
                </c:pt>
                <c:pt idx="195">
                  <c:v>44019</c:v>
                </c:pt>
                <c:pt idx="196">
                  <c:v>44020</c:v>
                </c:pt>
                <c:pt idx="197">
                  <c:v>44021</c:v>
                </c:pt>
                <c:pt idx="198">
                  <c:v>44022</c:v>
                </c:pt>
                <c:pt idx="199">
                  <c:v>44025</c:v>
                </c:pt>
                <c:pt idx="200">
                  <c:v>44026</c:v>
                </c:pt>
                <c:pt idx="201">
                  <c:v>44027</c:v>
                </c:pt>
                <c:pt idx="202">
                  <c:v>44028</c:v>
                </c:pt>
                <c:pt idx="203">
                  <c:v>44029</c:v>
                </c:pt>
                <c:pt idx="204">
                  <c:v>44032</c:v>
                </c:pt>
                <c:pt idx="205">
                  <c:v>44033</c:v>
                </c:pt>
                <c:pt idx="206">
                  <c:v>44034</c:v>
                </c:pt>
                <c:pt idx="207">
                  <c:v>44035</c:v>
                </c:pt>
                <c:pt idx="208">
                  <c:v>44036</c:v>
                </c:pt>
                <c:pt idx="209">
                  <c:v>44039</c:v>
                </c:pt>
                <c:pt idx="210">
                  <c:v>44040</c:v>
                </c:pt>
                <c:pt idx="211">
                  <c:v>44041</c:v>
                </c:pt>
                <c:pt idx="212">
                  <c:v>44042</c:v>
                </c:pt>
                <c:pt idx="213">
                  <c:v>44043</c:v>
                </c:pt>
                <c:pt idx="214">
                  <c:v>44046</c:v>
                </c:pt>
                <c:pt idx="215">
                  <c:v>44047</c:v>
                </c:pt>
                <c:pt idx="216">
                  <c:v>44048</c:v>
                </c:pt>
                <c:pt idx="217">
                  <c:v>44049</c:v>
                </c:pt>
                <c:pt idx="218">
                  <c:v>44050</c:v>
                </c:pt>
                <c:pt idx="219">
                  <c:v>44053</c:v>
                </c:pt>
                <c:pt idx="220">
                  <c:v>44054</c:v>
                </c:pt>
                <c:pt idx="221">
                  <c:v>44055</c:v>
                </c:pt>
                <c:pt idx="222">
                  <c:v>44056</c:v>
                </c:pt>
                <c:pt idx="223">
                  <c:v>44057</c:v>
                </c:pt>
                <c:pt idx="224">
                  <c:v>44060</c:v>
                </c:pt>
                <c:pt idx="225">
                  <c:v>44061</c:v>
                </c:pt>
                <c:pt idx="226">
                  <c:v>44062</c:v>
                </c:pt>
                <c:pt idx="227">
                  <c:v>44063</c:v>
                </c:pt>
                <c:pt idx="228">
                  <c:v>44064</c:v>
                </c:pt>
                <c:pt idx="229">
                  <c:v>44067</c:v>
                </c:pt>
                <c:pt idx="230">
                  <c:v>44068</c:v>
                </c:pt>
                <c:pt idx="231">
                  <c:v>44069</c:v>
                </c:pt>
                <c:pt idx="232">
                  <c:v>44070</c:v>
                </c:pt>
                <c:pt idx="233">
                  <c:v>44071</c:v>
                </c:pt>
                <c:pt idx="234">
                  <c:v>44074</c:v>
                </c:pt>
                <c:pt idx="235">
                  <c:v>44075</c:v>
                </c:pt>
                <c:pt idx="236">
                  <c:v>44076</c:v>
                </c:pt>
                <c:pt idx="237">
                  <c:v>44077</c:v>
                </c:pt>
                <c:pt idx="238">
                  <c:v>44078</c:v>
                </c:pt>
                <c:pt idx="239">
                  <c:v>44081</c:v>
                </c:pt>
                <c:pt idx="240">
                  <c:v>44082</c:v>
                </c:pt>
                <c:pt idx="241">
                  <c:v>44083</c:v>
                </c:pt>
                <c:pt idx="242">
                  <c:v>44084</c:v>
                </c:pt>
                <c:pt idx="243">
                  <c:v>44085</c:v>
                </c:pt>
                <c:pt idx="244">
                  <c:v>44088</c:v>
                </c:pt>
                <c:pt idx="245">
                  <c:v>44089</c:v>
                </c:pt>
                <c:pt idx="246">
                  <c:v>44090</c:v>
                </c:pt>
                <c:pt idx="247">
                  <c:v>44091</c:v>
                </c:pt>
                <c:pt idx="248">
                  <c:v>44092</c:v>
                </c:pt>
                <c:pt idx="249">
                  <c:v>44095</c:v>
                </c:pt>
                <c:pt idx="250">
                  <c:v>44096</c:v>
                </c:pt>
                <c:pt idx="251">
                  <c:v>44097</c:v>
                </c:pt>
                <c:pt idx="252">
                  <c:v>44098</c:v>
                </c:pt>
                <c:pt idx="253">
                  <c:v>44099</c:v>
                </c:pt>
                <c:pt idx="254">
                  <c:v>44102</c:v>
                </c:pt>
                <c:pt idx="255">
                  <c:v>44103</c:v>
                </c:pt>
                <c:pt idx="256">
                  <c:v>44104</c:v>
                </c:pt>
                <c:pt idx="257">
                  <c:v>44105</c:v>
                </c:pt>
                <c:pt idx="258">
                  <c:v>44106</c:v>
                </c:pt>
                <c:pt idx="259">
                  <c:v>44109</c:v>
                </c:pt>
                <c:pt idx="260">
                  <c:v>44110</c:v>
                </c:pt>
                <c:pt idx="261">
                  <c:v>44111</c:v>
                </c:pt>
                <c:pt idx="262">
                  <c:v>44112</c:v>
                </c:pt>
                <c:pt idx="263">
                  <c:v>44113</c:v>
                </c:pt>
                <c:pt idx="264">
                  <c:v>44116</c:v>
                </c:pt>
                <c:pt idx="265">
                  <c:v>44117</c:v>
                </c:pt>
                <c:pt idx="266">
                  <c:v>44118</c:v>
                </c:pt>
                <c:pt idx="267">
                  <c:v>44119</c:v>
                </c:pt>
                <c:pt idx="268">
                  <c:v>44120</c:v>
                </c:pt>
                <c:pt idx="269">
                  <c:v>44123</c:v>
                </c:pt>
                <c:pt idx="270">
                  <c:v>44124</c:v>
                </c:pt>
                <c:pt idx="271">
                  <c:v>44125</c:v>
                </c:pt>
                <c:pt idx="272">
                  <c:v>44126</c:v>
                </c:pt>
                <c:pt idx="273">
                  <c:v>44127</c:v>
                </c:pt>
                <c:pt idx="274">
                  <c:v>44130</c:v>
                </c:pt>
                <c:pt idx="275">
                  <c:v>44131</c:v>
                </c:pt>
                <c:pt idx="276">
                  <c:v>44132</c:v>
                </c:pt>
                <c:pt idx="277">
                  <c:v>44133</c:v>
                </c:pt>
                <c:pt idx="278">
                  <c:v>44134</c:v>
                </c:pt>
                <c:pt idx="279">
                  <c:v>44137</c:v>
                </c:pt>
                <c:pt idx="280">
                  <c:v>44138</c:v>
                </c:pt>
                <c:pt idx="281">
                  <c:v>44139</c:v>
                </c:pt>
                <c:pt idx="282">
                  <c:v>44140</c:v>
                </c:pt>
                <c:pt idx="283">
                  <c:v>44141</c:v>
                </c:pt>
                <c:pt idx="284">
                  <c:v>44144</c:v>
                </c:pt>
                <c:pt idx="285">
                  <c:v>44145</c:v>
                </c:pt>
                <c:pt idx="286">
                  <c:v>44146</c:v>
                </c:pt>
                <c:pt idx="287">
                  <c:v>44147</c:v>
                </c:pt>
                <c:pt idx="288">
                  <c:v>44148</c:v>
                </c:pt>
                <c:pt idx="289">
                  <c:v>44151</c:v>
                </c:pt>
                <c:pt idx="290">
                  <c:v>44152</c:v>
                </c:pt>
                <c:pt idx="291">
                  <c:v>44153</c:v>
                </c:pt>
                <c:pt idx="292">
                  <c:v>44154</c:v>
                </c:pt>
                <c:pt idx="293">
                  <c:v>44155</c:v>
                </c:pt>
                <c:pt idx="294">
                  <c:v>44158</c:v>
                </c:pt>
                <c:pt idx="295">
                  <c:v>44159</c:v>
                </c:pt>
                <c:pt idx="296">
                  <c:v>44160</c:v>
                </c:pt>
                <c:pt idx="297">
                  <c:v>44161</c:v>
                </c:pt>
                <c:pt idx="298">
                  <c:v>44162</c:v>
                </c:pt>
                <c:pt idx="299">
                  <c:v>44165</c:v>
                </c:pt>
                <c:pt idx="300">
                  <c:v>44166</c:v>
                </c:pt>
                <c:pt idx="301">
                  <c:v>44167</c:v>
                </c:pt>
                <c:pt idx="302">
                  <c:v>44168</c:v>
                </c:pt>
                <c:pt idx="303">
                  <c:v>44169</c:v>
                </c:pt>
                <c:pt idx="304">
                  <c:v>44172</c:v>
                </c:pt>
                <c:pt idx="305">
                  <c:v>44173</c:v>
                </c:pt>
                <c:pt idx="306">
                  <c:v>44174</c:v>
                </c:pt>
                <c:pt idx="307">
                  <c:v>44175</c:v>
                </c:pt>
                <c:pt idx="308">
                  <c:v>44176</c:v>
                </c:pt>
                <c:pt idx="309">
                  <c:v>44179</c:v>
                </c:pt>
                <c:pt idx="310">
                  <c:v>44180</c:v>
                </c:pt>
                <c:pt idx="311">
                  <c:v>44181</c:v>
                </c:pt>
                <c:pt idx="312">
                  <c:v>44182</c:v>
                </c:pt>
                <c:pt idx="313">
                  <c:v>44183</c:v>
                </c:pt>
                <c:pt idx="314">
                  <c:v>44186</c:v>
                </c:pt>
                <c:pt idx="315">
                  <c:v>44187</c:v>
                </c:pt>
                <c:pt idx="316">
                  <c:v>44188</c:v>
                </c:pt>
                <c:pt idx="317">
                  <c:v>44189</c:v>
                </c:pt>
                <c:pt idx="318">
                  <c:v>44193</c:v>
                </c:pt>
                <c:pt idx="319">
                  <c:v>44194</c:v>
                </c:pt>
                <c:pt idx="320">
                  <c:v>44195</c:v>
                </c:pt>
                <c:pt idx="321">
                  <c:v>44196</c:v>
                </c:pt>
                <c:pt idx="322">
                  <c:v>44200</c:v>
                </c:pt>
                <c:pt idx="323">
                  <c:v>44201</c:v>
                </c:pt>
                <c:pt idx="324">
                  <c:v>44202</c:v>
                </c:pt>
                <c:pt idx="325">
                  <c:v>44203</c:v>
                </c:pt>
                <c:pt idx="326">
                  <c:v>44204</c:v>
                </c:pt>
                <c:pt idx="327">
                  <c:v>44207</c:v>
                </c:pt>
                <c:pt idx="328">
                  <c:v>44208</c:v>
                </c:pt>
                <c:pt idx="329">
                  <c:v>44209</c:v>
                </c:pt>
                <c:pt idx="330">
                  <c:v>44210</c:v>
                </c:pt>
                <c:pt idx="331">
                  <c:v>44211</c:v>
                </c:pt>
                <c:pt idx="332">
                  <c:v>44214</c:v>
                </c:pt>
                <c:pt idx="333">
                  <c:v>44215</c:v>
                </c:pt>
                <c:pt idx="334">
                  <c:v>44216</c:v>
                </c:pt>
                <c:pt idx="335">
                  <c:v>44217</c:v>
                </c:pt>
                <c:pt idx="336">
                  <c:v>44218</c:v>
                </c:pt>
                <c:pt idx="337">
                  <c:v>44221</c:v>
                </c:pt>
                <c:pt idx="338">
                  <c:v>44222</c:v>
                </c:pt>
                <c:pt idx="339">
                  <c:v>44223</c:v>
                </c:pt>
                <c:pt idx="340">
                  <c:v>44224</c:v>
                </c:pt>
                <c:pt idx="341">
                  <c:v>44225</c:v>
                </c:pt>
                <c:pt idx="342">
                  <c:v>44228</c:v>
                </c:pt>
                <c:pt idx="343">
                  <c:v>44229</c:v>
                </c:pt>
                <c:pt idx="344">
                  <c:v>44230</c:v>
                </c:pt>
                <c:pt idx="345">
                  <c:v>44231</c:v>
                </c:pt>
                <c:pt idx="346">
                  <c:v>44232</c:v>
                </c:pt>
                <c:pt idx="347">
                  <c:v>44235</c:v>
                </c:pt>
                <c:pt idx="348">
                  <c:v>44236</c:v>
                </c:pt>
                <c:pt idx="349">
                  <c:v>44237</c:v>
                </c:pt>
                <c:pt idx="350">
                  <c:v>44238</c:v>
                </c:pt>
                <c:pt idx="351">
                  <c:v>44239</c:v>
                </c:pt>
                <c:pt idx="352">
                  <c:v>44242</c:v>
                </c:pt>
                <c:pt idx="353">
                  <c:v>44243</c:v>
                </c:pt>
                <c:pt idx="354">
                  <c:v>44244</c:v>
                </c:pt>
                <c:pt idx="355">
                  <c:v>44245</c:v>
                </c:pt>
                <c:pt idx="356">
                  <c:v>44246</c:v>
                </c:pt>
                <c:pt idx="357">
                  <c:v>44249</c:v>
                </c:pt>
                <c:pt idx="358">
                  <c:v>44250</c:v>
                </c:pt>
                <c:pt idx="359">
                  <c:v>44251</c:v>
                </c:pt>
                <c:pt idx="360">
                  <c:v>44252</c:v>
                </c:pt>
                <c:pt idx="361">
                  <c:v>44253</c:v>
                </c:pt>
                <c:pt idx="362">
                  <c:v>44256</c:v>
                </c:pt>
                <c:pt idx="363">
                  <c:v>44257</c:v>
                </c:pt>
                <c:pt idx="364">
                  <c:v>44258</c:v>
                </c:pt>
                <c:pt idx="365">
                  <c:v>44259</c:v>
                </c:pt>
                <c:pt idx="366">
                  <c:v>44260</c:v>
                </c:pt>
                <c:pt idx="367">
                  <c:v>44263</c:v>
                </c:pt>
                <c:pt idx="368">
                  <c:v>44264</c:v>
                </c:pt>
                <c:pt idx="369">
                  <c:v>44265</c:v>
                </c:pt>
                <c:pt idx="370">
                  <c:v>44266</c:v>
                </c:pt>
                <c:pt idx="371">
                  <c:v>44267</c:v>
                </c:pt>
                <c:pt idx="372">
                  <c:v>44270</c:v>
                </c:pt>
                <c:pt idx="373">
                  <c:v>44271</c:v>
                </c:pt>
                <c:pt idx="374">
                  <c:v>44272</c:v>
                </c:pt>
                <c:pt idx="375">
                  <c:v>44273</c:v>
                </c:pt>
                <c:pt idx="376">
                  <c:v>44274</c:v>
                </c:pt>
                <c:pt idx="377">
                  <c:v>44277</c:v>
                </c:pt>
                <c:pt idx="378">
                  <c:v>44278</c:v>
                </c:pt>
                <c:pt idx="379">
                  <c:v>44279</c:v>
                </c:pt>
                <c:pt idx="380">
                  <c:v>44280</c:v>
                </c:pt>
                <c:pt idx="381">
                  <c:v>44281</c:v>
                </c:pt>
                <c:pt idx="382">
                  <c:v>44284</c:v>
                </c:pt>
                <c:pt idx="383">
                  <c:v>44285</c:v>
                </c:pt>
                <c:pt idx="384">
                  <c:v>44286</c:v>
                </c:pt>
                <c:pt idx="385">
                  <c:v>44287</c:v>
                </c:pt>
                <c:pt idx="386">
                  <c:v>44292</c:v>
                </c:pt>
                <c:pt idx="387">
                  <c:v>44293</c:v>
                </c:pt>
                <c:pt idx="388">
                  <c:v>44294</c:v>
                </c:pt>
                <c:pt idx="389">
                  <c:v>44295</c:v>
                </c:pt>
                <c:pt idx="390">
                  <c:v>44298</c:v>
                </c:pt>
                <c:pt idx="391">
                  <c:v>44299</c:v>
                </c:pt>
                <c:pt idx="392">
                  <c:v>44300</c:v>
                </c:pt>
                <c:pt idx="393">
                  <c:v>44301</c:v>
                </c:pt>
                <c:pt idx="394">
                  <c:v>44302</c:v>
                </c:pt>
                <c:pt idx="395">
                  <c:v>44305</c:v>
                </c:pt>
                <c:pt idx="396">
                  <c:v>44306</c:v>
                </c:pt>
                <c:pt idx="397">
                  <c:v>44307</c:v>
                </c:pt>
                <c:pt idx="398">
                  <c:v>44308</c:v>
                </c:pt>
                <c:pt idx="399">
                  <c:v>44309</c:v>
                </c:pt>
                <c:pt idx="400">
                  <c:v>44312</c:v>
                </c:pt>
                <c:pt idx="401">
                  <c:v>44313</c:v>
                </c:pt>
                <c:pt idx="402">
                  <c:v>44314</c:v>
                </c:pt>
                <c:pt idx="403">
                  <c:v>44315</c:v>
                </c:pt>
                <c:pt idx="404">
                  <c:v>44316</c:v>
                </c:pt>
                <c:pt idx="405">
                  <c:v>44319</c:v>
                </c:pt>
                <c:pt idx="406">
                  <c:v>44320</c:v>
                </c:pt>
                <c:pt idx="407">
                  <c:v>44321</c:v>
                </c:pt>
                <c:pt idx="408">
                  <c:v>44322</c:v>
                </c:pt>
                <c:pt idx="409">
                  <c:v>44323</c:v>
                </c:pt>
                <c:pt idx="410">
                  <c:v>44326</c:v>
                </c:pt>
                <c:pt idx="411">
                  <c:v>44327</c:v>
                </c:pt>
                <c:pt idx="412">
                  <c:v>44328</c:v>
                </c:pt>
                <c:pt idx="413">
                  <c:v>44329</c:v>
                </c:pt>
                <c:pt idx="414">
                  <c:v>44330</c:v>
                </c:pt>
                <c:pt idx="415">
                  <c:v>44333</c:v>
                </c:pt>
                <c:pt idx="416">
                  <c:v>44334</c:v>
                </c:pt>
                <c:pt idx="417">
                  <c:v>44335</c:v>
                </c:pt>
                <c:pt idx="418">
                  <c:v>44336</c:v>
                </c:pt>
                <c:pt idx="419">
                  <c:v>44337</c:v>
                </c:pt>
                <c:pt idx="420">
                  <c:v>44340</c:v>
                </c:pt>
                <c:pt idx="421">
                  <c:v>44341</c:v>
                </c:pt>
                <c:pt idx="422">
                  <c:v>44342</c:v>
                </c:pt>
                <c:pt idx="423">
                  <c:v>44343</c:v>
                </c:pt>
                <c:pt idx="424">
                  <c:v>44344</c:v>
                </c:pt>
                <c:pt idx="425">
                  <c:v>44347</c:v>
                </c:pt>
                <c:pt idx="426">
                  <c:v>44348</c:v>
                </c:pt>
                <c:pt idx="427">
                  <c:v>44349</c:v>
                </c:pt>
                <c:pt idx="428">
                  <c:v>44350</c:v>
                </c:pt>
                <c:pt idx="429">
                  <c:v>44351</c:v>
                </c:pt>
                <c:pt idx="430">
                  <c:v>44354</c:v>
                </c:pt>
                <c:pt idx="431">
                  <c:v>44355</c:v>
                </c:pt>
                <c:pt idx="432">
                  <c:v>44356</c:v>
                </c:pt>
                <c:pt idx="433">
                  <c:v>44357</c:v>
                </c:pt>
                <c:pt idx="434">
                  <c:v>44358</c:v>
                </c:pt>
                <c:pt idx="435">
                  <c:v>44361</c:v>
                </c:pt>
                <c:pt idx="436">
                  <c:v>44362</c:v>
                </c:pt>
                <c:pt idx="437">
                  <c:v>44363</c:v>
                </c:pt>
                <c:pt idx="438">
                  <c:v>44364</c:v>
                </c:pt>
                <c:pt idx="439">
                  <c:v>44365</c:v>
                </c:pt>
                <c:pt idx="440">
                  <c:v>44368</c:v>
                </c:pt>
                <c:pt idx="441">
                  <c:v>44369</c:v>
                </c:pt>
                <c:pt idx="442">
                  <c:v>44370</c:v>
                </c:pt>
                <c:pt idx="443">
                  <c:v>44371</c:v>
                </c:pt>
                <c:pt idx="444">
                  <c:v>44372</c:v>
                </c:pt>
                <c:pt idx="445">
                  <c:v>44375</c:v>
                </c:pt>
                <c:pt idx="446">
                  <c:v>44376</c:v>
                </c:pt>
                <c:pt idx="447">
                  <c:v>44377</c:v>
                </c:pt>
                <c:pt idx="448">
                  <c:v>44378</c:v>
                </c:pt>
                <c:pt idx="449">
                  <c:v>44379</c:v>
                </c:pt>
                <c:pt idx="450">
                  <c:v>44382</c:v>
                </c:pt>
                <c:pt idx="451">
                  <c:v>44383</c:v>
                </c:pt>
                <c:pt idx="452">
                  <c:v>44384</c:v>
                </c:pt>
                <c:pt idx="453">
                  <c:v>44385</c:v>
                </c:pt>
                <c:pt idx="454">
                  <c:v>44386</c:v>
                </c:pt>
                <c:pt idx="455">
                  <c:v>44389</c:v>
                </c:pt>
                <c:pt idx="456">
                  <c:v>44390</c:v>
                </c:pt>
                <c:pt idx="457">
                  <c:v>44391</c:v>
                </c:pt>
                <c:pt idx="458">
                  <c:v>44392</c:v>
                </c:pt>
                <c:pt idx="459">
                  <c:v>44393</c:v>
                </c:pt>
                <c:pt idx="460">
                  <c:v>44396</c:v>
                </c:pt>
                <c:pt idx="461">
                  <c:v>44397</c:v>
                </c:pt>
                <c:pt idx="462">
                  <c:v>44398</c:v>
                </c:pt>
                <c:pt idx="463">
                  <c:v>44399</c:v>
                </c:pt>
                <c:pt idx="464">
                  <c:v>44400</c:v>
                </c:pt>
                <c:pt idx="465">
                  <c:v>44403</c:v>
                </c:pt>
                <c:pt idx="466">
                  <c:v>44404</c:v>
                </c:pt>
                <c:pt idx="467">
                  <c:v>44405</c:v>
                </c:pt>
                <c:pt idx="468">
                  <c:v>44406</c:v>
                </c:pt>
                <c:pt idx="469">
                  <c:v>44407</c:v>
                </c:pt>
                <c:pt idx="470">
                  <c:v>44410</c:v>
                </c:pt>
                <c:pt idx="471">
                  <c:v>44411</c:v>
                </c:pt>
                <c:pt idx="472">
                  <c:v>44412</c:v>
                </c:pt>
                <c:pt idx="473">
                  <c:v>44413</c:v>
                </c:pt>
                <c:pt idx="474">
                  <c:v>44414</c:v>
                </c:pt>
                <c:pt idx="475">
                  <c:v>44417</c:v>
                </c:pt>
                <c:pt idx="476">
                  <c:v>44418</c:v>
                </c:pt>
                <c:pt idx="477">
                  <c:v>44419</c:v>
                </c:pt>
                <c:pt idx="478">
                  <c:v>44420</c:v>
                </c:pt>
                <c:pt idx="479">
                  <c:v>44421</c:v>
                </c:pt>
                <c:pt idx="480">
                  <c:v>44424</c:v>
                </c:pt>
                <c:pt idx="481">
                  <c:v>44425</c:v>
                </c:pt>
                <c:pt idx="482">
                  <c:v>44426</c:v>
                </c:pt>
                <c:pt idx="483">
                  <c:v>44427</c:v>
                </c:pt>
                <c:pt idx="484">
                  <c:v>44428</c:v>
                </c:pt>
                <c:pt idx="485">
                  <c:v>44431</c:v>
                </c:pt>
                <c:pt idx="486">
                  <c:v>44432</c:v>
                </c:pt>
                <c:pt idx="487">
                  <c:v>44433</c:v>
                </c:pt>
                <c:pt idx="488">
                  <c:v>44434</c:v>
                </c:pt>
                <c:pt idx="489">
                  <c:v>44435</c:v>
                </c:pt>
                <c:pt idx="490">
                  <c:v>44438</c:v>
                </c:pt>
                <c:pt idx="491">
                  <c:v>44439</c:v>
                </c:pt>
                <c:pt idx="492">
                  <c:v>44440</c:v>
                </c:pt>
                <c:pt idx="493">
                  <c:v>44441</c:v>
                </c:pt>
                <c:pt idx="494">
                  <c:v>44442</c:v>
                </c:pt>
                <c:pt idx="495">
                  <c:v>44445</c:v>
                </c:pt>
                <c:pt idx="496">
                  <c:v>44446</c:v>
                </c:pt>
                <c:pt idx="497">
                  <c:v>44447</c:v>
                </c:pt>
                <c:pt idx="498">
                  <c:v>44448</c:v>
                </c:pt>
                <c:pt idx="499">
                  <c:v>44449</c:v>
                </c:pt>
                <c:pt idx="500">
                  <c:v>44452</c:v>
                </c:pt>
                <c:pt idx="501">
                  <c:v>44453</c:v>
                </c:pt>
                <c:pt idx="502">
                  <c:v>44454</c:v>
                </c:pt>
                <c:pt idx="503">
                  <c:v>44455</c:v>
                </c:pt>
                <c:pt idx="504">
                  <c:v>44456</c:v>
                </c:pt>
                <c:pt idx="505">
                  <c:v>44459</c:v>
                </c:pt>
                <c:pt idx="506">
                  <c:v>44460</c:v>
                </c:pt>
                <c:pt idx="507">
                  <c:v>44461</c:v>
                </c:pt>
                <c:pt idx="508">
                  <c:v>44462</c:v>
                </c:pt>
                <c:pt idx="509">
                  <c:v>44463</c:v>
                </c:pt>
                <c:pt idx="510">
                  <c:v>44466</c:v>
                </c:pt>
                <c:pt idx="511">
                  <c:v>44467</c:v>
                </c:pt>
                <c:pt idx="512">
                  <c:v>44468</c:v>
                </c:pt>
                <c:pt idx="513">
                  <c:v>44469</c:v>
                </c:pt>
              </c:numCache>
            </c:numRef>
          </c:cat>
          <c:val>
            <c:numRef>
              <c:f>'Top 10 (6.30) for charts'!$I$4:$I$517</c:f>
              <c:numCache>
                <c:formatCode>0.0</c:formatCode>
                <c:ptCount val="514"/>
                <c:pt idx="0">
                  <c:v>14.395</c:v>
                </c:pt>
                <c:pt idx="1">
                  <c:v>14.36</c:v>
                </c:pt>
                <c:pt idx="2">
                  <c:v>14.025</c:v>
                </c:pt>
                <c:pt idx="3">
                  <c:v>14.02</c:v>
                </c:pt>
                <c:pt idx="4">
                  <c:v>14.285</c:v>
                </c:pt>
                <c:pt idx="5">
                  <c:v>14.45</c:v>
                </c:pt>
                <c:pt idx="6">
                  <c:v>14.324999999999999</c:v>
                </c:pt>
                <c:pt idx="7">
                  <c:v>14.37</c:v>
                </c:pt>
                <c:pt idx="8">
                  <c:v>14.49</c:v>
                </c:pt>
                <c:pt idx="9">
                  <c:v>14.805</c:v>
                </c:pt>
                <c:pt idx="10">
                  <c:v>14.7</c:v>
                </c:pt>
                <c:pt idx="11">
                  <c:v>14.84</c:v>
                </c:pt>
                <c:pt idx="12">
                  <c:v>14.88</c:v>
                </c:pt>
                <c:pt idx="13">
                  <c:v>14.87</c:v>
                </c:pt>
                <c:pt idx="14">
                  <c:v>14.925000000000001</c:v>
                </c:pt>
                <c:pt idx="15">
                  <c:v>14.875</c:v>
                </c:pt>
                <c:pt idx="16">
                  <c:v>14.935</c:v>
                </c:pt>
                <c:pt idx="17">
                  <c:v>14.914999999999999</c:v>
                </c:pt>
                <c:pt idx="18">
                  <c:v>14.73</c:v>
                </c:pt>
                <c:pt idx="19">
                  <c:v>14.68</c:v>
                </c:pt>
                <c:pt idx="20">
                  <c:v>14.545</c:v>
                </c:pt>
                <c:pt idx="21">
                  <c:v>14.17</c:v>
                </c:pt>
                <c:pt idx="22">
                  <c:v>14.324999999999999</c:v>
                </c:pt>
                <c:pt idx="23">
                  <c:v>14.44</c:v>
                </c:pt>
                <c:pt idx="24">
                  <c:v>14.395</c:v>
                </c:pt>
                <c:pt idx="25">
                  <c:v>14.39</c:v>
                </c:pt>
                <c:pt idx="26">
                  <c:v>14.324999999999999</c:v>
                </c:pt>
                <c:pt idx="27">
                  <c:v>14.4</c:v>
                </c:pt>
                <c:pt idx="28">
                  <c:v>14.395</c:v>
                </c:pt>
                <c:pt idx="29">
                  <c:v>14.285</c:v>
                </c:pt>
                <c:pt idx="30">
                  <c:v>14.31</c:v>
                </c:pt>
                <c:pt idx="31">
                  <c:v>14.52</c:v>
                </c:pt>
                <c:pt idx="32">
                  <c:v>14.465</c:v>
                </c:pt>
                <c:pt idx="33">
                  <c:v>14.3</c:v>
                </c:pt>
                <c:pt idx="34">
                  <c:v>14.5</c:v>
                </c:pt>
                <c:pt idx="35">
                  <c:v>14.77</c:v>
                </c:pt>
                <c:pt idx="36">
                  <c:v>14.635</c:v>
                </c:pt>
                <c:pt idx="37">
                  <c:v>14.685</c:v>
                </c:pt>
                <c:pt idx="38">
                  <c:v>14.725</c:v>
                </c:pt>
                <c:pt idx="39">
                  <c:v>14.824999999999999</c:v>
                </c:pt>
                <c:pt idx="40">
                  <c:v>14.86</c:v>
                </c:pt>
                <c:pt idx="41">
                  <c:v>15.01</c:v>
                </c:pt>
                <c:pt idx="42">
                  <c:v>15.01</c:v>
                </c:pt>
                <c:pt idx="43">
                  <c:v>14.9</c:v>
                </c:pt>
                <c:pt idx="44">
                  <c:v>15</c:v>
                </c:pt>
                <c:pt idx="45">
                  <c:v>14.38</c:v>
                </c:pt>
                <c:pt idx="46">
                  <c:v>14.37</c:v>
                </c:pt>
                <c:pt idx="47">
                  <c:v>13.7</c:v>
                </c:pt>
                <c:pt idx="48">
                  <c:v>13.56</c:v>
                </c:pt>
                <c:pt idx="49">
                  <c:v>13.59</c:v>
                </c:pt>
                <c:pt idx="50">
                  <c:v>13.46</c:v>
                </c:pt>
                <c:pt idx="51">
                  <c:v>13.335000000000001</c:v>
                </c:pt>
                <c:pt idx="52">
                  <c:v>13.335000000000001</c:v>
                </c:pt>
                <c:pt idx="53">
                  <c:v>13.38</c:v>
                </c:pt>
                <c:pt idx="54">
                  <c:v>13.275</c:v>
                </c:pt>
                <c:pt idx="55">
                  <c:v>13.345000000000001</c:v>
                </c:pt>
                <c:pt idx="56">
                  <c:v>13.445</c:v>
                </c:pt>
                <c:pt idx="57">
                  <c:v>13.275</c:v>
                </c:pt>
                <c:pt idx="58">
                  <c:v>13.255000000000001</c:v>
                </c:pt>
                <c:pt idx="59">
                  <c:v>13.305</c:v>
                </c:pt>
                <c:pt idx="60">
                  <c:v>13.25</c:v>
                </c:pt>
                <c:pt idx="61">
                  <c:v>13.28</c:v>
                </c:pt>
                <c:pt idx="62">
                  <c:v>13.195</c:v>
                </c:pt>
                <c:pt idx="63">
                  <c:v>13.13</c:v>
                </c:pt>
                <c:pt idx="64">
                  <c:v>13.12</c:v>
                </c:pt>
                <c:pt idx="65">
                  <c:v>13.175000000000001</c:v>
                </c:pt>
                <c:pt idx="66">
                  <c:v>13.26</c:v>
                </c:pt>
                <c:pt idx="67">
                  <c:v>13.19</c:v>
                </c:pt>
                <c:pt idx="68">
                  <c:v>13.2</c:v>
                </c:pt>
                <c:pt idx="69">
                  <c:v>13.11</c:v>
                </c:pt>
                <c:pt idx="70">
                  <c:v>13.15</c:v>
                </c:pt>
                <c:pt idx="71">
                  <c:v>13.12</c:v>
                </c:pt>
                <c:pt idx="72">
                  <c:v>13.055</c:v>
                </c:pt>
                <c:pt idx="73">
                  <c:v>13.04</c:v>
                </c:pt>
                <c:pt idx="74">
                  <c:v>13.03</c:v>
                </c:pt>
                <c:pt idx="75">
                  <c:v>12.855</c:v>
                </c:pt>
                <c:pt idx="76">
                  <c:v>13.03</c:v>
                </c:pt>
                <c:pt idx="77">
                  <c:v>13.06</c:v>
                </c:pt>
                <c:pt idx="78">
                  <c:v>13.1</c:v>
                </c:pt>
                <c:pt idx="79">
                  <c:v>13.13</c:v>
                </c:pt>
                <c:pt idx="80">
                  <c:v>13.06</c:v>
                </c:pt>
                <c:pt idx="81">
                  <c:v>13.09</c:v>
                </c:pt>
                <c:pt idx="82">
                  <c:v>12.945</c:v>
                </c:pt>
                <c:pt idx="83">
                  <c:v>13.1</c:v>
                </c:pt>
                <c:pt idx="84">
                  <c:v>12.955</c:v>
                </c:pt>
                <c:pt idx="85">
                  <c:v>12.875</c:v>
                </c:pt>
                <c:pt idx="86">
                  <c:v>12.805</c:v>
                </c:pt>
                <c:pt idx="87">
                  <c:v>12.8</c:v>
                </c:pt>
                <c:pt idx="88">
                  <c:v>12.63</c:v>
                </c:pt>
                <c:pt idx="89">
                  <c:v>12.605</c:v>
                </c:pt>
                <c:pt idx="90">
                  <c:v>12.76</c:v>
                </c:pt>
                <c:pt idx="91">
                  <c:v>12.79</c:v>
                </c:pt>
                <c:pt idx="92">
                  <c:v>12.775</c:v>
                </c:pt>
                <c:pt idx="93">
                  <c:v>12.695</c:v>
                </c:pt>
                <c:pt idx="94">
                  <c:v>12.845000000000001</c:v>
                </c:pt>
                <c:pt idx="95">
                  <c:v>13.27</c:v>
                </c:pt>
                <c:pt idx="96">
                  <c:v>13.36</c:v>
                </c:pt>
                <c:pt idx="97">
                  <c:v>13.385</c:v>
                </c:pt>
                <c:pt idx="98">
                  <c:v>13.43</c:v>
                </c:pt>
                <c:pt idx="99">
                  <c:v>13.455</c:v>
                </c:pt>
                <c:pt idx="100">
                  <c:v>13.44</c:v>
                </c:pt>
                <c:pt idx="101">
                  <c:v>13.435</c:v>
                </c:pt>
                <c:pt idx="102">
                  <c:v>13.23</c:v>
                </c:pt>
                <c:pt idx="103">
                  <c:v>12.955</c:v>
                </c:pt>
                <c:pt idx="104">
                  <c:v>12.91</c:v>
                </c:pt>
                <c:pt idx="105">
                  <c:v>12.73</c:v>
                </c:pt>
                <c:pt idx="106">
                  <c:v>12.19</c:v>
                </c:pt>
                <c:pt idx="107">
                  <c:v>12.18</c:v>
                </c:pt>
                <c:pt idx="108">
                  <c:v>12.115</c:v>
                </c:pt>
                <c:pt idx="109">
                  <c:v>12.54</c:v>
                </c:pt>
                <c:pt idx="110">
                  <c:v>12.34</c:v>
                </c:pt>
                <c:pt idx="111">
                  <c:v>12.1</c:v>
                </c:pt>
                <c:pt idx="112">
                  <c:v>11.3</c:v>
                </c:pt>
                <c:pt idx="113">
                  <c:v>10.845000000000001</c:v>
                </c:pt>
                <c:pt idx="114">
                  <c:v>10.72</c:v>
                </c:pt>
                <c:pt idx="115">
                  <c:v>9.61</c:v>
                </c:pt>
                <c:pt idx="116">
                  <c:v>9.6080000000000005</c:v>
                </c:pt>
                <c:pt idx="117">
                  <c:v>9.4019999999999992</c:v>
                </c:pt>
                <c:pt idx="118">
                  <c:v>10.46</c:v>
                </c:pt>
                <c:pt idx="119">
                  <c:v>10.484999999999999</c:v>
                </c:pt>
                <c:pt idx="120">
                  <c:v>10.935</c:v>
                </c:pt>
                <c:pt idx="121">
                  <c:v>11.135</c:v>
                </c:pt>
                <c:pt idx="122">
                  <c:v>11.19</c:v>
                </c:pt>
                <c:pt idx="123">
                  <c:v>11.65</c:v>
                </c:pt>
                <c:pt idx="124">
                  <c:v>11.43</c:v>
                </c:pt>
                <c:pt idx="125">
                  <c:v>11.465</c:v>
                </c:pt>
                <c:pt idx="126">
                  <c:v>10.935</c:v>
                </c:pt>
                <c:pt idx="127">
                  <c:v>11.21</c:v>
                </c:pt>
                <c:pt idx="128">
                  <c:v>11.135</c:v>
                </c:pt>
                <c:pt idx="129">
                  <c:v>10.875</c:v>
                </c:pt>
                <c:pt idx="130">
                  <c:v>11.05</c:v>
                </c:pt>
                <c:pt idx="131">
                  <c:v>10.984999999999999</c:v>
                </c:pt>
                <c:pt idx="132">
                  <c:v>11.38</c:v>
                </c:pt>
                <c:pt idx="133">
                  <c:v>11.33</c:v>
                </c:pt>
                <c:pt idx="134">
                  <c:v>11.465</c:v>
                </c:pt>
                <c:pt idx="135">
                  <c:v>11.365</c:v>
                </c:pt>
                <c:pt idx="136">
                  <c:v>11.65</c:v>
                </c:pt>
                <c:pt idx="137">
                  <c:v>11.315</c:v>
                </c:pt>
                <c:pt idx="138">
                  <c:v>11.16</c:v>
                </c:pt>
                <c:pt idx="139">
                  <c:v>11.365</c:v>
                </c:pt>
                <c:pt idx="140">
                  <c:v>11.51</c:v>
                </c:pt>
                <c:pt idx="141">
                  <c:v>11.01</c:v>
                </c:pt>
                <c:pt idx="142">
                  <c:v>11.305</c:v>
                </c:pt>
                <c:pt idx="143">
                  <c:v>11.31</c:v>
                </c:pt>
                <c:pt idx="144">
                  <c:v>11.185</c:v>
                </c:pt>
                <c:pt idx="145">
                  <c:v>11.32</c:v>
                </c:pt>
                <c:pt idx="146">
                  <c:v>11.25</c:v>
                </c:pt>
                <c:pt idx="147">
                  <c:v>11.2</c:v>
                </c:pt>
                <c:pt idx="148">
                  <c:v>11.135</c:v>
                </c:pt>
                <c:pt idx="149">
                  <c:v>10.775</c:v>
                </c:pt>
                <c:pt idx="150">
                  <c:v>10.89</c:v>
                </c:pt>
                <c:pt idx="151">
                  <c:v>10.725</c:v>
                </c:pt>
                <c:pt idx="152">
                  <c:v>10.69</c:v>
                </c:pt>
                <c:pt idx="153">
                  <c:v>10.725</c:v>
                </c:pt>
                <c:pt idx="154">
                  <c:v>10.635</c:v>
                </c:pt>
                <c:pt idx="155">
                  <c:v>10.67</c:v>
                </c:pt>
                <c:pt idx="156">
                  <c:v>10.4</c:v>
                </c:pt>
                <c:pt idx="157">
                  <c:v>10.23</c:v>
                </c:pt>
                <c:pt idx="158">
                  <c:v>10.115</c:v>
                </c:pt>
                <c:pt idx="159">
                  <c:v>10.535</c:v>
                </c:pt>
                <c:pt idx="160">
                  <c:v>10.16</c:v>
                </c:pt>
                <c:pt idx="161">
                  <c:v>10.34</c:v>
                </c:pt>
                <c:pt idx="162">
                  <c:v>10.3</c:v>
                </c:pt>
                <c:pt idx="163">
                  <c:v>10.28</c:v>
                </c:pt>
                <c:pt idx="164">
                  <c:v>10.395</c:v>
                </c:pt>
                <c:pt idx="165">
                  <c:v>10.199999999999999</c:v>
                </c:pt>
                <c:pt idx="166">
                  <c:v>10.45</c:v>
                </c:pt>
                <c:pt idx="167">
                  <c:v>10.78</c:v>
                </c:pt>
                <c:pt idx="168">
                  <c:v>10.845000000000001</c:v>
                </c:pt>
                <c:pt idx="169">
                  <c:v>11.04</c:v>
                </c:pt>
                <c:pt idx="170">
                  <c:v>10.98</c:v>
                </c:pt>
                <c:pt idx="171">
                  <c:v>11.265000000000001</c:v>
                </c:pt>
                <c:pt idx="172">
                  <c:v>11.315</c:v>
                </c:pt>
                <c:pt idx="173">
                  <c:v>11.535</c:v>
                </c:pt>
                <c:pt idx="174">
                  <c:v>11.484999999999999</c:v>
                </c:pt>
                <c:pt idx="175">
                  <c:v>11.035</c:v>
                </c:pt>
                <c:pt idx="176">
                  <c:v>10.865</c:v>
                </c:pt>
                <c:pt idx="177">
                  <c:v>10.38</c:v>
                </c:pt>
                <c:pt idx="178">
                  <c:v>10.41</c:v>
                </c:pt>
                <c:pt idx="179">
                  <c:v>10.285</c:v>
                </c:pt>
                <c:pt idx="180">
                  <c:v>10.685</c:v>
                </c:pt>
                <c:pt idx="181">
                  <c:v>10.615</c:v>
                </c:pt>
                <c:pt idx="182">
                  <c:v>10.385</c:v>
                </c:pt>
                <c:pt idx="183">
                  <c:v>10.565</c:v>
                </c:pt>
                <c:pt idx="184">
                  <c:v>10.484999999999999</c:v>
                </c:pt>
                <c:pt idx="185">
                  <c:v>10.515000000000001</c:v>
                </c:pt>
                <c:pt idx="186">
                  <c:v>10.345000000000001</c:v>
                </c:pt>
                <c:pt idx="187">
                  <c:v>10.39</c:v>
                </c:pt>
                <c:pt idx="188">
                  <c:v>10.39</c:v>
                </c:pt>
                <c:pt idx="189">
                  <c:v>10.685</c:v>
                </c:pt>
                <c:pt idx="190">
                  <c:v>10.645</c:v>
                </c:pt>
                <c:pt idx="191">
                  <c:v>10.6</c:v>
                </c:pt>
                <c:pt idx="192">
                  <c:v>10.824999999999999</c:v>
                </c:pt>
                <c:pt idx="193">
                  <c:v>10.74</c:v>
                </c:pt>
                <c:pt idx="194">
                  <c:v>10.95</c:v>
                </c:pt>
                <c:pt idx="195">
                  <c:v>10.725</c:v>
                </c:pt>
                <c:pt idx="196">
                  <c:v>10.565</c:v>
                </c:pt>
                <c:pt idx="197">
                  <c:v>10.404999999999999</c:v>
                </c:pt>
                <c:pt idx="198">
                  <c:v>10.494999999999999</c:v>
                </c:pt>
                <c:pt idx="199">
                  <c:v>10.664999999999999</c:v>
                </c:pt>
                <c:pt idx="200">
                  <c:v>10.875</c:v>
                </c:pt>
                <c:pt idx="201">
                  <c:v>10.925000000000001</c:v>
                </c:pt>
                <c:pt idx="202">
                  <c:v>10.984999999999999</c:v>
                </c:pt>
                <c:pt idx="203">
                  <c:v>11.005000000000001</c:v>
                </c:pt>
                <c:pt idx="204">
                  <c:v>11.11</c:v>
                </c:pt>
                <c:pt idx="205">
                  <c:v>10.935</c:v>
                </c:pt>
                <c:pt idx="206">
                  <c:v>10.87</c:v>
                </c:pt>
                <c:pt idx="207">
                  <c:v>10.824999999999999</c:v>
                </c:pt>
                <c:pt idx="208">
                  <c:v>10.64</c:v>
                </c:pt>
                <c:pt idx="209">
                  <c:v>10.385</c:v>
                </c:pt>
                <c:pt idx="210">
                  <c:v>10.43</c:v>
                </c:pt>
                <c:pt idx="211">
                  <c:v>10.47</c:v>
                </c:pt>
                <c:pt idx="212">
                  <c:v>9.9559999999999995</c:v>
                </c:pt>
                <c:pt idx="213">
                  <c:v>9.9120000000000008</c:v>
                </c:pt>
                <c:pt idx="214">
                  <c:v>10</c:v>
                </c:pt>
                <c:pt idx="215">
                  <c:v>10.11</c:v>
                </c:pt>
                <c:pt idx="216">
                  <c:v>9.98</c:v>
                </c:pt>
                <c:pt idx="217">
                  <c:v>9.7379999999999995</c:v>
                </c:pt>
                <c:pt idx="218">
                  <c:v>9.7040000000000006</c:v>
                </c:pt>
                <c:pt idx="219">
                  <c:v>9.8040000000000003</c:v>
                </c:pt>
                <c:pt idx="220">
                  <c:v>9.9160000000000004</c:v>
                </c:pt>
                <c:pt idx="221">
                  <c:v>10.029999999999999</c:v>
                </c:pt>
                <c:pt idx="222">
                  <c:v>10.015000000000001</c:v>
                </c:pt>
                <c:pt idx="223">
                  <c:v>9.9060000000000006</c:v>
                </c:pt>
                <c:pt idx="224">
                  <c:v>9.8439999999999994</c:v>
                </c:pt>
                <c:pt idx="225">
                  <c:v>9.8060000000000009</c:v>
                </c:pt>
                <c:pt idx="226">
                  <c:v>10.005000000000001</c:v>
                </c:pt>
                <c:pt idx="227">
                  <c:v>9.8659999999999997</c:v>
                </c:pt>
                <c:pt idx="228">
                  <c:v>9.83</c:v>
                </c:pt>
                <c:pt idx="229">
                  <c:v>10.050000000000001</c:v>
                </c:pt>
                <c:pt idx="230">
                  <c:v>9.9700000000000006</c:v>
                </c:pt>
                <c:pt idx="231">
                  <c:v>9.8339999999999996</c:v>
                </c:pt>
                <c:pt idx="232">
                  <c:v>9.6579999999999995</c:v>
                </c:pt>
                <c:pt idx="233">
                  <c:v>9.5719999999999992</c:v>
                </c:pt>
                <c:pt idx="234">
                  <c:v>9.33</c:v>
                </c:pt>
                <c:pt idx="235">
                  <c:v>9.1720000000000006</c:v>
                </c:pt>
                <c:pt idx="236">
                  <c:v>9.2140000000000004</c:v>
                </c:pt>
                <c:pt idx="237">
                  <c:v>9.3219999999999992</c:v>
                </c:pt>
                <c:pt idx="238">
                  <c:v>9.218</c:v>
                </c:pt>
                <c:pt idx="239">
                  <c:v>9.26</c:v>
                </c:pt>
                <c:pt idx="240">
                  <c:v>9.1660000000000004</c:v>
                </c:pt>
                <c:pt idx="241">
                  <c:v>9.6039999999999992</c:v>
                </c:pt>
                <c:pt idx="242">
                  <c:v>9.5079999999999991</c:v>
                </c:pt>
                <c:pt idx="243">
                  <c:v>9.4960000000000004</c:v>
                </c:pt>
                <c:pt idx="244">
                  <c:v>9.5120000000000005</c:v>
                </c:pt>
                <c:pt idx="245">
                  <c:v>9.5079999999999991</c:v>
                </c:pt>
                <c:pt idx="246">
                  <c:v>9.6359999999999992</c:v>
                </c:pt>
                <c:pt idx="247">
                  <c:v>9.66</c:v>
                </c:pt>
                <c:pt idx="248">
                  <c:v>9.516</c:v>
                </c:pt>
                <c:pt idx="249">
                  <c:v>9.1440000000000001</c:v>
                </c:pt>
                <c:pt idx="250">
                  <c:v>9.25</c:v>
                </c:pt>
                <c:pt idx="251">
                  <c:v>9.2200000000000006</c:v>
                </c:pt>
                <c:pt idx="252">
                  <c:v>9.02</c:v>
                </c:pt>
                <c:pt idx="253">
                  <c:v>8.89</c:v>
                </c:pt>
                <c:pt idx="254">
                  <c:v>8.9960000000000004</c:v>
                </c:pt>
                <c:pt idx="255">
                  <c:v>8.8040000000000003</c:v>
                </c:pt>
                <c:pt idx="256">
                  <c:v>8.8840000000000003</c:v>
                </c:pt>
                <c:pt idx="257">
                  <c:v>8.6839999999999993</c:v>
                </c:pt>
                <c:pt idx="258">
                  <c:v>8.84</c:v>
                </c:pt>
                <c:pt idx="259">
                  <c:v>9.1639999999999997</c:v>
                </c:pt>
                <c:pt idx="260">
                  <c:v>9.2200000000000006</c:v>
                </c:pt>
                <c:pt idx="261">
                  <c:v>9.0820000000000007</c:v>
                </c:pt>
                <c:pt idx="262">
                  <c:v>9.1720000000000006</c:v>
                </c:pt>
                <c:pt idx="263">
                  <c:v>9.4359999999999999</c:v>
                </c:pt>
                <c:pt idx="264">
                  <c:v>9.57</c:v>
                </c:pt>
                <c:pt idx="265">
                  <c:v>9.7240000000000002</c:v>
                </c:pt>
                <c:pt idx="266">
                  <c:v>9.6180000000000003</c:v>
                </c:pt>
                <c:pt idx="267">
                  <c:v>9.6059999999999999</c:v>
                </c:pt>
                <c:pt idx="268">
                  <c:v>9.5039999999999996</c:v>
                </c:pt>
                <c:pt idx="269">
                  <c:v>9.3840000000000003</c:v>
                </c:pt>
                <c:pt idx="270">
                  <c:v>9.4740000000000002</c:v>
                </c:pt>
                <c:pt idx="271">
                  <c:v>9.3840000000000003</c:v>
                </c:pt>
                <c:pt idx="272">
                  <c:v>9.3439999999999994</c:v>
                </c:pt>
                <c:pt idx="273">
                  <c:v>9.5180000000000007</c:v>
                </c:pt>
                <c:pt idx="274">
                  <c:v>9.3580000000000005</c:v>
                </c:pt>
                <c:pt idx="275">
                  <c:v>9.1679999999999993</c:v>
                </c:pt>
                <c:pt idx="276">
                  <c:v>9.048</c:v>
                </c:pt>
                <c:pt idx="277">
                  <c:v>9.6</c:v>
                </c:pt>
                <c:pt idx="278">
                  <c:v>9.6300000000000008</c:v>
                </c:pt>
                <c:pt idx="279">
                  <c:v>9.6859999999999999</c:v>
                </c:pt>
                <c:pt idx="280">
                  <c:v>9.5440000000000005</c:v>
                </c:pt>
                <c:pt idx="281">
                  <c:v>9.5719999999999992</c:v>
                </c:pt>
                <c:pt idx="282">
                  <c:v>9.5660000000000007</c:v>
                </c:pt>
                <c:pt idx="283">
                  <c:v>9.4260000000000002</c:v>
                </c:pt>
                <c:pt idx="284">
                  <c:v>9.7420000000000009</c:v>
                </c:pt>
                <c:pt idx="285">
                  <c:v>10.035</c:v>
                </c:pt>
                <c:pt idx="286">
                  <c:v>10.025</c:v>
                </c:pt>
                <c:pt idx="287">
                  <c:v>10.265000000000001</c:v>
                </c:pt>
                <c:pt idx="288">
                  <c:v>10.335000000000001</c:v>
                </c:pt>
                <c:pt idx="289">
                  <c:v>10.46</c:v>
                </c:pt>
                <c:pt idx="290">
                  <c:v>10.455</c:v>
                </c:pt>
                <c:pt idx="291">
                  <c:v>10.494999999999999</c:v>
                </c:pt>
                <c:pt idx="292">
                  <c:v>10.385</c:v>
                </c:pt>
                <c:pt idx="293">
                  <c:v>10.41</c:v>
                </c:pt>
                <c:pt idx="294">
                  <c:v>10.28</c:v>
                </c:pt>
                <c:pt idx="295">
                  <c:v>10.32</c:v>
                </c:pt>
                <c:pt idx="296">
                  <c:v>10.41</c:v>
                </c:pt>
                <c:pt idx="297">
                  <c:v>10.535</c:v>
                </c:pt>
                <c:pt idx="298">
                  <c:v>10.69</c:v>
                </c:pt>
                <c:pt idx="299">
                  <c:v>10.59</c:v>
                </c:pt>
                <c:pt idx="300">
                  <c:v>10.625</c:v>
                </c:pt>
                <c:pt idx="301">
                  <c:v>10.734999999999999</c:v>
                </c:pt>
                <c:pt idx="302">
                  <c:v>10.47</c:v>
                </c:pt>
                <c:pt idx="303">
                  <c:v>10.545</c:v>
                </c:pt>
                <c:pt idx="304">
                  <c:v>10.199999999999999</c:v>
                </c:pt>
                <c:pt idx="305">
                  <c:v>10.244999999999999</c:v>
                </c:pt>
                <c:pt idx="306">
                  <c:v>10.225</c:v>
                </c:pt>
                <c:pt idx="307">
                  <c:v>10.324999999999999</c:v>
                </c:pt>
                <c:pt idx="308">
                  <c:v>9.9079999999999995</c:v>
                </c:pt>
                <c:pt idx="309">
                  <c:v>10</c:v>
                </c:pt>
                <c:pt idx="310">
                  <c:v>9.7840000000000007</c:v>
                </c:pt>
                <c:pt idx="311">
                  <c:v>9.86</c:v>
                </c:pt>
                <c:pt idx="312">
                  <c:v>9.6259999999999994</c:v>
                </c:pt>
                <c:pt idx="313">
                  <c:v>9.9499999999999993</c:v>
                </c:pt>
                <c:pt idx="314">
                  <c:v>9.6059999999999999</c:v>
                </c:pt>
                <c:pt idx="315">
                  <c:v>9.6340000000000003</c:v>
                </c:pt>
                <c:pt idx="316">
                  <c:v>9.75</c:v>
                </c:pt>
                <c:pt idx="317">
                  <c:v>9.75</c:v>
                </c:pt>
                <c:pt idx="318">
                  <c:v>9.8140000000000001</c:v>
                </c:pt>
                <c:pt idx="319">
                  <c:v>9.8260000000000005</c:v>
                </c:pt>
                <c:pt idx="320">
                  <c:v>9.8040000000000003</c:v>
                </c:pt>
                <c:pt idx="321">
                  <c:v>9.734</c:v>
                </c:pt>
                <c:pt idx="322">
                  <c:v>9.9499999999999993</c:v>
                </c:pt>
                <c:pt idx="323">
                  <c:v>9.92</c:v>
                </c:pt>
                <c:pt idx="324">
                  <c:v>10.09</c:v>
                </c:pt>
                <c:pt idx="325">
                  <c:v>10.31</c:v>
                </c:pt>
                <c:pt idx="326">
                  <c:v>10.164999999999999</c:v>
                </c:pt>
                <c:pt idx="327">
                  <c:v>10.065</c:v>
                </c:pt>
                <c:pt idx="328">
                  <c:v>10.005000000000001</c:v>
                </c:pt>
                <c:pt idx="329">
                  <c:v>10.175000000000001</c:v>
                </c:pt>
                <c:pt idx="330">
                  <c:v>9.9559999999999995</c:v>
                </c:pt>
                <c:pt idx="331">
                  <c:v>9.75</c:v>
                </c:pt>
                <c:pt idx="332">
                  <c:v>9.67</c:v>
                </c:pt>
                <c:pt idx="333">
                  <c:v>9.6620000000000008</c:v>
                </c:pt>
                <c:pt idx="334">
                  <c:v>9.6620000000000008</c:v>
                </c:pt>
                <c:pt idx="335">
                  <c:v>9.5619999999999994</c:v>
                </c:pt>
                <c:pt idx="336">
                  <c:v>9.5879999999999992</c:v>
                </c:pt>
                <c:pt idx="337">
                  <c:v>9.5540000000000003</c:v>
                </c:pt>
                <c:pt idx="338">
                  <c:v>9.702</c:v>
                </c:pt>
                <c:pt idx="339">
                  <c:v>9.8539999999999992</c:v>
                </c:pt>
                <c:pt idx="340">
                  <c:v>9.8019999999999996</c:v>
                </c:pt>
                <c:pt idx="341">
                  <c:v>9.7040000000000006</c:v>
                </c:pt>
                <c:pt idx="342">
                  <c:v>9.7259999999999991</c:v>
                </c:pt>
                <c:pt idx="343">
                  <c:v>9.7159999999999993</c:v>
                </c:pt>
                <c:pt idx="344">
                  <c:v>9.7880000000000003</c:v>
                </c:pt>
                <c:pt idx="345">
                  <c:v>9.8320000000000007</c:v>
                </c:pt>
                <c:pt idx="346">
                  <c:v>9.8439999999999994</c:v>
                </c:pt>
                <c:pt idx="347">
                  <c:v>9.8260000000000005</c:v>
                </c:pt>
                <c:pt idx="348">
                  <c:v>9.7319999999999993</c:v>
                </c:pt>
                <c:pt idx="349">
                  <c:v>9.8719999999999999</c:v>
                </c:pt>
                <c:pt idx="350">
                  <c:v>9.7200000000000006</c:v>
                </c:pt>
                <c:pt idx="351">
                  <c:v>9.7460000000000004</c:v>
                </c:pt>
                <c:pt idx="352">
                  <c:v>9.89</c:v>
                </c:pt>
                <c:pt idx="353">
                  <c:v>9.89</c:v>
                </c:pt>
                <c:pt idx="354">
                  <c:v>10.050000000000001</c:v>
                </c:pt>
                <c:pt idx="355">
                  <c:v>9.7880000000000003</c:v>
                </c:pt>
                <c:pt idx="356">
                  <c:v>9.7639999999999993</c:v>
                </c:pt>
                <c:pt idx="357">
                  <c:v>9.7439999999999998</c:v>
                </c:pt>
                <c:pt idx="358">
                  <c:v>9.7899999999999991</c:v>
                </c:pt>
                <c:pt idx="359">
                  <c:v>9.7680000000000007</c:v>
                </c:pt>
                <c:pt idx="360">
                  <c:v>9.7940000000000005</c:v>
                </c:pt>
                <c:pt idx="361">
                  <c:v>9.548</c:v>
                </c:pt>
                <c:pt idx="362">
                  <c:v>9.6059999999999999</c:v>
                </c:pt>
                <c:pt idx="363">
                  <c:v>9.6479999999999997</c:v>
                </c:pt>
                <c:pt idx="364">
                  <c:v>9.6219999999999999</c:v>
                </c:pt>
                <c:pt idx="365">
                  <c:v>9.7919999999999998</c:v>
                </c:pt>
                <c:pt idx="366">
                  <c:v>9.8719999999999999</c:v>
                </c:pt>
                <c:pt idx="367">
                  <c:v>9.9439999999999991</c:v>
                </c:pt>
                <c:pt idx="368">
                  <c:v>9.9179999999999993</c:v>
                </c:pt>
                <c:pt idx="369">
                  <c:v>10.199999999999999</c:v>
                </c:pt>
                <c:pt idx="370">
                  <c:v>10.185</c:v>
                </c:pt>
                <c:pt idx="371">
                  <c:v>10.24</c:v>
                </c:pt>
                <c:pt idx="372">
                  <c:v>10.335000000000001</c:v>
                </c:pt>
                <c:pt idx="373">
                  <c:v>10.395</c:v>
                </c:pt>
                <c:pt idx="374">
                  <c:v>10.445</c:v>
                </c:pt>
                <c:pt idx="375">
                  <c:v>10.48</c:v>
                </c:pt>
                <c:pt idx="376">
                  <c:v>10.46</c:v>
                </c:pt>
                <c:pt idx="377">
                  <c:v>10.484999999999999</c:v>
                </c:pt>
                <c:pt idx="378">
                  <c:v>10.555</c:v>
                </c:pt>
                <c:pt idx="379">
                  <c:v>10.425000000000001</c:v>
                </c:pt>
                <c:pt idx="380">
                  <c:v>10.4</c:v>
                </c:pt>
                <c:pt idx="381">
                  <c:v>10.455</c:v>
                </c:pt>
                <c:pt idx="382">
                  <c:v>10.59</c:v>
                </c:pt>
                <c:pt idx="383">
                  <c:v>10.56</c:v>
                </c:pt>
                <c:pt idx="384">
                  <c:v>10.505000000000001</c:v>
                </c:pt>
                <c:pt idx="385">
                  <c:v>10.468</c:v>
                </c:pt>
                <c:pt idx="386">
                  <c:v>10.454000000000001</c:v>
                </c:pt>
                <c:pt idx="387">
                  <c:v>10.504</c:v>
                </c:pt>
                <c:pt idx="388">
                  <c:v>10.56</c:v>
                </c:pt>
                <c:pt idx="389">
                  <c:v>10.474</c:v>
                </c:pt>
                <c:pt idx="390">
                  <c:v>10.343999999999999</c:v>
                </c:pt>
                <c:pt idx="391">
                  <c:v>10.234</c:v>
                </c:pt>
                <c:pt idx="392">
                  <c:v>10.228</c:v>
                </c:pt>
                <c:pt idx="393">
                  <c:v>10.228</c:v>
                </c:pt>
                <c:pt idx="394">
                  <c:v>10.35</c:v>
                </c:pt>
                <c:pt idx="395">
                  <c:v>10.45</c:v>
                </c:pt>
                <c:pt idx="396">
                  <c:v>10.486000000000001</c:v>
                </c:pt>
                <c:pt idx="397">
                  <c:v>10.481999999999999</c:v>
                </c:pt>
                <c:pt idx="398">
                  <c:v>10.311999999999999</c:v>
                </c:pt>
                <c:pt idx="399">
                  <c:v>10.305999999999999</c:v>
                </c:pt>
                <c:pt idx="400">
                  <c:v>10.31</c:v>
                </c:pt>
                <c:pt idx="401">
                  <c:v>10.334</c:v>
                </c:pt>
                <c:pt idx="402">
                  <c:v>10.422000000000001</c:v>
                </c:pt>
                <c:pt idx="403">
                  <c:v>10.384</c:v>
                </c:pt>
                <c:pt idx="404">
                  <c:v>10.35</c:v>
                </c:pt>
                <c:pt idx="405">
                  <c:v>10.38</c:v>
                </c:pt>
                <c:pt idx="406">
                  <c:v>10.442</c:v>
                </c:pt>
                <c:pt idx="407">
                  <c:v>10.446</c:v>
                </c:pt>
                <c:pt idx="408">
                  <c:v>10.494</c:v>
                </c:pt>
                <c:pt idx="409">
                  <c:v>10.481999999999999</c:v>
                </c:pt>
                <c:pt idx="410">
                  <c:v>10.6</c:v>
                </c:pt>
                <c:pt idx="411">
                  <c:v>10.353999999999999</c:v>
                </c:pt>
                <c:pt idx="412">
                  <c:v>10.484</c:v>
                </c:pt>
                <c:pt idx="413">
                  <c:v>10.478</c:v>
                </c:pt>
                <c:pt idx="414">
                  <c:v>10.558</c:v>
                </c:pt>
                <c:pt idx="415">
                  <c:v>10.683999999999999</c:v>
                </c:pt>
                <c:pt idx="416">
                  <c:v>10.528</c:v>
                </c:pt>
                <c:pt idx="417">
                  <c:v>10.378</c:v>
                </c:pt>
                <c:pt idx="418">
                  <c:v>10.417999999999999</c:v>
                </c:pt>
                <c:pt idx="419">
                  <c:v>10.532</c:v>
                </c:pt>
                <c:pt idx="420">
                  <c:v>10.536</c:v>
                </c:pt>
                <c:pt idx="421">
                  <c:v>10.44</c:v>
                </c:pt>
                <c:pt idx="422">
                  <c:v>10.426</c:v>
                </c:pt>
                <c:pt idx="423">
                  <c:v>10.401999999999999</c:v>
                </c:pt>
                <c:pt idx="424">
                  <c:v>10.475999999999999</c:v>
                </c:pt>
                <c:pt idx="425">
                  <c:v>10.41</c:v>
                </c:pt>
                <c:pt idx="426">
                  <c:v>10.448</c:v>
                </c:pt>
                <c:pt idx="427">
                  <c:v>10.56</c:v>
                </c:pt>
                <c:pt idx="428">
                  <c:v>10.55</c:v>
                </c:pt>
                <c:pt idx="429">
                  <c:v>10.513999999999999</c:v>
                </c:pt>
                <c:pt idx="430">
                  <c:v>10.52</c:v>
                </c:pt>
                <c:pt idx="431">
                  <c:v>10.502000000000001</c:v>
                </c:pt>
                <c:pt idx="432">
                  <c:v>10.587999999999999</c:v>
                </c:pt>
                <c:pt idx="433">
                  <c:v>10.45</c:v>
                </c:pt>
                <c:pt idx="434">
                  <c:v>10.412000000000001</c:v>
                </c:pt>
                <c:pt idx="435">
                  <c:v>10.45</c:v>
                </c:pt>
                <c:pt idx="436">
                  <c:v>10.112</c:v>
                </c:pt>
                <c:pt idx="437">
                  <c:v>10.045999999999999</c:v>
                </c:pt>
                <c:pt idx="438">
                  <c:v>10.018000000000001</c:v>
                </c:pt>
                <c:pt idx="439">
                  <c:v>9.89</c:v>
                </c:pt>
                <c:pt idx="440">
                  <c:v>9.9039999999999999</c:v>
                </c:pt>
                <c:pt idx="441">
                  <c:v>9.9160000000000004</c:v>
                </c:pt>
                <c:pt idx="442">
                  <c:v>9.657</c:v>
                </c:pt>
                <c:pt idx="443">
                  <c:v>9.6199999999999992</c:v>
                </c:pt>
                <c:pt idx="444">
                  <c:v>9.6080000000000005</c:v>
                </c:pt>
                <c:pt idx="445">
                  <c:v>9.5689999999999991</c:v>
                </c:pt>
                <c:pt idx="446">
                  <c:v>9.5630000000000006</c:v>
                </c:pt>
                <c:pt idx="447">
                  <c:v>9.6150000000000002</c:v>
                </c:pt>
                <c:pt idx="448">
                  <c:v>9.6639999999999997</c:v>
                </c:pt>
                <c:pt idx="449">
                  <c:v>9.6050000000000004</c:v>
                </c:pt>
                <c:pt idx="450">
                  <c:v>9.5969999999999995</c:v>
                </c:pt>
                <c:pt idx="451">
                  <c:v>9.5340000000000007</c:v>
                </c:pt>
                <c:pt idx="452">
                  <c:v>9.4329999999999998</c:v>
                </c:pt>
                <c:pt idx="453">
                  <c:v>9.3680000000000003</c:v>
                </c:pt>
                <c:pt idx="454">
                  <c:v>9.4849999999999994</c:v>
                </c:pt>
                <c:pt idx="455">
                  <c:v>9.5920000000000005</c:v>
                </c:pt>
                <c:pt idx="456">
                  <c:v>9.6199999999999992</c:v>
                </c:pt>
                <c:pt idx="457">
                  <c:v>9.5939999999999994</c:v>
                </c:pt>
                <c:pt idx="458">
                  <c:v>9.5310000000000006</c:v>
                </c:pt>
                <c:pt idx="459">
                  <c:v>9.593</c:v>
                </c:pt>
                <c:pt idx="460">
                  <c:v>9.3640000000000008</c:v>
                </c:pt>
                <c:pt idx="461">
                  <c:v>9.3680000000000003</c:v>
                </c:pt>
                <c:pt idx="462">
                  <c:v>9.4849999999999994</c:v>
                </c:pt>
                <c:pt idx="463">
                  <c:v>9.4619999999999997</c:v>
                </c:pt>
                <c:pt idx="464">
                  <c:v>9.5240000000000009</c:v>
                </c:pt>
                <c:pt idx="465">
                  <c:v>9.6229999999999993</c:v>
                </c:pt>
                <c:pt idx="466">
                  <c:v>9.66</c:v>
                </c:pt>
                <c:pt idx="467">
                  <c:v>9.6270000000000007</c:v>
                </c:pt>
                <c:pt idx="468">
                  <c:v>9.3130000000000006</c:v>
                </c:pt>
                <c:pt idx="469">
                  <c:v>9.3949999999999996</c:v>
                </c:pt>
                <c:pt idx="470">
                  <c:v>9.4450000000000003</c:v>
                </c:pt>
                <c:pt idx="471">
                  <c:v>9.5079999999999991</c:v>
                </c:pt>
                <c:pt idx="472">
                  <c:v>9.4770000000000003</c:v>
                </c:pt>
                <c:pt idx="473">
                  <c:v>9.4700000000000006</c:v>
                </c:pt>
                <c:pt idx="474">
                  <c:v>9.5240000000000009</c:v>
                </c:pt>
                <c:pt idx="475">
                  <c:v>9.5359999999999996</c:v>
                </c:pt>
                <c:pt idx="476">
                  <c:v>9.5250000000000004</c:v>
                </c:pt>
                <c:pt idx="477">
                  <c:v>9.5489999999999995</c:v>
                </c:pt>
                <c:pt idx="478">
                  <c:v>9.5719999999999992</c:v>
                </c:pt>
                <c:pt idx="479">
                  <c:v>9.6259999999999994</c:v>
                </c:pt>
                <c:pt idx="480">
                  <c:v>9.6039999999999992</c:v>
                </c:pt>
                <c:pt idx="481">
                  <c:v>9.6170000000000009</c:v>
                </c:pt>
                <c:pt idx="482">
                  <c:v>9.6959999999999997</c:v>
                </c:pt>
                <c:pt idx="483">
                  <c:v>9.6890000000000001</c:v>
                </c:pt>
                <c:pt idx="484">
                  <c:v>9.82</c:v>
                </c:pt>
                <c:pt idx="485">
                  <c:v>9.7940000000000005</c:v>
                </c:pt>
                <c:pt idx="486">
                  <c:v>9.7629999999999999</c:v>
                </c:pt>
                <c:pt idx="487">
                  <c:v>9.7609999999999992</c:v>
                </c:pt>
                <c:pt idx="488">
                  <c:v>9.6939999999999991</c:v>
                </c:pt>
                <c:pt idx="489">
                  <c:v>9.6790000000000003</c:v>
                </c:pt>
                <c:pt idx="490">
                  <c:v>9.6780000000000008</c:v>
                </c:pt>
                <c:pt idx="491">
                  <c:v>9.6199999999999992</c:v>
                </c:pt>
                <c:pt idx="492">
                  <c:v>9.6460000000000008</c:v>
                </c:pt>
                <c:pt idx="493">
                  <c:v>9.5890000000000004</c:v>
                </c:pt>
                <c:pt idx="494">
                  <c:v>9.5489999999999995</c:v>
                </c:pt>
                <c:pt idx="495">
                  <c:v>9.5350000000000001</c:v>
                </c:pt>
                <c:pt idx="496">
                  <c:v>9.5139999999999993</c:v>
                </c:pt>
                <c:pt idx="497">
                  <c:v>9.5459999999999994</c:v>
                </c:pt>
                <c:pt idx="498">
                  <c:v>9.4649999999999999</c:v>
                </c:pt>
                <c:pt idx="499">
                  <c:v>9.3550000000000004</c:v>
                </c:pt>
                <c:pt idx="500">
                  <c:v>9.4169999999999998</c:v>
                </c:pt>
                <c:pt idx="501">
                  <c:v>9.3949999999999996</c:v>
                </c:pt>
                <c:pt idx="502">
                  <c:v>9.3689999999999998</c:v>
                </c:pt>
                <c:pt idx="503">
                  <c:v>9.3070000000000004</c:v>
                </c:pt>
                <c:pt idx="504">
                  <c:v>9.3529999999999998</c:v>
                </c:pt>
                <c:pt idx="505">
                  <c:v>9.2750000000000004</c:v>
                </c:pt>
                <c:pt idx="506">
                  <c:v>9.2859999999999996</c:v>
                </c:pt>
                <c:pt idx="507">
                  <c:v>9.3529999999999998</c:v>
                </c:pt>
                <c:pt idx="508">
                  <c:v>9.3279999999999994</c:v>
                </c:pt>
                <c:pt idx="509">
                  <c:v>9.33</c:v>
                </c:pt>
                <c:pt idx="510">
                  <c:v>9.4320000000000004</c:v>
                </c:pt>
                <c:pt idx="511">
                  <c:v>9.4030000000000005</c:v>
                </c:pt>
                <c:pt idx="512">
                  <c:v>9.4019999999999992</c:v>
                </c:pt>
                <c:pt idx="513">
                  <c:v>9.3520000000000003</c:v>
                </c:pt>
              </c:numCache>
            </c:numRef>
          </c:val>
          <c:smooth val="0"/>
          <c:extLst>
            <c:ext xmlns:c16="http://schemas.microsoft.com/office/drawing/2014/chart" uri="{C3380CC4-5D6E-409C-BE32-E72D297353CC}">
              <c16:uniqueId val="{00000000-DEEE-47BA-87E8-787A83756A68}"/>
            </c:ext>
          </c:extLst>
        </c:ser>
        <c:dLbls>
          <c:showLegendKey val="0"/>
          <c:showVal val="0"/>
          <c:showCatName val="0"/>
          <c:showSerName val="0"/>
          <c:showPercent val="0"/>
          <c:showBubbleSize val="0"/>
        </c:dLbls>
        <c:smooth val="0"/>
        <c:axId val="968114648"/>
        <c:axId val="1"/>
      </c:lineChart>
      <c:dateAx>
        <c:axId val="968114648"/>
        <c:scaling>
          <c:orientation val="minMax"/>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vert="horz"/>
          <a:lstStyle/>
          <a:p>
            <a:pPr>
              <a:defRPr/>
            </a:pPr>
            <a:endParaRPr lang="en-US"/>
          </a:p>
        </c:txPr>
        <c:crossAx val="968114648"/>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dirty="0">
                <a:solidFill>
                  <a:schemeClr val="tx2"/>
                </a:solidFill>
              </a:rPr>
              <a:t>TOTAL SA</a:t>
            </a:r>
          </a:p>
        </c:rich>
      </c:tx>
      <c:layout>
        <c:manualLayout>
          <c:xMode val="edge"/>
          <c:yMode val="edge"/>
          <c:x val="1.6049382716049384E-3"/>
          <c:y val="1.3572184786898887E-2"/>
        </c:manualLayout>
      </c:layout>
      <c:overlay val="0"/>
      <c:spPr>
        <a:noFill/>
        <a:ln w="25400">
          <a:noFill/>
        </a:ln>
      </c:spPr>
    </c:title>
    <c:autoTitleDeleted val="0"/>
    <c:plotArea>
      <c:layout/>
      <c:lineChart>
        <c:grouping val="standard"/>
        <c:varyColors val="0"/>
        <c:ser>
          <c:idx val="0"/>
          <c:order val="0"/>
          <c:spPr>
            <a:ln w="28575" cap="rnd">
              <a:solidFill>
                <a:schemeClr val="tx2"/>
              </a:solidFill>
              <a:round/>
            </a:ln>
            <a:effectLst/>
          </c:spPr>
          <c:marker>
            <c:symbol val="none"/>
          </c:marker>
          <c:cat>
            <c:numRef>
              <c:f>'Top 10 (6.30) for charts'!$Q$4:$Q$517</c:f>
              <c:numCache>
                <c:formatCode>m/d/yyyy</c:formatCode>
                <c:ptCount val="514"/>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43797</c:v>
                </c:pt>
                <c:pt idx="44">
                  <c:v>43798</c:v>
                </c:pt>
                <c:pt idx="45">
                  <c:v>43801</c:v>
                </c:pt>
                <c:pt idx="46">
                  <c:v>43802</c:v>
                </c:pt>
                <c:pt idx="47">
                  <c:v>43803</c:v>
                </c:pt>
                <c:pt idx="48">
                  <c:v>43804</c:v>
                </c:pt>
                <c:pt idx="49">
                  <c:v>43805</c:v>
                </c:pt>
                <c:pt idx="50">
                  <c:v>43808</c:v>
                </c:pt>
                <c:pt idx="51">
                  <c:v>43809</c:v>
                </c:pt>
                <c:pt idx="52">
                  <c:v>43810</c:v>
                </c:pt>
                <c:pt idx="53">
                  <c:v>43811</c:v>
                </c:pt>
                <c:pt idx="54">
                  <c:v>43812</c:v>
                </c:pt>
                <c:pt idx="55">
                  <c:v>43815</c:v>
                </c:pt>
                <c:pt idx="56">
                  <c:v>43816</c:v>
                </c:pt>
                <c:pt idx="57">
                  <c:v>43817</c:v>
                </c:pt>
                <c:pt idx="58">
                  <c:v>43818</c:v>
                </c:pt>
                <c:pt idx="59">
                  <c:v>43819</c:v>
                </c:pt>
                <c:pt idx="60">
                  <c:v>43822</c:v>
                </c:pt>
                <c:pt idx="61">
                  <c:v>43823</c:v>
                </c:pt>
                <c:pt idx="62">
                  <c:v>43826</c:v>
                </c:pt>
                <c:pt idx="63">
                  <c:v>43829</c:v>
                </c:pt>
                <c:pt idx="64">
                  <c:v>43830</c:v>
                </c:pt>
                <c:pt idx="65">
                  <c:v>43832</c:v>
                </c:pt>
                <c:pt idx="66">
                  <c:v>43833</c:v>
                </c:pt>
                <c:pt idx="67">
                  <c:v>43836</c:v>
                </c:pt>
                <c:pt idx="68">
                  <c:v>43837</c:v>
                </c:pt>
                <c:pt idx="69">
                  <c:v>43838</c:v>
                </c:pt>
                <c:pt idx="70">
                  <c:v>43839</c:v>
                </c:pt>
                <c:pt idx="71">
                  <c:v>43840</c:v>
                </c:pt>
                <c:pt idx="72">
                  <c:v>43843</c:v>
                </c:pt>
                <c:pt idx="73">
                  <c:v>43844</c:v>
                </c:pt>
                <c:pt idx="74">
                  <c:v>43845</c:v>
                </c:pt>
                <c:pt idx="75">
                  <c:v>43846</c:v>
                </c:pt>
                <c:pt idx="76">
                  <c:v>43847</c:v>
                </c:pt>
                <c:pt idx="77">
                  <c:v>43850</c:v>
                </c:pt>
                <c:pt idx="78">
                  <c:v>43851</c:v>
                </c:pt>
                <c:pt idx="79">
                  <c:v>43852</c:v>
                </c:pt>
                <c:pt idx="80">
                  <c:v>43853</c:v>
                </c:pt>
                <c:pt idx="81">
                  <c:v>43854</c:v>
                </c:pt>
                <c:pt idx="82">
                  <c:v>43857</c:v>
                </c:pt>
                <c:pt idx="83">
                  <c:v>43858</c:v>
                </c:pt>
                <c:pt idx="84">
                  <c:v>43859</c:v>
                </c:pt>
                <c:pt idx="85">
                  <c:v>43860</c:v>
                </c:pt>
                <c:pt idx="86">
                  <c:v>43861</c:v>
                </c:pt>
                <c:pt idx="87">
                  <c:v>43864</c:v>
                </c:pt>
                <c:pt idx="88">
                  <c:v>43865</c:v>
                </c:pt>
                <c:pt idx="89">
                  <c:v>43866</c:v>
                </c:pt>
                <c:pt idx="90">
                  <c:v>43867</c:v>
                </c:pt>
                <c:pt idx="91">
                  <c:v>43868</c:v>
                </c:pt>
                <c:pt idx="92">
                  <c:v>43871</c:v>
                </c:pt>
                <c:pt idx="93">
                  <c:v>43872</c:v>
                </c:pt>
                <c:pt idx="94">
                  <c:v>43873</c:v>
                </c:pt>
                <c:pt idx="95">
                  <c:v>43874</c:v>
                </c:pt>
                <c:pt idx="96">
                  <c:v>43875</c:v>
                </c:pt>
                <c:pt idx="97">
                  <c:v>43878</c:v>
                </c:pt>
                <c:pt idx="98">
                  <c:v>43879</c:v>
                </c:pt>
                <c:pt idx="99">
                  <c:v>43880</c:v>
                </c:pt>
                <c:pt idx="100">
                  <c:v>43881</c:v>
                </c:pt>
                <c:pt idx="101">
                  <c:v>43882</c:v>
                </c:pt>
                <c:pt idx="102">
                  <c:v>43885</c:v>
                </c:pt>
                <c:pt idx="103">
                  <c:v>43886</c:v>
                </c:pt>
                <c:pt idx="104">
                  <c:v>43887</c:v>
                </c:pt>
                <c:pt idx="105">
                  <c:v>43888</c:v>
                </c:pt>
                <c:pt idx="106">
                  <c:v>43889</c:v>
                </c:pt>
                <c:pt idx="107">
                  <c:v>43892</c:v>
                </c:pt>
                <c:pt idx="108">
                  <c:v>43893</c:v>
                </c:pt>
                <c:pt idx="109">
                  <c:v>43894</c:v>
                </c:pt>
                <c:pt idx="110">
                  <c:v>43895</c:v>
                </c:pt>
                <c:pt idx="111">
                  <c:v>43896</c:v>
                </c:pt>
                <c:pt idx="112">
                  <c:v>43899</c:v>
                </c:pt>
                <c:pt idx="113">
                  <c:v>43900</c:v>
                </c:pt>
                <c:pt idx="114">
                  <c:v>43901</c:v>
                </c:pt>
                <c:pt idx="115">
                  <c:v>43902</c:v>
                </c:pt>
                <c:pt idx="116">
                  <c:v>43903</c:v>
                </c:pt>
                <c:pt idx="117">
                  <c:v>43906</c:v>
                </c:pt>
                <c:pt idx="118">
                  <c:v>43907</c:v>
                </c:pt>
                <c:pt idx="119">
                  <c:v>43908</c:v>
                </c:pt>
                <c:pt idx="120">
                  <c:v>43909</c:v>
                </c:pt>
                <c:pt idx="121">
                  <c:v>43910</c:v>
                </c:pt>
                <c:pt idx="122">
                  <c:v>43913</c:v>
                </c:pt>
                <c:pt idx="123">
                  <c:v>43914</c:v>
                </c:pt>
                <c:pt idx="124">
                  <c:v>43915</c:v>
                </c:pt>
                <c:pt idx="125">
                  <c:v>43916</c:v>
                </c:pt>
                <c:pt idx="126">
                  <c:v>43917</c:v>
                </c:pt>
                <c:pt idx="127">
                  <c:v>43920</c:v>
                </c:pt>
                <c:pt idx="128">
                  <c:v>43921</c:v>
                </c:pt>
                <c:pt idx="129">
                  <c:v>43922</c:v>
                </c:pt>
                <c:pt idx="130">
                  <c:v>43923</c:v>
                </c:pt>
                <c:pt idx="131">
                  <c:v>43924</c:v>
                </c:pt>
                <c:pt idx="132">
                  <c:v>43927</c:v>
                </c:pt>
                <c:pt idx="133">
                  <c:v>43928</c:v>
                </c:pt>
                <c:pt idx="134">
                  <c:v>43929</c:v>
                </c:pt>
                <c:pt idx="135">
                  <c:v>43930</c:v>
                </c:pt>
                <c:pt idx="136">
                  <c:v>43935</c:v>
                </c:pt>
                <c:pt idx="137">
                  <c:v>43936</c:v>
                </c:pt>
                <c:pt idx="138">
                  <c:v>43937</c:v>
                </c:pt>
                <c:pt idx="139">
                  <c:v>43938</c:v>
                </c:pt>
                <c:pt idx="140">
                  <c:v>43941</c:v>
                </c:pt>
                <c:pt idx="141">
                  <c:v>43942</c:v>
                </c:pt>
                <c:pt idx="142">
                  <c:v>43943</c:v>
                </c:pt>
                <c:pt idx="143">
                  <c:v>43944</c:v>
                </c:pt>
                <c:pt idx="144">
                  <c:v>43945</c:v>
                </c:pt>
                <c:pt idx="145">
                  <c:v>43948</c:v>
                </c:pt>
                <c:pt idx="146">
                  <c:v>43949</c:v>
                </c:pt>
                <c:pt idx="147">
                  <c:v>43950</c:v>
                </c:pt>
                <c:pt idx="148">
                  <c:v>43951</c:v>
                </c:pt>
                <c:pt idx="149">
                  <c:v>43955</c:v>
                </c:pt>
                <c:pt idx="150">
                  <c:v>43956</c:v>
                </c:pt>
                <c:pt idx="151">
                  <c:v>43957</c:v>
                </c:pt>
                <c:pt idx="152">
                  <c:v>43958</c:v>
                </c:pt>
                <c:pt idx="153">
                  <c:v>43959</c:v>
                </c:pt>
                <c:pt idx="154">
                  <c:v>43962</c:v>
                </c:pt>
                <c:pt idx="155">
                  <c:v>43963</c:v>
                </c:pt>
                <c:pt idx="156">
                  <c:v>43964</c:v>
                </c:pt>
                <c:pt idx="157">
                  <c:v>43965</c:v>
                </c:pt>
                <c:pt idx="158">
                  <c:v>43966</c:v>
                </c:pt>
                <c:pt idx="159">
                  <c:v>43969</c:v>
                </c:pt>
                <c:pt idx="160">
                  <c:v>43970</c:v>
                </c:pt>
                <c:pt idx="161">
                  <c:v>43971</c:v>
                </c:pt>
                <c:pt idx="162">
                  <c:v>43972</c:v>
                </c:pt>
                <c:pt idx="163">
                  <c:v>43973</c:v>
                </c:pt>
                <c:pt idx="164">
                  <c:v>43976</c:v>
                </c:pt>
                <c:pt idx="165">
                  <c:v>43977</c:v>
                </c:pt>
                <c:pt idx="166">
                  <c:v>43978</c:v>
                </c:pt>
                <c:pt idx="167">
                  <c:v>43979</c:v>
                </c:pt>
                <c:pt idx="168">
                  <c:v>43980</c:v>
                </c:pt>
                <c:pt idx="169">
                  <c:v>43983</c:v>
                </c:pt>
                <c:pt idx="170">
                  <c:v>43984</c:v>
                </c:pt>
                <c:pt idx="171">
                  <c:v>43985</c:v>
                </c:pt>
                <c:pt idx="172">
                  <c:v>43986</c:v>
                </c:pt>
                <c:pt idx="173">
                  <c:v>43987</c:v>
                </c:pt>
                <c:pt idx="174">
                  <c:v>43990</c:v>
                </c:pt>
                <c:pt idx="175">
                  <c:v>43991</c:v>
                </c:pt>
                <c:pt idx="176">
                  <c:v>43992</c:v>
                </c:pt>
                <c:pt idx="177">
                  <c:v>43993</c:v>
                </c:pt>
                <c:pt idx="178">
                  <c:v>43994</c:v>
                </c:pt>
                <c:pt idx="179">
                  <c:v>43997</c:v>
                </c:pt>
                <c:pt idx="180">
                  <c:v>43998</c:v>
                </c:pt>
                <c:pt idx="181">
                  <c:v>43999</c:v>
                </c:pt>
                <c:pt idx="182">
                  <c:v>44000</c:v>
                </c:pt>
                <c:pt idx="183">
                  <c:v>44001</c:v>
                </c:pt>
                <c:pt idx="184">
                  <c:v>44004</c:v>
                </c:pt>
                <c:pt idx="185">
                  <c:v>44005</c:v>
                </c:pt>
                <c:pt idx="186">
                  <c:v>44006</c:v>
                </c:pt>
                <c:pt idx="187">
                  <c:v>44007</c:v>
                </c:pt>
                <c:pt idx="188">
                  <c:v>44008</c:v>
                </c:pt>
                <c:pt idx="189">
                  <c:v>44011</c:v>
                </c:pt>
                <c:pt idx="190">
                  <c:v>44012</c:v>
                </c:pt>
                <c:pt idx="191">
                  <c:v>44013</c:v>
                </c:pt>
                <c:pt idx="192">
                  <c:v>44014</c:v>
                </c:pt>
                <c:pt idx="193">
                  <c:v>44015</c:v>
                </c:pt>
                <c:pt idx="194">
                  <c:v>44018</c:v>
                </c:pt>
                <c:pt idx="195">
                  <c:v>44019</c:v>
                </c:pt>
                <c:pt idx="196">
                  <c:v>44020</c:v>
                </c:pt>
                <c:pt idx="197">
                  <c:v>44021</c:v>
                </c:pt>
                <c:pt idx="198">
                  <c:v>44022</c:v>
                </c:pt>
                <c:pt idx="199">
                  <c:v>44025</c:v>
                </c:pt>
                <c:pt idx="200">
                  <c:v>44026</c:v>
                </c:pt>
                <c:pt idx="201">
                  <c:v>44027</c:v>
                </c:pt>
                <c:pt idx="202">
                  <c:v>44028</c:v>
                </c:pt>
                <c:pt idx="203">
                  <c:v>44029</c:v>
                </c:pt>
                <c:pt idx="204">
                  <c:v>44032</c:v>
                </c:pt>
                <c:pt idx="205">
                  <c:v>44033</c:v>
                </c:pt>
                <c:pt idx="206">
                  <c:v>44034</c:v>
                </c:pt>
                <c:pt idx="207">
                  <c:v>44035</c:v>
                </c:pt>
                <c:pt idx="208">
                  <c:v>44036</c:v>
                </c:pt>
                <c:pt idx="209">
                  <c:v>44039</c:v>
                </c:pt>
                <c:pt idx="210">
                  <c:v>44040</c:v>
                </c:pt>
                <c:pt idx="211">
                  <c:v>44041</c:v>
                </c:pt>
                <c:pt idx="212">
                  <c:v>44042</c:v>
                </c:pt>
                <c:pt idx="213">
                  <c:v>44043</c:v>
                </c:pt>
                <c:pt idx="214">
                  <c:v>44046</c:v>
                </c:pt>
                <c:pt idx="215">
                  <c:v>44047</c:v>
                </c:pt>
                <c:pt idx="216">
                  <c:v>44048</c:v>
                </c:pt>
                <c:pt idx="217">
                  <c:v>44049</c:v>
                </c:pt>
                <c:pt idx="218">
                  <c:v>44050</c:v>
                </c:pt>
                <c:pt idx="219">
                  <c:v>44053</c:v>
                </c:pt>
                <c:pt idx="220">
                  <c:v>44054</c:v>
                </c:pt>
                <c:pt idx="221">
                  <c:v>44055</c:v>
                </c:pt>
                <c:pt idx="222">
                  <c:v>44056</c:v>
                </c:pt>
                <c:pt idx="223">
                  <c:v>44057</c:v>
                </c:pt>
                <c:pt idx="224">
                  <c:v>44060</c:v>
                </c:pt>
                <c:pt idx="225">
                  <c:v>44061</c:v>
                </c:pt>
                <c:pt idx="226">
                  <c:v>44062</c:v>
                </c:pt>
                <c:pt idx="227">
                  <c:v>44063</c:v>
                </c:pt>
                <c:pt idx="228">
                  <c:v>44064</c:v>
                </c:pt>
                <c:pt idx="229">
                  <c:v>44067</c:v>
                </c:pt>
                <c:pt idx="230">
                  <c:v>44068</c:v>
                </c:pt>
                <c:pt idx="231">
                  <c:v>44069</c:v>
                </c:pt>
                <c:pt idx="232">
                  <c:v>44070</c:v>
                </c:pt>
                <c:pt idx="233">
                  <c:v>44071</c:v>
                </c:pt>
                <c:pt idx="234">
                  <c:v>44074</c:v>
                </c:pt>
                <c:pt idx="235">
                  <c:v>44075</c:v>
                </c:pt>
                <c:pt idx="236">
                  <c:v>44076</c:v>
                </c:pt>
                <c:pt idx="237">
                  <c:v>44077</c:v>
                </c:pt>
                <c:pt idx="238">
                  <c:v>44078</c:v>
                </c:pt>
                <c:pt idx="239">
                  <c:v>44081</c:v>
                </c:pt>
                <c:pt idx="240">
                  <c:v>44082</c:v>
                </c:pt>
                <c:pt idx="241">
                  <c:v>44083</c:v>
                </c:pt>
                <c:pt idx="242">
                  <c:v>44084</c:v>
                </c:pt>
                <c:pt idx="243">
                  <c:v>44085</c:v>
                </c:pt>
                <c:pt idx="244">
                  <c:v>44088</c:v>
                </c:pt>
                <c:pt idx="245">
                  <c:v>44089</c:v>
                </c:pt>
                <c:pt idx="246">
                  <c:v>44090</c:v>
                </c:pt>
                <c:pt idx="247">
                  <c:v>44091</c:v>
                </c:pt>
                <c:pt idx="248">
                  <c:v>44092</c:v>
                </c:pt>
                <c:pt idx="249">
                  <c:v>44095</c:v>
                </c:pt>
                <c:pt idx="250">
                  <c:v>44096</c:v>
                </c:pt>
                <c:pt idx="251">
                  <c:v>44097</c:v>
                </c:pt>
                <c:pt idx="252">
                  <c:v>44098</c:v>
                </c:pt>
                <c:pt idx="253">
                  <c:v>44099</c:v>
                </c:pt>
                <c:pt idx="254">
                  <c:v>44102</c:v>
                </c:pt>
                <c:pt idx="255">
                  <c:v>44103</c:v>
                </c:pt>
                <c:pt idx="256">
                  <c:v>44104</c:v>
                </c:pt>
                <c:pt idx="257">
                  <c:v>44105</c:v>
                </c:pt>
                <c:pt idx="258">
                  <c:v>44106</c:v>
                </c:pt>
                <c:pt idx="259">
                  <c:v>44109</c:v>
                </c:pt>
                <c:pt idx="260">
                  <c:v>44110</c:v>
                </c:pt>
                <c:pt idx="261">
                  <c:v>44111</c:v>
                </c:pt>
                <c:pt idx="262">
                  <c:v>44112</c:v>
                </c:pt>
                <c:pt idx="263">
                  <c:v>44113</c:v>
                </c:pt>
                <c:pt idx="264">
                  <c:v>44116</c:v>
                </c:pt>
                <c:pt idx="265">
                  <c:v>44117</c:v>
                </c:pt>
                <c:pt idx="266">
                  <c:v>44118</c:v>
                </c:pt>
                <c:pt idx="267">
                  <c:v>44119</c:v>
                </c:pt>
                <c:pt idx="268">
                  <c:v>44120</c:v>
                </c:pt>
                <c:pt idx="269">
                  <c:v>44123</c:v>
                </c:pt>
                <c:pt idx="270">
                  <c:v>44124</c:v>
                </c:pt>
                <c:pt idx="271">
                  <c:v>44125</c:v>
                </c:pt>
                <c:pt idx="272">
                  <c:v>44126</c:v>
                </c:pt>
                <c:pt idx="273">
                  <c:v>44127</c:v>
                </c:pt>
                <c:pt idx="274">
                  <c:v>44130</c:v>
                </c:pt>
                <c:pt idx="275">
                  <c:v>44131</c:v>
                </c:pt>
                <c:pt idx="276">
                  <c:v>44132</c:v>
                </c:pt>
                <c:pt idx="277">
                  <c:v>44133</c:v>
                </c:pt>
                <c:pt idx="278">
                  <c:v>44134</c:v>
                </c:pt>
                <c:pt idx="279">
                  <c:v>44137</c:v>
                </c:pt>
                <c:pt idx="280">
                  <c:v>44138</c:v>
                </c:pt>
                <c:pt idx="281">
                  <c:v>44139</c:v>
                </c:pt>
                <c:pt idx="282">
                  <c:v>44140</c:v>
                </c:pt>
                <c:pt idx="283">
                  <c:v>44141</c:v>
                </c:pt>
                <c:pt idx="284">
                  <c:v>44144</c:v>
                </c:pt>
                <c:pt idx="285">
                  <c:v>44145</c:v>
                </c:pt>
                <c:pt idx="286">
                  <c:v>44146</c:v>
                </c:pt>
                <c:pt idx="287">
                  <c:v>44147</c:v>
                </c:pt>
                <c:pt idx="288">
                  <c:v>44148</c:v>
                </c:pt>
                <c:pt idx="289">
                  <c:v>44151</c:v>
                </c:pt>
                <c:pt idx="290">
                  <c:v>44152</c:v>
                </c:pt>
                <c:pt idx="291">
                  <c:v>44153</c:v>
                </c:pt>
                <c:pt idx="292">
                  <c:v>44154</c:v>
                </c:pt>
                <c:pt idx="293">
                  <c:v>44155</c:v>
                </c:pt>
                <c:pt idx="294">
                  <c:v>44158</c:v>
                </c:pt>
                <c:pt idx="295">
                  <c:v>44159</c:v>
                </c:pt>
                <c:pt idx="296">
                  <c:v>44160</c:v>
                </c:pt>
                <c:pt idx="297">
                  <c:v>44161</c:v>
                </c:pt>
                <c:pt idx="298">
                  <c:v>44162</c:v>
                </c:pt>
                <c:pt idx="299">
                  <c:v>44165</c:v>
                </c:pt>
                <c:pt idx="300">
                  <c:v>44166</c:v>
                </c:pt>
                <c:pt idx="301">
                  <c:v>44167</c:v>
                </c:pt>
                <c:pt idx="302">
                  <c:v>44168</c:v>
                </c:pt>
                <c:pt idx="303">
                  <c:v>44169</c:v>
                </c:pt>
                <c:pt idx="304">
                  <c:v>44172</c:v>
                </c:pt>
                <c:pt idx="305">
                  <c:v>44173</c:v>
                </c:pt>
                <c:pt idx="306">
                  <c:v>44174</c:v>
                </c:pt>
                <c:pt idx="307">
                  <c:v>44175</c:v>
                </c:pt>
                <c:pt idx="308">
                  <c:v>44176</c:v>
                </c:pt>
                <c:pt idx="309">
                  <c:v>44179</c:v>
                </c:pt>
                <c:pt idx="310">
                  <c:v>44180</c:v>
                </c:pt>
                <c:pt idx="311">
                  <c:v>44181</c:v>
                </c:pt>
                <c:pt idx="312">
                  <c:v>44182</c:v>
                </c:pt>
                <c:pt idx="313">
                  <c:v>44183</c:v>
                </c:pt>
                <c:pt idx="314">
                  <c:v>44186</c:v>
                </c:pt>
                <c:pt idx="315">
                  <c:v>44187</c:v>
                </c:pt>
                <c:pt idx="316">
                  <c:v>44188</c:v>
                </c:pt>
                <c:pt idx="317">
                  <c:v>44189</c:v>
                </c:pt>
                <c:pt idx="318">
                  <c:v>44193</c:v>
                </c:pt>
                <c:pt idx="319">
                  <c:v>44194</c:v>
                </c:pt>
                <c:pt idx="320">
                  <c:v>44195</c:v>
                </c:pt>
                <c:pt idx="321">
                  <c:v>44196</c:v>
                </c:pt>
                <c:pt idx="322">
                  <c:v>44200</c:v>
                </c:pt>
                <c:pt idx="323">
                  <c:v>44201</c:v>
                </c:pt>
                <c:pt idx="324">
                  <c:v>44202</c:v>
                </c:pt>
                <c:pt idx="325">
                  <c:v>44203</c:v>
                </c:pt>
                <c:pt idx="326">
                  <c:v>44204</c:v>
                </c:pt>
                <c:pt idx="327">
                  <c:v>44207</c:v>
                </c:pt>
                <c:pt idx="328">
                  <c:v>44208</c:v>
                </c:pt>
                <c:pt idx="329">
                  <c:v>44209</c:v>
                </c:pt>
                <c:pt idx="330">
                  <c:v>44210</c:v>
                </c:pt>
                <c:pt idx="331">
                  <c:v>44211</c:v>
                </c:pt>
                <c:pt idx="332">
                  <c:v>44214</c:v>
                </c:pt>
                <c:pt idx="333">
                  <c:v>44215</c:v>
                </c:pt>
                <c:pt idx="334">
                  <c:v>44216</c:v>
                </c:pt>
                <c:pt idx="335">
                  <c:v>44217</c:v>
                </c:pt>
                <c:pt idx="336">
                  <c:v>44218</c:v>
                </c:pt>
                <c:pt idx="337">
                  <c:v>44221</c:v>
                </c:pt>
                <c:pt idx="338">
                  <c:v>44222</c:v>
                </c:pt>
                <c:pt idx="339">
                  <c:v>44223</c:v>
                </c:pt>
                <c:pt idx="340">
                  <c:v>44224</c:v>
                </c:pt>
                <c:pt idx="341">
                  <c:v>44225</c:v>
                </c:pt>
                <c:pt idx="342">
                  <c:v>44228</c:v>
                </c:pt>
                <c:pt idx="343">
                  <c:v>44229</c:v>
                </c:pt>
                <c:pt idx="344">
                  <c:v>44230</c:v>
                </c:pt>
                <c:pt idx="345">
                  <c:v>44231</c:v>
                </c:pt>
                <c:pt idx="346">
                  <c:v>44232</c:v>
                </c:pt>
                <c:pt idx="347">
                  <c:v>44235</c:v>
                </c:pt>
                <c:pt idx="348">
                  <c:v>44236</c:v>
                </c:pt>
                <c:pt idx="349">
                  <c:v>44237</c:v>
                </c:pt>
                <c:pt idx="350">
                  <c:v>44238</c:v>
                </c:pt>
                <c:pt idx="351">
                  <c:v>44239</c:v>
                </c:pt>
                <c:pt idx="352">
                  <c:v>44242</c:v>
                </c:pt>
                <c:pt idx="353">
                  <c:v>44243</c:v>
                </c:pt>
                <c:pt idx="354">
                  <c:v>44244</c:v>
                </c:pt>
                <c:pt idx="355">
                  <c:v>44245</c:v>
                </c:pt>
                <c:pt idx="356">
                  <c:v>44246</c:v>
                </c:pt>
                <c:pt idx="357">
                  <c:v>44249</c:v>
                </c:pt>
                <c:pt idx="358">
                  <c:v>44250</c:v>
                </c:pt>
                <c:pt idx="359">
                  <c:v>44251</c:v>
                </c:pt>
                <c:pt idx="360">
                  <c:v>44252</c:v>
                </c:pt>
                <c:pt idx="361">
                  <c:v>44253</c:v>
                </c:pt>
                <c:pt idx="362">
                  <c:v>44256</c:v>
                </c:pt>
                <c:pt idx="363">
                  <c:v>44257</c:v>
                </c:pt>
                <c:pt idx="364">
                  <c:v>44258</c:v>
                </c:pt>
                <c:pt idx="365">
                  <c:v>44259</c:v>
                </c:pt>
                <c:pt idx="366">
                  <c:v>44260</c:v>
                </c:pt>
                <c:pt idx="367">
                  <c:v>44263</c:v>
                </c:pt>
                <c:pt idx="368">
                  <c:v>44264</c:v>
                </c:pt>
                <c:pt idx="369">
                  <c:v>44265</c:v>
                </c:pt>
                <c:pt idx="370">
                  <c:v>44266</c:v>
                </c:pt>
                <c:pt idx="371">
                  <c:v>44267</c:v>
                </c:pt>
                <c:pt idx="372">
                  <c:v>44270</c:v>
                </c:pt>
                <c:pt idx="373">
                  <c:v>44271</c:v>
                </c:pt>
                <c:pt idx="374">
                  <c:v>44272</c:v>
                </c:pt>
                <c:pt idx="375">
                  <c:v>44273</c:v>
                </c:pt>
                <c:pt idx="376">
                  <c:v>44274</c:v>
                </c:pt>
                <c:pt idx="377">
                  <c:v>44277</c:v>
                </c:pt>
                <c:pt idx="378">
                  <c:v>44278</c:v>
                </c:pt>
                <c:pt idx="379">
                  <c:v>44279</c:v>
                </c:pt>
                <c:pt idx="380">
                  <c:v>44280</c:v>
                </c:pt>
                <c:pt idx="381">
                  <c:v>44281</c:v>
                </c:pt>
                <c:pt idx="382">
                  <c:v>44284</c:v>
                </c:pt>
                <c:pt idx="383">
                  <c:v>44285</c:v>
                </c:pt>
                <c:pt idx="384">
                  <c:v>44286</c:v>
                </c:pt>
                <c:pt idx="385">
                  <c:v>44287</c:v>
                </c:pt>
                <c:pt idx="386">
                  <c:v>44292</c:v>
                </c:pt>
                <c:pt idx="387">
                  <c:v>44293</c:v>
                </c:pt>
                <c:pt idx="388">
                  <c:v>44294</c:v>
                </c:pt>
                <c:pt idx="389">
                  <c:v>44295</c:v>
                </c:pt>
                <c:pt idx="390">
                  <c:v>44298</c:v>
                </c:pt>
                <c:pt idx="391">
                  <c:v>44299</c:v>
                </c:pt>
                <c:pt idx="392">
                  <c:v>44300</c:v>
                </c:pt>
                <c:pt idx="393">
                  <c:v>44301</c:v>
                </c:pt>
                <c:pt idx="394">
                  <c:v>44302</c:v>
                </c:pt>
                <c:pt idx="395">
                  <c:v>44305</c:v>
                </c:pt>
                <c:pt idx="396">
                  <c:v>44306</c:v>
                </c:pt>
                <c:pt idx="397">
                  <c:v>44307</c:v>
                </c:pt>
                <c:pt idx="398">
                  <c:v>44308</c:v>
                </c:pt>
                <c:pt idx="399">
                  <c:v>44309</c:v>
                </c:pt>
                <c:pt idx="400">
                  <c:v>44312</c:v>
                </c:pt>
                <c:pt idx="401">
                  <c:v>44313</c:v>
                </c:pt>
                <c:pt idx="402">
                  <c:v>44314</c:v>
                </c:pt>
                <c:pt idx="403">
                  <c:v>44315</c:v>
                </c:pt>
                <c:pt idx="404">
                  <c:v>44316</c:v>
                </c:pt>
                <c:pt idx="405">
                  <c:v>44319</c:v>
                </c:pt>
                <c:pt idx="406">
                  <c:v>44320</c:v>
                </c:pt>
                <c:pt idx="407">
                  <c:v>44321</c:v>
                </c:pt>
                <c:pt idx="408">
                  <c:v>44322</c:v>
                </c:pt>
                <c:pt idx="409">
                  <c:v>44323</c:v>
                </c:pt>
                <c:pt idx="410">
                  <c:v>44326</c:v>
                </c:pt>
                <c:pt idx="411">
                  <c:v>44327</c:v>
                </c:pt>
                <c:pt idx="412">
                  <c:v>44328</c:v>
                </c:pt>
                <c:pt idx="413">
                  <c:v>44329</c:v>
                </c:pt>
                <c:pt idx="414">
                  <c:v>44330</c:v>
                </c:pt>
                <c:pt idx="415">
                  <c:v>44333</c:v>
                </c:pt>
                <c:pt idx="416">
                  <c:v>44334</c:v>
                </c:pt>
                <c:pt idx="417">
                  <c:v>44335</c:v>
                </c:pt>
                <c:pt idx="418">
                  <c:v>44336</c:v>
                </c:pt>
                <c:pt idx="419">
                  <c:v>44337</c:v>
                </c:pt>
                <c:pt idx="420">
                  <c:v>44340</c:v>
                </c:pt>
                <c:pt idx="421">
                  <c:v>44341</c:v>
                </c:pt>
                <c:pt idx="422">
                  <c:v>44342</c:v>
                </c:pt>
                <c:pt idx="423">
                  <c:v>44343</c:v>
                </c:pt>
                <c:pt idx="424">
                  <c:v>44344</c:v>
                </c:pt>
                <c:pt idx="425">
                  <c:v>44347</c:v>
                </c:pt>
                <c:pt idx="426">
                  <c:v>44348</c:v>
                </c:pt>
                <c:pt idx="427">
                  <c:v>44349</c:v>
                </c:pt>
                <c:pt idx="428">
                  <c:v>44350</c:v>
                </c:pt>
                <c:pt idx="429">
                  <c:v>44351</c:v>
                </c:pt>
                <c:pt idx="430">
                  <c:v>44354</c:v>
                </c:pt>
                <c:pt idx="431">
                  <c:v>44355</c:v>
                </c:pt>
                <c:pt idx="432">
                  <c:v>44356</c:v>
                </c:pt>
                <c:pt idx="433">
                  <c:v>44357</c:v>
                </c:pt>
                <c:pt idx="434">
                  <c:v>44358</c:v>
                </c:pt>
                <c:pt idx="435">
                  <c:v>44361</c:v>
                </c:pt>
                <c:pt idx="436">
                  <c:v>44362</c:v>
                </c:pt>
                <c:pt idx="437">
                  <c:v>44363</c:v>
                </c:pt>
                <c:pt idx="438">
                  <c:v>44364</c:v>
                </c:pt>
                <c:pt idx="439">
                  <c:v>44365</c:v>
                </c:pt>
                <c:pt idx="440">
                  <c:v>44368</c:v>
                </c:pt>
                <c:pt idx="441">
                  <c:v>44369</c:v>
                </c:pt>
                <c:pt idx="442">
                  <c:v>44370</c:v>
                </c:pt>
                <c:pt idx="443">
                  <c:v>44371</c:v>
                </c:pt>
                <c:pt idx="444">
                  <c:v>44372</c:v>
                </c:pt>
                <c:pt idx="445">
                  <c:v>44375</c:v>
                </c:pt>
                <c:pt idx="446">
                  <c:v>44376</c:v>
                </c:pt>
                <c:pt idx="447">
                  <c:v>44377</c:v>
                </c:pt>
                <c:pt idx="448">
                  <c:v>44378</c:v>
                </c:pt>
                <c:pt idx="449">
                  <c:v>44379</c:v>
                </c:pt>
                <c:pt idx="450">
                  <c:v>44382</c:v>
                </c:pt>
                <c:pt idx="451">
                  <c:v>44383</c:v>
                </c:pt>
                <c:pt idx="452">
                  <c:v>44384</c:v>
                </c:pt>
                <c:pt idx="453">
                  <c:v>44385</c:v>
                </c:pt>
                <c:pt idx="454">
                  <c:v>44386</c:v>
                </c:pt>
                <c:pt idx="455">
                  <c:v>44389</c:v>
                </c:pt>
                <c:pt idx="456">
                  <c:v>44390</c:v>
                </c:pt>
                <c:pt idx="457">
                  <c:v>44391</c:v>
                </c:pt>
                <c:pt idx="458">
                  <c:v>44392</c:v>
                </c:pt>
                <c:pt idx="459">
                  <c:v>44393</c:v>
                </c:pt>
                <c:pt idx="460">
                  <c:v>44396</c:v>
                </c:pt>
                <c:pt idx="461">
                  <c:v>44397</c:v>
                </c:pt>
                <c:pt idx="462">
                  <c:v>44398</c:v>
                </c:pt>
                <c:pt idx="463">
                  <c:v>44399</c:v>
                </c:pt>
                <c:pt idx="464">
                  <c:v>44400</c:v>
                </c:pt>
                <c:pt idx="465">
                  <c:v>44403</c:v>
                </c:pt>
                <c:pt idx="466">
                  <c:v>44404</c:v>
                </c:pt>
                <c:pt idx="467">
                  <c:v>44405</c:v>
                </c:pt>
                <c:pt idx="468">
                  <c:v>44406</c:v>
                </c:pt>
                <c:pt idx="469">
                  <c:v>44407</c:v>
                </c:pt>
                <c:pt idx="470">
                  <c:v>44410</c:v>
                </c:pt>
                <c:pt idx="471">
                  <c:v>44411</c:v>
                </c:pt>
                <c:pt idx="472">
                  <c:v>44412</c:v>
                </c:pt>
                <c:pt idx="473">
                  <c:v>44413</c:v>
                </c:pt>
                <c:pt idx="474">
                  <c:v>44414</c:v>
                </c:pt>
                <c:pt idx="475">
                  <c:v>44417</c:v>
                </c:pt>
                <c:pt idx="476">
                  <c:v>44418</c:v>
                </c:pt>
                <c:pt idx="477">
                  <c:v>44419</c:v>
                </c:pt>
                <c:pt idx="478">
                  <c:v>44420</c:v>
                </c:pt>
                <c:pt idx="479">
                  <c:v>44421</c:v>
                </c:pt>
                <c:pt idx="480">
                  <c:v>44424</c:v>
                </c:pt>
                <c:pt idx="481">
                  <c:v>44425</c:v>
                </c:pt>
                <c:pt idx="482">
                  <c:v>44426</c:v>
                </c:pt>
                <c:pt idx="483">
                  <c:v>44427</c:v>
                </c:pt>
                <c:pt idx="484">
                  <c:v>44428</c:v>
                </c:pt>
                <c:pt idx="485">
                  <c:v>44431</c:v>
                </c:pt>
                <c:pt idx="486">
                  <c:v>44432</c:v>
                </c:pt>
                <c:pt idx="487">
                  <c:v>44433</c:v>
                </c:pt>
                <c:pt idx="488">
                  <c:v>44434</c:v>
                </c:pt>
                <c:pt idx="489">
                  <c:v>44435</c:v>
                </c:pt>
                <c:pt idx="490">
                  <c:v>44438</c:v>
                </c:pt>
                <c:pt idx="491">
                  <c:v>44439</c:v>
                </c:pt>
                <c:pt idx="492">
                  <c:v>44440</c:v>
                </c:pt>
                <c:pt idx="493">
                  <c:v>44441</c:v>
                </c:pt>
                <c:pt idx="494">
                  <c:v>44442</c:v>
                </c:pt>
                <c:pt idx="495">
                  <c:v>44445</c:v>
                </c:pt>
                <c:pt idx="496">
                  <c:v>44446</c:v>
                </c:pt>
                <c:pt idx="497">
                  <c:v>44447</c:v>
                </c:pt>
                <c:pt idx="498">
                  <c:v>44448</c:v>
                </c:pt>
                <c:pt idx="499">
                  <c:v>44449</c:v>
                </c:pt>
                <c:pt idx="500">
                  <c:v>44452</c:v>
                </c:pt>
                <c:pt idx="501">
                  <c:v>44453</c:v>
                </c:pt>
                <c:pt idx="502">
                  <c:v>44454</c:v>
                </c:pt>
                <c:pt idx="503">
                  <c:v>44455</c:v>
                </c:pt>
                <c:pt idx="504">
                  <c:v>44456</c:v>
                </c:pt>
                <c:pt idx="505">
                  <c:v>44459</c:v>
                </c:pt>
                <c:pt idx="506">
                  <c:v>44460</c:v>
                </c:pt>
                <c:pt idx="507">
                  <c:v>44461</c:v>
                </c:pt>
                <c:pt idx="508">
                  <c:v>44462</c:v>
                </c:pt>
                <c:pt idx="509">
                  <c:v>44463</c:v>
                </c:pt>
                <c:pt idx="510">
                  <c:v>44466</c:v>
                </c:pt>
                <c:pt idx="511">
                  <c:v>44467</c:v>
                </c:pt>
                <c:pt idx="512">
                  <c:v>44468</c:v>
                </c:pt>
                <c:pt idx="513">
                  <c:v>44469</c:v>
                </c:pt>
              </c:numCache>
            </c:numRef>
          </c:cat>
          <c:val>
            <c:numRef>
              <c:f>'Top 10 (6.30) for charts'!$R$4:$R$517</c:f>
              <c:numCache>
                <c:formatCode>0.0</c:formatCode>
                <c:ptCount val="514"/>
                <c:pt idx="0">
                  <c:v>47.884999999999998</c:v>
                </c:pt>
                <c:pt idx="1">
                  <c:v>47.34</c:v>
                </c:pt>
                <c:pt idx="2">
                  <c:v>45.454999999999998</c:v>
                </c:pt>
                <c:pt idx="3">
                  <c:v>44.91</c:v>
                </c:pt>
                <c:pt idx="4">
                  <c:v>45</c:v>
                </c:pt>
                <c:pt idx="5">
                  <c:v>45.215000000000003</c:v>
                </c:pt>
                <c:pt idx="6">
                  <c:v>44.47</c:v>
                </c:pt>
                <c:pt idx="7">
                  <c:v>44.88</c:v>
                </c:pt>
                <c:pt idx="8">
                  <c:v>45.295000000000002</c:v>
                </c:pt>
                <c:pt idx="9">
                  <c:v>46.414999999999999</c:v>
                </c:pt>
                <c:pt idx="10">
                  <c:v>45.84</c:v>
                </c:pt>
                <c:pt idx="11">
                  <c:v>46.454999999999998</c:v>
                </c:pt>
                <c:pt idx="12">
                  <c:v>46.405000000000001</c:v>
                </c:pt>
                <c:pt idx="13">
                  <c:v>46.215000000000003</c:v>
                </c:pt>
                <c:pt idx="14">
                  <c:v>46.335000000000001</c:v>
                </c:pt>
                <c:pt idx="15">
                  <c:v>46.48</c:v>
                </c:pt>
                <c:pt idx="16">
                  <c:v>47.185000000000002</c:v>
                </c:pt>
                <c:pt idx="17">
                  <c:v>47.32</c:v>
                </c:pt>
                <c:pt idx="18">
                  <c:v>47.5</c:v>
                </c:pt>
                <c:pt idx="19">
                  <c:v>47.695</c:v>
                </c:pt>
                <c:pt idx="20">
                  <c:v>47.85</c:v>
                </c:pt>
                <c:pt idx="21">
                  <c:v>47.67</c:v>
                </c:pt>
                <c:pt idx="22">
                  <c:v>47.664999999999999</c:v>
                </c:pt>
                <c:pt idx="23">
                  <c:v>47.134999999999998</c:v>
                </c:pt>
                <c:pt idx="24">
                  <c:v>47.75</c:v>
                </c:pt>
                <c:pt idx="25">
                  <c:v>48.515000000000001</c:v>
                </c:pt>
                <c:pt idx="26">
                  <c:v>49.305</c:v>
                </c:pt>
                <c:pt idx="27">
                  <c:v>49.325000000000003</c:v>
                </c:pt>
                <c:pt idx="28">
                  <c:v>49.59</c:v>
                </c:pt>
                <c:pt idx="29">
                  <c:v>49.295000000000002</c:v>
                </c:pt>
                <c:pt idx="30">
                  <c:v>49.41</c:v>
                </c:pt>
                <c:pt idx="31">
                  <c:v>49.445</c:v>
                </c:pt>
                <c:pt idx="32">
                  <c:v>49.41</c:v>
                </c:pt>
                <c:pt idx="33">
                  <c:v>49.08</c:v>
                </c:pt>
                <c:pt idx="34">
                  <c:v>49.274999999999999</c:v>
                </c:pt>
                <c:pt idx="35">
                  <c:v>49.024999999999999</c:v>
                </c:pt>
                <c:pt idx="36">
                  <c:v>48.86</c:v>
                </c:pt>
                <c:pt idx="37">
                  <c:v>48.76</c:v>
                </c:pt>
                <c:pt idx="38">
                  <c:v>48.854999999999997</c:v>
                </c:pt>
                <c:pt idx="39">
                  <c:v>49.104999999999997</c:v>
                </c:pt>
                <c:pt idx="40">
                  <c:v>48.935000000000002</c:v>
                </c:pt>
                <c:pt idx="41">
                  <c:v>48.125</c:v>
                </c:pt>
                <c:pt idx="42">
                  <c:v>48.034999999999997</c:v>
                </c:pt>
                <c:pt idx="43">
                  <c:v>47.99</c:v>
                </c:pt>
                <c:pt idx="44">
                  <c:v>47.64</c:v>
                </c:pt>
                <c:pt idx="45">
                  <c:v>47.08</c:v>
                </c:pt>
                <c:pt idx="46">
                  <c:v>46.634999999999998</c:v>
                </c:pt>
                <c:pt idx="47">
                  <c:v>47.21</c:v>
                </c:pt>
                <c:pt idx="48">
                  <c:v>47.13</c:v>
                </c:pt>
                <c:pt idx="49">
                  <c:v>47.954999999999998</c:v>
                </c:pt>
                <c:pt idx="50">
                  <c:v>47.585000000000001</c:v>
                </c:pt>
                <c:pt idx="51">
                  <c:v>47.645000000000003</c:v>
                </c:pt>
                <c:pt idx="52">
                  <c:v>47.395000000000003</c:v>
                </c:pt>
                <c:pt idx="53">
                  <c:v>47.625</c:v>
                </c:pt>
                <c:pt idx="54">
                  <c:v>47.82</c:v>
                </c:pt>
                <c:pt idx="55">
                  <c:v>48.28</c:v>
                </c:pt>
                <c:pt idx="56">
                  <c:v>48.784999999999997</c:v>
                </c:pt>
                <c:pt idx="57">
                  <c:v>48.61</c:v>
                </c:pt>
                <c:pt idx="58">
                  <c:v>49</c:v>
                </c:pt>
                <c:pt idx="59">
                  <c:v>49.07</c:v>
                </c:pt>
                <c:pt idx="60">
                  <c:v>49.354999999999997</c:v>
                </c:pt>
                <c:pt idx="61">
                  <c:v>49.475000000000001</c:v>
                </c:pt>
                <c:pt idx="62">
                  <c:v>49.29</c:v>
                </c:pt>
                <c:pt idx="63">
                  <c:v>49.185000000000002</c:v>
                </c:pt>
                <c:pt idx="64">
                  <c:v>49.2</c:v>
                </c:pt>
                <c:pt idx="65">
                  <c:v>49.814999999999998</c:v>
                </c:pt>
                <c:pt idx="66">
                  <c:v>50.38</c:v>
                </c:pt>
                <c:pt idx="67">
                  <c:v>50.44</c:v>
                </c:pt>
                <c:pt idx="68">
                  <c:v>50.11</c:v>
                </c:pt>
                <c:pt idx="69">
                  <c:v>50.24</c:v>
                </c:pt>
                <c:pt idx="70">
                  <c:v>49.96</c:v>
                </c:pt>
                <c:pt idx="71">
                  <c:v>49.784999999999997</c:v>
                </c:pt>
                <c:pt idx="72">
                  <c:v>49.56</c:v>
                </c:pt>
                <c:pt idx="73">
                  <c:v>49.16</c:v>
                </c:pt>
                <c:pt idx="74">
                  <c:v>48.58</c:v>
                </c:pt>
                <c:pt idx="75">
                  <c:v>48.79</c:v>
                </c:pt>
                <c:pt idx="76">
                  <c:v>48.505000000000003</c:v>
                </c:pt>
                <c:pt idx="77">
                  <c:v>48.57</c:v>
                </c:pt>
                <c:pt idx="78">
                  <c:v>48.115000000000002</c:v>
                </c:pt>
                <c:pt idx="79">
                  <c:v>47.8</c:v>
                </c:pt>
                <c:pt idx="80">
                  <c:v>47.32</c:v>
                </c:pt>
                <c:pt idx="81">
                  <c:v>47.384999999999998</c:v>
                </c:pt>
                <c:pt idx="82">
                  <c:v>46.11</c:v>
                </c:pt>
                <c:pt idx="83">
                  <c:v>46.475000000000001</c:v>
                </c:pt>
                <c:pt idx="84">
                  <c:v>46.18</c:v>
                </c:pt>
                <c:pt idx="85">
                  <c:v>44.92</c:v>
                </c:pt>
                <c:pt idx="86">
                  <c:v>44.145000000000003</c:v>
                </c:pt>
                <c:pt idx="87">
                  <c:v>43.76</c:v>
                </c:pt>
                <c:pt idx="88">
                  <c:v>44.8</c:v>
                </c:pt>
                <c:pt idx="89">
                  <c:v>45.435000000000002</c:v>
                </c:pt>
                <c:pt idx="90">
                  <c:v>45.9</c:v>
                </c:pt>
                <c:pt idx="91">
                  <c:v>45.26</c:v>
                </c:pt>
                <c:pt idx="92">
                  <c:v>44.575000000000003</c:v>
                </c:pt>
                <c:pt idx="93">
                  <c:v>44.99</c:v>
                </c:pt>
                <c:pt idx="94">
                  <c:v>45.484999999999999</c:v>
                </c:pt>
                <c:pt idx="95">
                  <c:v>45.395000000000003</c:v>
                </c:pt>
                <c:pt idx="96">
                  <c:v>45.25</c:v>
                </c:pt>
                <c:pt idx="97">
                  <c:v>45.204999999999998</c:v>
                </c:pt>
                <c:pt idx="98">
                  <c:v>44.695</c:v>
                </c:pt>
                <c:pt idx="99">
                  <c:v>45.05</c:v>
                </c:pt>
                <c:pt idx="100">
                  <c:v>44.75</c:v>
                </c:pt>
                <c:pt idx="101">
                  <c:v>44.295000000000002</c:v>
                </c:pt>
                <c:pt idx="102">
                  <c:v>42.164999999999999</c:v>
                </c:pt>
                <c:pt idx="103">
                  <c:v>41.14</c:v>
                </c:pt>
                <c:pt idx="104">
                  <c:v>41.045000000000002</c:v>
                </c:pt>
                <c:pt idx="105">
                  <c:v>39.68</c:v>
                </c:pt>
                <c:pt idx="106">
                  <c:v>38.380000000000003</c:v>
                </c:pt>
                <c:pt idx="107">
                  <c:v>39.1</c:v>
                </c:pt>
                <c:pt idx="108">
                  <c:v>39.32</c:v>
                </c:pt>
                <c:pt idx="109">
                  <c:v>39.945</c:v>
                </c:pt>
                <c:pt idx="110">
                  <c:v>39.049999999999997</c:v>
                </c:pt>
                <c:pt idx="111">
                  <c:v>37.15</c:v>
                </c:pt>
                <c:pt idx="112">
                  <c:v>30.98</c:v>
                </c:pt>
                <c:pt idx="113">
                  <c:v>31.515000000000001</c:v>
                </c:pt>
                <c:pt idx="114">
                  <c:v>30.965</c:v>
                </c:pt>
                <c:pt idx="115">
                  <c:v>26.38</c:v>
                </c:pt>
                <c:pt idx="116">
                  <c:v>26.024999999999999</c:v>
                </c:pt>
                <c:pt idx="117">
                  <c:v>24.335000000000001</c:v>
                </c:pt>
                <c:pt idx="118">
                  <c:v>25.15</c:v>
                </c:pt>
                <c:pt idx="119">
                  <c:v>21.795000000000002</c:v>
                </c:pt>
                <c:pt idx="120">
                  <c:v>22.5</c:v>
                </c:pt>
                <c:pt idx="121">
                  <c:v>25</c:v>
                </c:pt>
                <c:pt idx="122">
                  <c:v>26.5</c:v>
                </c:pt>
                <c:pt idx="123">
                  <c:v>30.475000000000001</c:v>
                </c:pt>
                <c:pt idx="124">
                  <c:v>32.85</c:v>
                </c:pt>
                <c:pt idx="125">
                  <c:v>33</c:v>
                </c:pt>
                <c:pt idx="126">
                  <c:v>32.25</c:v>
                </c:pt>
                <c:pt idx="127">
                  <c:v>33.57</c:v>
                </c:pt>
                <c:pt idx="128">
                  <c:v>35.39</c:v>
                </c:pt>
                <c:pt idx="129">
                  <c:v>35.200000000000003</c:v>
                </c:pt>
                <c:pt idx="130">
                  <c:v>36.28</c:v>
                </c:pt>
                <c:pt idx="131">
                  <c:v>33.53</c:v>
                </c:pt>
                <c:pt idx="132">
                  <c:v>33.814999999999998</c:v>
                </c:pt>
                <c:pt idx="133">
                  <c:v>34.265000000000001</c:v>
                </c:pt>
                <c:pt idx="134">
                  <c:v>33.880000000000003</c:v>
                </c:pt>
                <c:pt idx="135">
                  <c:v>33.625</c:v>
                </c:pt>
                <c:pt idx="136">
                  <c:v>32.659999999999997</c:v>
                </c:pt>
                <c:pt idx="137">
                  <c:v>30.684999999999999</c:v>
                </c:pt>
                <c:pt idx="138">
                  <c:v>30.015000000000001</c:v>
                </c:pt>
                <c:pt idx="139">
                  <c:v>31.02</c:v>
                </c:pt>
                <c:pt idx="140">
                  <c:v>30.87</c:v>
                </c:pt>
                <c:pt idx="141">
                  <c:v>29.7</c:v>
                </c:pt>
                <c:pt idx="142">
                  <c:v>31.114999999999998</c:v>
                </c:pt>
                <c:pt idx="143">
                  <c:v>32.42</c:v>
                </c:pt>
                <c:pt idx="144">
                  <c:v>31.86</c:v>
                </c:pt>
                <c:pt idx="145">
                  <c:v>32.25</c:v>
                </c:pt>
                <c:pt idx="146">
                  <c:v>32.795000000000002</c:v>
                </c:pt>
                <c:pt idx="147">
                  <c:v>33.82</c:v>
                </c:pt>
                <c:pt idx="148">
                  <c:v>32.85</c:v>
                </c:pt>
                <c:pt idx="149">
                  <c:v>30.49</c:v>
                </c:pt>
                <c:pt idx="150">
                  <c:v>32.909999999999997</c:v>
                </c:pt>
                <c:pt idx="151">
                  <c:v>32.200000000000003</c:v>
                </c:pt>
                <c:pt idx="152">
                  <c:v>32.57</c:v>
                </c:pt>
                <c:pt idx="153">
                  <c:v>32.984999999999999</c:v>
                </c:pt>
                <c:pt idx="154">
                  <c:v>32.384999999999998</c:v>
                </c:pt>
                <c:pt idx="155">
                  <c:v>32.314999999999998</c:v>
                </c:pt>
                <c:pt idx="156">
                  <c:v>31.09</c:v>
                </c:pt>
                <c:pt idx="157">
                  <c:v>30.81</c:v>
                </c:pt>
                <c:pt idx="158">
                  <c:v>30.86</c:v>
                </c:pt>
                <c:pt idx="159">
                  <c:v>33.145000000000003</c:v>
                </c:pt>
                <c:pt idx="160">
                  <c:v>32.954999999999998</c:v>
                </c:pt>
                <c:pt idx="161">
                  <c:v>33.369999999999997</c:v>
                </c:pt>
                <c:pt idx="162">
                  <c:v>32.770000000000003</c:v>
                </c:pt>
                <c:pt idx="163">
                  <c:v>32.67</c:v>
                </c:pt>
                <c:pt idx="164">
                  <c:v>33.265000000000001</c:v>
                </c:pt>
                <c:pt idx="165">
                  <c:v>33.375</c:v>
                </c:pt>
                <c:pt idx="166">
                  <c:v>34.04</c:v>
                </c:pt>
                <c:pt idx="167">
                  <c:v>34.32</c:v>
                </c:pt>
                <c:pt idx="168">
                  <c:v>33.625</c:v>
                </c:pt>
                <c:pt idx="169">
                  <c:v>34.545000000000002</c:v>
                </c:pt>
                <c:pt idx="170">
                  <c:v>35.545000000000002</c:v>
                </c:pt>
                <c:pt idx="171">
                  <c:v>36.424999999999997</c:v>
                </c:pt>
                <c:pt idx="172">
                  <c:v>36.115000000000002</c:v>
                </c:pt>
                <c:pt idx="173">
                  <c:v>38.335000000000001</c:v>
                </c:pt>
                <c:pt idx="174">
                  <c:v>38.85</c:v>
                </c:pt>
                <c:pt idx="175">
                  <c:v>37.700000000000003</c:v>
                </c:pt>
                <c:pt idx="176">
                  <c:v>37.015000000000001</c:v>
                </c:pt>
                <c:pt idx="177">
                  <c:v>34.725000000000001</c:v>
                </c:pt>
                <c:pt idx="178">
                  <c:v>35.094999999999999</c:v>
                </c:pt>
                <c:pt idx="179">
                  <c:v>34.69</c:v>
                </c:pt>
                <c:pt idx="180">
                  <c:v>35.83</c:v>
                </c:pt>
                <c:pt idx="181">
                  <c:v>35.945</c:v>
                </c:pt>
                <c:pt idx="182">
                  <c:v>35.68</c:v>
                </c:pt>
                <c:pt idx="183">
                  <c:v>35.69</c:v>
                </c:pt>
                <c:pt idx="184">
                  <c:v>35.435000000000002</c:v>
                </c:pt>
                <c:pt idx="185">
                  <c:v>36.185000000000002</c:v>
                </c:pt>
                <c:pt idx="186">
                  <c:v>34.93</c:v>
                </c:pt>
                <c:pt idx="187">
                  <c:v>35.21</c:v>
                </c:pt>
                <c:pt idx="188">
                  <c:v>35.145000000000003</c:v>
                </c:pt>
                <c:pt idx="189">
                  <c:v>34.549999999999997</c:v>
                </c:pt>
                <c:pt idx="190">
                  <c:v>33.975000000000001</c:v>
                </c:pt>
                <c:pt idx="191">
                  <c:v>34.159999999999997</c:v>
                </c:pt>
                <c:pt idx="192">
                  <c:v>34.844999999999999</c:v>
                </c:pt>
                <c:pt idx="193">
                  <c:v>34.64</c:v>
                </c:pt>
                <c:pt idx="194">
                  <c:v>35.085000000000001</c:v>
                </c:pt>
                <c:pt idx="195">
                  <c:v>34.685000000000002</c:v>
                </c:pt>
                <c:pt idx="196">
                  <c:v>34.28</c:v>
                </c:pt>
                <c:pt idx="197">
                  <c:v>33.159999999999997</c:v>
                </c:pt>
                <c:pt idx="198">
                  <c:v>33.32</c:v>
                </c:pt>
                <c:pt idx="199">
                  <c:v>33.71</c:v>
                </c:pt>
                <c:pt idx="200">
                  <c:v>34.045000000000002</c:v>
                </c:pt>
                <c:pt idx="201">
                  <c:v>34.33</c:v>
                </c:pt>
                <c:pt idx="202">
                  <c:v>34.424999999999997</c:v>
                </c:pt>
                <c:pt idx="203">
                  <c:v>33.825000000000003</c:v>
                </c:pt>
                <c:pt idx="204">
                  <c:v>33.204999999999998</c:v>
                </c:pt>
                <c:pt idx="205">
                  <c:v>33.755000000000003</c:v>
                </c:pt>
                <c:pt idx="206">
                  <c:v>32.695</c:v>
                </c:pt>
                <c:pt idx="207">
                  <c:v>32.53</c:v>
                </c:pt>
                <c:pt idx="208">
                  <c:v>32.65</c:v>
                </c:pt>
                <c:pt idx="209">
                  <c:v>32.39</c:v>
                </c:pt>
                <c:pt idx="210">
                  <c:v>32.405000000000001</c:v>
                </c:pt>
                <c:pt idx="211">
                  <c:v>32.450000000000003</c:v>
                </c:pt>
                <c:pt idx="212">
                  <c:v>31.93</c:v>
                </c:pt>
                <c:pt idx="213">
                  <c:v>31.3</c:v>
                </c:pt>
                <c:pt idx="214">
                  <c:v>32.4</c:v>
                </c:pt>
                <c:pt idx="215">
                  <c:v>33.200000000000003</c:v>
                </c:pt>
                <c:pt idx="216">
                  <c:v>33.840000000000003</c:v>
                </c:pt>
                <c:pt idx="217">
                  <c:v>33.045000000000002</c:v>
                </c:pt>
                <c:pt idx="218">
                  <c:v>32.795000000000002</c:v>
                </c:pt>
                <c:pt idx="219">
                  <c:v>33.24</c:v>
                </c:pt>
                <c:pt idx="220">
                  <c:v>34.19</c:v>
                </c:pt>
                <c:pt idx="221">
                  <c:v>34.42</c:v>
                </c:pt>
                <c:pt idx="222">
                  <c:v>33.99</c:v>
                </c:pt>
                <c:pt idx="223">
                  <c:v>33.5</c:v>
                </c:pt>
                <c:pt idx="224">
                  <c:v>33.29</c:v>
                </c:pt>
                <c:pt idx="225">
                  <c:v>32.805</c:v>
                </c:pt>
                <c:pt idx="226">
                  <c:v>33.08</c:v>
                </c:pt>
                <c:pt idx="227">
                  <c:v>32.520000000000003</c:v>
                </c:pt>
                <c:pt idx="228">
                  <c:v>32.36</c:v>
                </c:pt>
                <c:pt idx="229">
                  <c:v>33.625</c:v>
                </c:pt>
                <c:pt idx="230">
                  <c:v>33.26</c:v>
                </c:pt>
                <c:pt idx="231">
                  <c:v>33.365000000000002</c:v>
                </c:pt>
                <c:pt idx="232">
                  <c:v>33.28</c:v>
                </c:pt>
                <c:pt idx="233">
                  <c:v>33.299999999999997</c:v>
                </c:pt>
                <c:pt idx="234">
                  <c:v>33.1</c:v>
                </c:pt>
                <c:pt idx="235">
                  <c:v>32.950000000000003</c:v>
                </c:pt>
                <c:pt idx="236">
                  <c:v>33.29</c:v>
                </c:pt>
                <c:pt idx="237">
                  <c:v>33.21</c:v>
                </c:pt>
                <c:pt idx="238">
                  <c:v>32.965000000000003</c:v>
                </c:pt>
                <c:pt idx="239">
                  <c:v>33.575000000000003</c:v>
                </c:pt>
                <c:pt idx="240">
                  <c:v>32.35</c:v>
                </c:pt>
                <c:pt idx="241">
                  <c:v>32.74</c:v>
                </c:pt>
                <c:pt idx="242">
                  <c:v>32.734999999999999</c:v>
                </c:pt>
                <c:pt idx="243">
                  <c:v>32.515000000000001</c:v>
                </c:pt>
                <c:pt idx="244">
                  <c:v>32.024999999999999</c:v>
                </c:pt>
                <c:pt idx="245">
                  <c:v>32.314999999999998</c:v>
                </c:pt>
                <c:pt idx="246">
                  <c:v>32.19</c:v>
                </c:pt>
                <c:pt idx="247">
                  <c:v>31.535</c:v>
                </c:pt>
                <c:pt idx="248">
                  <c:v>31.11</c:v>
                </c:pt>
                <c:pt idx="249">
                  <c:v>29.73</c:v>
                </c:pt>
                <c:pt idx="250">
                  <c:v>29.94</c:v>
                </c:pt>
                <c:pt idx="251">
                  <c:v>29.7</c:v>
                </c:pt>
                <c:pt idx="252">
                  <c:v>29.024999999999999</c:v>
                </c:pt>
                <c:pt idx="253">
                  <c:v>28.06</c:v>
                </c:pt>
                <c:pt idx="254">
                  <c:v>28.8</c:v>
                </c:pt>
                <c:pt idx="255">
                  <c:v>28.33</c:v>
                </c:pt>
                <c:pt idx="256">
                  <c:v>29.2</c:v>
                </c:pt>
                <c:pt idx="257">
                  <c:v>28.49</c:v>
                </c:pt>
                <c:pt idx="258">
                  <c:v>28.21</c:v>
                </c:pt>
                <c:pt idx="259">
                  <c:v>28.855</c:v>
                </c:pt>
                <c:pt idx="260">
                  <c:v>29.52</c:v>
                </c:pt>
                <c:pt idx="261">
                  <c:v>29.17</c:v>
                </c:pt>
                <c:pt idx="262">
                  <c:v>29.495000000000001</c:v>
                </c:pt>
                <c:pt idx="263">
                  <c:v>29.95</c:v>
                </c:pt>
                <c:pt idx="264">
                  <c:v>29.68</c:v>
                </c:pt>
                <c:pt idx="265">
                  <c:v>29.21</c:v>
                </c:pt>
                <c:pt idx="266">
                  <c:v>29.17</c:v>
                </c:pt>
                <c:pt idx="267">
                  <c:v>28.215</c:v>
                </c:pt>
                <c:pt idx="268">
                  <c:v>28.454999999999998</c:v>
                </c:pt>
                <c:pt idx="269">
                  <c:v>28.355</c:v>
                </c:pt>
                <c:pt idx="270">
                  <c:v>28.23</c:v>
                </c:pt>
                <c:pt idx="271">
                  <c:v>27.774999999999999</c:v>
                </c:pt>
                <c:pt idx="272">
                  <c:v>27.62</c:v>
                </c:pt>
                <c:pt idx="273">
                  <c:v>28.08</c:v>
                </c:pt>
                <c:pt idx="274">
                  <c:v>27.055</c:v>
                </c:pt>
                <c:pt idx="275">
                  <c:v>26.184999999999999</c:v>
                </c:pt>
                <c:pt idx="276">
                  <c:v>25.27</c:v>
                </c:pt>
                <c:pt idx="277">
                  <c:v>25.13</c:v>
                </c:pt>
                <c:pt idx="278">
                  <c:v>25.82</c:v>
                </c:pt>
                <c:pt idx="279">
                  <c:v>27.09</c:v>
                </c:pt>
                <c:pt idx="280">
                  <c:v>27.754999999999999</c:v>
                </c:pt>
                <c:pt idx="281">
                  <c:v>27.9</c:v>
                </c:pt>
                <c:pt idx="282">
                  <c:v>27.504999999999999</c:v>
                </c:pt>
                <c:pt idx="283">
                  <c:v>27.63</c:v>
                </c:pt>
                <c:pt idx="284">
                  <c:v>31.795000000000002</c:v>
                </c:pt>
                <c:pt idx="285">
                  <c:v>33.055</c:v>
                </c:pt>
                <c:pt idx="286">
                  <c:v>32.494999999999997</c:v>
                </c:pt>
                <c:pt idx="287">
                  <c:v>32.204999999999998</c:v>
                </c:pt>
                <c:pt idx="288">
                  <c:v>32.645000000000003</c:v>
                </c:pt>
                <c:pt idx="289">
                  <c:v>34.234999999999999</c:v>
                </c:pt>
                <c:pt idx="290">
                  <c:v>34.634999999999998</c:v>
                </c:pt>
                <c:pt idx="291">
                  <c:v>34.770000000000003</c:v>
                </c:pt>
                <c:pt idx="292">
                  <c:v>34.11</c:v>
                </c:pt>
                <c:pt idx="293">
                  <c:v>34.5</c:v>
                </c:pt>
                <c:pt idx="294">
                  <c:v>36.119999999999997</c:v>
                </c:pt>
                <c:pt idx="295">
                  <c:v>38.164999999999999</c:v>
                </c:pt>
                <c:pt idx="296">
                  <c:v>37.774999999999999</c:v>
                </c:pt>
                <c:pt idx="297">
                  <c:v>37.365000000000002</c:v>
                </c:pt>
                <c:pt idx="298">
                  <c:v>37.700000000000003</c:v>
                </c:pt>
                <c:pt idx="299">
                  <c:v>35.825000000000003</c:v>
                </c:pt>
                <c:pt idx="300">
                  <c:v>36.33</c:v>
                </c:pt>
                <c:pt idx="301">
                  <c:v>36.71</c:v>
                </c:pt>
                <c:pt idx="302">
                  <c:v>36.465000000000003</c:v>
                </c:pt>
                <c:pt idx="303">
                  <c:v>37.69</c:v>
                </c:pt>
                <c:pt idx="304">
                  <c:v>37.159999999999997</c:v>
                </c:pt>
                <c:pt idx="305">
                  <c:v>36.950000000000003</c:v>
                </c:pt>
                <c:pt idx="306">
                  <c:v>36.895000000000003</c:v>
                </c:pt>
                <c:pt idx="307">
                  <c:v>37.664999999999999</c:v>
                </c:pt>
                <c:pt idx="308">
                  <c:v>37.020000000000003</c:v>
                </c:pt>
                <c:pt idx="309">
                  <c:v>36.6</c:v>
                </c:pt>
                <c:pt idx="310">
                  <c:v>36.56</c:v>
                </c:pt>
                <c:pt idx="311">
                  <c:v>36.484999999999999</c:v>
                </c:pt>
                <c:pt idx="312">
                  <c:v>36.384999999999998</c:v>
                </c:pt>
                <c:pt idx="313">
                  <c:v>35.99</c:v>
                </c:pt>
                <c:pt idx="314">
                  <c:v>34.65</c:v>
                </c:pt>
                <c:pt idx="315">
                  <c:v>34.89</c:v>
                </c:pt>
                <c:pt idx="316">
                  <c:v>35.865000000000002</c:v>
                </c:pt>
                <c:pt idx="317">
                  <c:v>35.89</c:v>
                </c:pt>
                <c:pt idx="318">
                  <c:v>35.854999999999997</c:v>
                </c:pt>
                <c:pt idx="319">
                  <c:v>35.770000000000003</c:v>
                </c:pt>
                <c:pt idx="320">
                  <c:v>35.590000000000003</c:v>
                </c:pt>
                <c:pt idx="321">
                  <c:v>35.299999999999997</c:v>
                </c:pt>
                <c:pt idx="322">
                  <c:v>34.585000000000001</c:v>
                </c:pt>
                <c:pt idx="323">
                  <c:v>35.494999999999997</c:v>
                </c:pt>
                <c:pt idx="324">
                  <c:v>37.055</c:v>
                </c:pt>
                <c:pt idx="325">
                  <c:v>37.46</c:v>
                </c:pt>
                <c:pt idx="326">
                  <c:v>37.484999999999999</c:v>
                </c:pt>
                <c:pt idx="327">
                  <c:v>36.914999999999999</c:v>
                </c:pt>
                <c:pt idx="328">
                  <c:v>37.049999999999997</c:v>
                </c:pt>
                <c:pt idx="329">
                  <c:v>37.435000000000002</c:v>
                </c:pt>
                <c:pt idx="330">
                  <c:v>37.799999999999997</c:v>
                </c:pt>
                <c:pt idx="331">
                  <c:v>37.094999999999999</c:v>
                </c:pt>
                <c:pt idx="332">
                  <c:v>36.979999999999997</c:v>
                </c:pt>
                <c:pt idx="333">
                  <c:v>37.15</c:v>
                </c:pt>
                <c:pt idx="334">
                  <c:v>37.344999999999999</c:v>
                </c:pt>
                <c:pt idx="335">
                  <c:v>36.475000000000001</c:v>
                </c:pt>
                <c:pt idx="336">
                  <c:v>36.22</c:v>
                </c:pt>
                <c:pt idx="337">
                  <c:v>35.35</c:v>
                </c:pt>
                <c:pt idx="338">
                  <c:v>35.979999999999997</c:v>
                </c:pt>
                <c:pt idx="339">
                  <c:v>35.825000000000003</c:v>
                </c:pt>
                <c:pt idx="340">
                  <c:v>35.814999999999998</c:v>
                </c:pt>
                <c:pt idx="341">
                  <c:v>34.895000000000003</c:v>
                </c:pt>
                <c:pt idx="342">
                  <c:v>34.555</c:v>
                </c:pt>
                <c:pt idx="343">
                  <c:v>34.869999999999997</c:v>
                </c:pt>
                <c:pt idx="344">
                  <c:v>35.14</c:v>
                </c:pt>
                <c:pt idx="345">
                  <c:v>34.935000000000002</c:v>
                </c:pt>
                <c:pt idx="346">
                  <c:v>35.07</c:v>
                </c:pt>
                <c:pt idx="347">
                  <c:v>35.18</c:v>
                </c:pt>
                <c:pt idx="348">
                  <c:v>34.564999999999998</c:v>
                </c:pt>
                <c:pt idx="349">
                  <c:v>34.744999999999997</c:v>
                </c:pt>
                <c:pt idx="350">
                  <c:v>34.64</c:v>
                </c:pt>
                <c:pt idx="351">
                  <c:v>34.975000000000001</c:v>
                </c:pt>
                <c:pt idx="352">
                  <c:v>36.54</c:v>
                </c:pt>
                <c:pt idx="353">
                  <c:v>36.395000000000003</c:v>
                </c:pt>
                <c:pt idx="354">
                  <c:v>36.965000000000003</c:v>
                </c:pt>
                <c:pt idx="355">
                  <c:v>36.575000000000003</c:v>
                </c:pt>
                <c:pt idx="356">
                  <c:v>36.950000000000003</c:v>
                </c:pt>
                <c:pt idx="357">
                  <c:v>37.47</c:v>
                </c:pt>
                <c:pt idx="358">
                  <c:v>38.31</c:v>
                </c:pt>
                <c:pt idx="359">
                  <c:v>38.975000000000001</c:v>
                </c:pt>
                <c:pt idx="360">
                  <c:v>39.454999999999998</c:v>
                </c:pt>
                <c:pt idx="361">
                  <c:v>38.375</c:v>
                </c:pt>
                <c:pt idx="362">
                  <c:v>38.835000000000001</c:v>
                </c:pt>
                <c:pt idx="363">
                  <c:v>38.914999999999999</c:v>
                </c:pt>
                <c:pt idx="364">
                  <c:v>39.31</c:v>
                </c:pt>
                <c:pt idx="365">
                  <c:v>40.56</c:v>
                </c:pt>
                <c:pt idx="366">
                  <c:v>40.975000000000001</c:v>
                </c:pt>
                <c:pt idx="367">
                  <c:v>40.92</c:v>
                </c:pt>
                <c:pt idx="368">
                  <c:v>40.664999999999999</c:v>
                </c:pt>
                <c:pt idx="369">
                  <c:v>41.31</c:v>
                </c:pt>
                <c:pt idx="370">
                  <c:v>41.74</c:v>
                </c:pt>
                <c:pt idx="371">
                  <c:v>42.19</c:v>
                </c:pt>
                <c:pt idx="372">
                  <c:v>41.29</c:v>
                </c:pt>
                <c:pt idx="373">
                  <c:v>40.765000000000001</c:v>
                </c:pt>
                <c:pt idx="374">
                  <c:v>40.61</c:v>
                </c:pt>
                <c:pt idx="375">
                  <c:v>40.435000000000002</c:v>
                </c:pt>
                <c:pt idx="376">
                  <c:v>40.229999999999997</c:v>
                </c:pt>
                <c:pt idx="377">
                  <c:v>39.729999999999997</c:v>
                </c:pt>
                <c:pt idx="378">
                  <c:v>39.44</c:v>
                </c:pt>
                <c:pt idx="379">
                  <c:v>40.064999999999998</c:v>
                </c:pt>
                <c:pt idx="380">
                  <c:v>38.744999999999997</c:v>
                </c:pt>
                <c:pt idx="381">
                  <c:v>39.159999999999997</c:v>
                </c:pt>
                <c:pt idx="382">
                  <c:v>39.744999999999997</c:v>
                </c:pt>
                <c:pt idx="383">
                  <c:v>40.25</c:v>
                </c:pt>
                <c:pt idx="384">
                  <c:v>39.774999999999999</c:v>
                </c:pt>
                <c:pt idx="385">
                  <c:v>39.1</c:v>
                </c:pt>
                <c:pt idx="386">
                  <c:v>38.82</c:v>
                </c:pt>
                <c:pt idx="387">
                  <c:v>38.914999999999999</c:v>
                </c:pt>
                <c:pt idx="388">
                  <c:v>38.26</c:v>
                </c:pt>
                <c:pt idx="389">
                  <c:v>37.844999999999999</c:v>
                </c:pt>
                <c:pt idx="390">
                  <c:v>37.67</c:v>
                </c:pt>
                <c:pt idx="391">
                  <c:v>37.875</c:v>
                </c:pt>
                <c:pt idx="392">
                  <c:v>38.295000000000002</c:v>
                </c:pt>
                <c:pt idx="393">
                  <c:v>38</c:v>
                </c:pt>
                <c:pt idx="394">
                  <c:v>37.950000000000003</c:v>
                </c:pt>
                <c:pt idx="395">
                  <c:v>38.04</c:v>
                </c:pt>
                <c:pt idx="396">
                  <c:v>36.86</c:v>
                </c:pt>
                <c:pt idx="397">
                  <c:v>36.905000000000001</c:v>
                </c:pt>
                <c:pt idx="398">
                  <c:v>36.895000000000003</c:v>
                </c:pt>
                <c:pt idx="399">
                  <c:v>36.774999999999999</c:v>
                </c:pt>
                <c:pt idx="400">
                  <c:v>36.86</c:v>
                </c:pt>
                <c:pt idx="401">
                  <c:v>36.79</c:v>
                </c:pt>
                <c:pt idx="402">
                  <c:v>37.445</c:v>
                </c:pt>
                <c:pt idx="403">
                  <c:v>37.1</c:v>
                </c:pt>
                <c:pt idx="404">
                  <c:v>36.825000000000003</c:v>
                </c:pt>
                <c:pt idx="405">
                  <c:v>37.24</c:v>
                </c:pt>
                <c:pt idx="406">
                  <c:v>37.664999999999999</c:v>
                </c:pt>
                <c:pt idx="407">
                  <c:v>39.015000000000001</c:v>
                </c:pt>
                <c:pt idx="408">
                  <c:v>39.14</c:v>
                </c:pt>
                <c:pt idx="409">
                  <c:v>39.049999999999997</c:v>
                </c:pt>
                <c:pt idx="410">
                  <c:v>39.340000000000003</c:v>
                </c:pt>
                <c:pt idx="411">
                  <c:v>38.42</c:v>
                </c:pt>
                <c:pt idx="412">
                  <c:v>39.299999999999997</c:v>
                </c:pt>
                <c:pt idx="413">
                  <c:v>38.81</c:v>
                </c:pt>
                <c:pt idx="414">
                  <c:v>39.75</c:v>
                </c:pt>
                <c:pt idx="415">
                  <c:v>39.81</c:v>
                </c:pt>
                <c:pt idx="416">
                  <c:v>39.695</c:v>
                </c:pt>
                <c:pt idx="417">
                  <c:v>38.384999999999998</c:v>
                </c:pt>
                <c:pt idx="418">
                  <c:v>38.545000000000002</c:v>
                </c:pt>
                <c:pt idx="419">
                  <c:v>39</c:v>
                </c:pt>
                <c:pt idx="420">
                  <c:v>39.04</c:v>
                </c:pt>
                <c:pt idx="421">
                  <c:v>38.33</c:v>
                </c:pt>
                <c:pt idx="422">
                  <c:v>38.47</c:v>
                </c:pt>
                <c:pt idx="423">
                  <c:v>38.045000000000002</c:v>
                </c:pt>
                <c:pt idx="424">
                  <c:v>38.145000000000003</c:v>
                </c:pt>
                <c:pt idx="425">
                  <c:v>37.905000000000001</c:v>
                </c:pt>
                <c:pt idx="426">
                  <c:v>38.82</c:v>
                </c:pt>
                <c:pt idx="427">
                  <c:v>39.69</c:v>
                </c:pt>
                <c:pt idx="428">
                  <c:v>39.865000000000002</c:v>
                </c:pt>
                <c:pt idx="429">
                  <c:v>39.68</c:v>
                </c:pt>
                <c:pt idx="430">
                  <c:v>39.49</c:v>
                </c:pt>
                <c:pt idx="431">
                  <c:v>39.634999999999998</c:v>
                </c:pt>
                <c:pt idx="432">
                  <c:v>40.015000000000001</c:v>
                </c:pt>
                <c:pt idx="433">
                  <c:v>39.82</c:v>
                </c:pt>
                <c:pt idx="434">
                  <c:v>40.33</c:v>
                </c:pt>
                <c:pt idx="435">
                  <c:v>40.884999999999998</c:v>
                </c:pt>
                <c:pt idx="436">
                  <c:v>40.914999999999999</c:v>
                </c:pt>
                <c:pt idx="437">
                  <c:v>40.950000000000003</c:v>
                </c:pt>
                <c:pt idx="438">
                  <c:v>40.72</c:v>
                </c:pt>
                <c:pt idx="439">
                  <c:v>39.534999999999997</c:v>
                </c:pt>
                <c:pt idx="440">
                  <c:v>39.96</c:v>
                </c:pt>
                <c:pt idx="441">
                  <c:v>40.204999999999998</c:v>
                </c:pt>
                <c:pt idx="442">
                  <c:v>40.04</c:v>
                </c:pt>
                <c:pt idx="443">
                  <c:v>40.255000000000003</c:v>
                </c:pt>
                <c:pt idx="444">
                  <c:v>39.935000000000002</c:v>
                </c:pt>
                <c:pt idx="445">
                  <c:v>38.784999999999997</c:v>
                </c:pt>
                <c:pt idx="446">
                  <c:v>38.604999999999997</c:v>
                </c:pt>
                <c:pt idx="447">
                  <c:v>38.155000000000001</c:v>
                </c:pt>
                <c:pt idx="448" formatCode="General">
                  <c:v>38.76</c:v>
                </c:pt>
                <c:pt idx="449" formatCode="General">
                  <c:v>38.615000000000002</c:v>
                </c:pt>
                <c:pt idx="450" formatCode="General">
                  <c:v>38.71</c:v>
                </c:pt>
                <c:pt idx="451" formatCode="General">
                  <c:v>37.905000000000001</c:v>
                </c:pt>
                <c:pt idx="452" formatCode="General">
                  <c:v>37.47</c:v>
                </c:pt>
                <c:pt idx="453" formatCode="General">
                  <c:v>37.1</c:v>
                </c:pt>
                <c:pt idx="454" formatCode="General">
                  <c:v>37.450000000000003</c:v>
                </c:pt>
                <c:pt idx="455" formatCode="General">
                  <c:v>37.47</c:v>
                </c:pt>
                <c:pt idx="456" formatCode="General">
                  <c:v>37.19</c:v>
                </c:pt>
                <c:pt idx="457" formatCode="General">
                  <c:v>37.104999999999997</c:v>
                </c:pt>
                <c:pt idx="458" formatCode="General">
                  <c:v>36.645000000000003</c:v>
                </c:pt>
                <c:pt idx="459" formatCode="General">
                  <c:v>36.284999999999997</c:v>
                </c:pt>
                <c:pt idx="460" formatCode="General">
                  <c:v>34.89</c:v>
                </c:pt>
                <c:pt idx="461" formatCode="General">
                  <c:v>34.865000000000002</c:v>
                </c:pt>
                <c:pt idx="462" formatCode="General">
                  <c:v>35.795000000000002</c:v>
                </c:pt>
                <c:pt idx="463" formatCode="General">
                  <c:v>35.64</c:v>
                </c:pt>
                <c:pt idx="464" formatCode="General">
                  <c:v>35.634999999999998</c:v>
                </c:pt>
                <c:pt idx="465" formatCode="General">
                  <c:v>36.46</c:v>
                </c:pt>
                <c:pt idx="466" formatCode="General">
                  <c:v>36.450000000000003</c:v>
                </c:pt>
                <c:pt idx="467" formatCode="General">
                  <c:v>36.71</c:v>
                </c:pt>
                <c:pt idx="468" formatCode="General">
                  <c:v>37.505000000000003</c:v>
                </c:pt>
                <c:pt idx="469" formatCode="General">
                  <c:v>36.700000000000003</c:v>
                </c:pt>
                <c:pt idx="470" formatCode="General">
                  <c:v>36.69</c:v>
                </c:pt>
                <c:pt idx="471" formatCode="General">
                  <c:v>37.69</c:v>
                </c:pt>
                <c:pt idx="472" formatCode="General">
                  <c:v>37.590000000000003</c:v>
                </c:pt>
                <c:pt idx="473" formatCode="General">
                  <c:v>37.674999999999997</c:v>
                </c:pt>
                <c:pt idx="474" formatCode="General">
                  <c:v>37.935000000000002</c:v>
                </c:pt>
                <c:pt idx="475" formatCode="General">
                  <c:v>37.814999999999998</c:v>
                </c:pt>
                <c:pt idx="476" formatCode="General">
                  <c:v>37.630000000000003</c:v>
                </c:pt>
                <c:pt idx="477" formatCode="General">
                  <c:v>38.159999999999997</c:v>
                </c:pt>
                <c:pt idx="478" formatCode="General">
                  <c:v>38.325000000000003</c:v>
                </c:pt>
                <c:pt idx="479" formatCode="General">
                  <c:v>38.22</c:v>
                </c:pt>
                <c:pt idx="480" formatCode="General">
                  <c:v>37.75</c:v>
                </c:pt>
                <c:pt idx="481" formatCode="General">
                  <c:v>37.825000000000003</c:v>
                </c:pt>
                <c:pt idx="482" formatCode="General">
                  <c:v>37.725000000000001</c:v>
                </c:pt>
                <c:pt idx="483" formatCode="General">
                  <c:v>36.305</c:v>
                </c:pt>
                <c:pt idx="484" formatCode="General">
                  <c:v>36.465000000000003</c:v>
                </c:pt>
                <c:pt idx="485" formatCode="General">
                  <c:v>37.08</c:v>
                </c:pt>
                <c:pt idx="486" formatCode="General">
                  <c:v>37.159999999999997</c:v>
                </c:pt>
                <c:pt idx="487" formatCode="General">
                  <c:v>37.335000000000001</c:v>
                </c:pt>
                <c:pt idx="488" formatCode="General">
                  <c:v>37.31</c:v>
                </c:pt>
                <c:pt idx="489" formatCode="General">
                  <c:v>37.75</c:v>
                </c:pt>
                <c:pt idx="490" formatCode="General">
                  <c:v>37.704999999999998</c:v>
                </c:pt>
                <c:pt idx="491" formatCode="General">
                  <c:v>37.344999999999999</c:v>
                </c:pt>
                <c:pt idx="492" formatCode="General">
                  <c:v>37.1</c:v>
                </c:pt>
                <c:pt idx="493" formatCode="General">
                  <c:v>37.58</c:v>
                </c:pt>
                <c:pt idx="494" formatCode="General">
                  <c:v>37.265000000000001</c:v>
                </c:pt>
                <c:pt idx="495" formatCode="General">
                  <c:v>37.664999999999999</c:v>
                </c:pt>
                <c:pt idx="496" formatCode="General">
                  <c:v>37.615000000000002</c:v>
                </c:pt>
                <c:pt idx="497" formatCode="General">
                  <c:v>37.26</c:v>
                </c:pt>
                <c:pt idx="498" formatCode="General">
                  <c:v>36.945</c:v>
                </c:pt>
                <c:pt idx="499" formatCode="General">
                  <c:v>36.630000000000003</c:v>
                </c:pt>
                <c:pt idx="500" formatCode="General">
                  <c:v>37.75</c:v>
                </c:pt>
                <c:pt idx="501" formatCode="General">
                  <c:v>37.844999999999999</c:v>
                </c:pt>
                <c:pt idx="502" formatCode="General">
                  <c:v>38.69</c:v>
                </c:pt>
                <c:pt idx="503" formatCode="General">
                  <c:v>38.72</c:v>
                </c:pt>
                <c:pt idx="504" formatCode="General">
                  <c:v>38.39</c:v>
                </c:pt>
                <c:pt idx="505" formatCode="General">
                  <c:v>37.844999999999999</c:v>
                </c:pt>
                <c:pt idx="506" formatCode="General">
                  <c:v>38.094999999999999</c:v>
                </c:pt>
                <c:pt idx="507" formatCode="General">
                  <c:v>39.07</c:v>
                </c:pt>
                <c:pt idx="508" formatCode="General">
                  <c:v>39.630000000000003</c:v>
                </c:pt>
                <c:pt idx="509" formatCode="General">
                  <c:v>39.695</c:v>
                </c:pt>
                <c:pt idx="510" formatCode="General">
                  <c:v>41.06</c:v>
                </c:pt>
                <c:pt idx="511" formatCode="General">
                  <c:v>41.594999999999999</c:v>
                </c:pt>
                <c:pt idx="512" formatCode="General">
                  <c:v>41.034999999999997</c:v>
                </c:pt>
                <c:pt idx="513" formatCode="General">
                  <c:v>41.335000000000001</c:v>
                </c:pt>
              </c:numCache>
            </c:numRef>
          </c:val>
          <c:smooth val="0"/>
          <c:extLst>
            <c:ext xmlns:c16="http://schemas.microsoft.com/office/drawing/2014/chart" uri="{C3380CC4-5D6E-409C-BE32-E72D297353CC}">
              <c16:uniqueId val="{00000000-90F7-4CC1-B560-951421D9F5B2}"/>
            </c:ext>
          </c:extLst>
        </c:ser>
        <c:dLbls>
          <c:showLegendKey val="0"/>
          <c:showVal val="0"/>
          <c:showCatName val="0"/>
          <c:showSerName val="0"/>
          <c:showPercent val="0"/>
          <c:showBubbleSize val="0"/>
        </c:dLbls>
        <c:smooth val="0"/>
        <c:axId val="968108744"/>
        <c:axId val="1"/>
      </c:lineChart>
      <c:dateAx>
        <c:axId val="968108744"/>
        <c:scaling>
          <c:orientation val="minMax"/>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vert="horz"/>
          <a:lstStyle/>
          <a:p>
            <a:pPr>
              <a:defRPr/>
            </a:pPr>
            <a:endParaRPr lang="en-US"/>
          </a:p>
        </c:txPr>
        <c:crossAx val="968108744"/>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dirty="0">
                <a:solidFill>
                  <a:schemeClr val="tx2"/>
                </a:solidFill>
              </a:rPr>
              <a:t>BROADCOM</a:t>
            </a:r>
          </a:p>
        </c:rich>
      </c:tx>
      <c:layout>
        <c:manualLayout>
          <c:xMode val="edge"/>
          <c:yMode val="edge"/>
          <c:x val="6.3348157869155246E-3"/>
          <c:y val="1.3617910733701577E-2"/>
        </c:manualLayout>
      </c:layout>
      <c:overlay val="0"/>
      <c:spPr>
        <a:noFill/>
        <a:ln w="25400">
          <a:noFill/>
        </a:ln>
      </c:spPr>
    </c:title>
    <c:autoTitleDeleted val="0"/>
    <c:plotArea>
      <c:layout/>
      <c:lineChart>
        <c:grouping val="standard"/>
        <c:varyColors val="0"/>
        <c:ser>
          <c:idx val="0"/>
          <c:order val="0"/>
          <c:spPr>
            <a:ln w="28575" cap="rnd">
              <a:solidFill>
                <a:schemeClr val="tx2"/>
              </a:solidFill>
              <a:round/>
            </a:ln>
            <a:effectLst/>
          </c:spPr>
          <c:marker>
            <c:symbol val="none"/>
          </c:marker>
          <c:cat>
            <c:numRef>
              <c:f>'Top 10 (6.30) for charts'!$N$4:$N$509</c:f>
              <c:numCache>
                <c:formatCode>m/d/yyyy</c:formatCode>
                <c:ptCount val="506"/>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43798</c:v>
                </c:pt>
                <c:pt idx="44">
                  <c:v>43801</c:v>
                </c:pt>
                <c:pt idx="45">
                  <c:v>43802</c:v>
                </c:pt>
                <c:pt idx="46">
                  <c:v>43803</c:v>
                </c:pt>
                <c:pt idx="47">
                  <c:v>43804</c:v>
                </c:pt>
                <c:pt idx="48">
                  <c:v>43805</c:v>
                </c:pt>
                <c:pt idx="49">
                  <c:v>43808</c:v>
                </c:pt>
                <c:pt idx="50">
                  <c:v>43809</c:v>
                </c:pt>
                <c:pt idx="51">
                  <c:v>43810</c:v>
                </c:pt>
                <c:pt idx="52">
                  <c:v>43811</c:v>
                </c:pt>
                <c:pt idx="53">
                  <c:v>43812</c:v>
                </c:pt>
                <c:pt idx="54">
                  <c:v>43815</c:v>
                </c:pt>
                <c:pt idx="55">
                  <c:v>43816</c:v>
                </c:pt>
                <c:pt idx="56">
                  <c:v>43817</c:v>
                </c:pt>
                <c:pt idx="57">
                  <c:v>43818</c:v>
                </c:pt>
                <c:pt idx="58">
                  <c:v>43819</c:v>
                </c:pt>
                <c:pt idx="59">
                  <c:v>43822</c:v>
                </c:pt>
                <c:pt idx="60">
                  <c:v>43823</c:v>
                </c:pt>
                <c:pt idx="61">
                  <c:v>43825</c:v>
                </c:pt>
                <c:pt idx="62">
                  <c:v>43826</c:v>
                </c:pt>
                <c:pt idx="63">
                  <c:v>43829</c:v>
                </c:pt>
                <c:pt idx="64">
                  <c:v>43830</c:v>
                </c:pt>
                <c:pt idx="65">
                  <c:v>43832</c:v>
                </c:pt>
                <c:pt idx="66">
                  <c:v>43833</c:v>
                </c:pt>
                <c:pt idx="67">
                  <c:v>43836</c:v>
                </c:pt>
                <c:pt idx="68">
                  <c:v>43837</c:v>
                </c:pt>
                <c:pt idx="69">
                  <c:v>43838</c:v>
                </c:pt>
                <c:pt idx="70">
                  <c:v>43839</c:v>
                </c:pt>
                <c:pt idx="71">
                  <c:v>43840</c:v>
                </c:pt>
                <c:pt idx="72">
                  <c:v>43843</c:v>
                </c:pt>
                <c:pt idx="73">
                  <c:v>43844</c:v>
                </c:pt>
                <c:pt idx="74">
                  <c:v>43845</c:v>
                </c:pt>
                <c:pt idx="75">
                  <c:v>43846</c:v>
                </c:pt>
                <c:pt idx="76">
                  <c:v>43847</c:v>
                </c:pt>
                <c:pt idx="77">
                  <c:v>43851</c:v>
                </c:pt>
                <c:pt idx="78">
                  <c:v>43852</c:v>
                </c:pt>
                <c:pt idx="79">
                  <c:v>43853</c:v>
                </c:pt>
                <c:pt idx="80">
                  <c:v>43854</c:v>
                </c:pt>
                <c:pt idx="81">
                  <c:v>43857</c:v>
                </c:pt>
                <c:pt idx="82">
                  <c:v>43858</c:v>
                </c:pt>
                <c:pt idx="83">
                  <c:v>43859</c:v>
                </c:pt>
                <c:pt idx="84">
                  <c:v>43860</c:v>
                </c:pt>
                <c:pt idx="85">
                  <c:v>43861</c:v>
                </c:pt>
                <c:pt idx="86">
                  <c:v>43864</c:v>
                </c:pt>
                <c:pt idx="87">
                  <c:v>43865</c:v>
                </c:pt>
                <c:pt idx="88">
                  <c:v>43866</c:v>
                </c:pt>
                <c:pt idx="89">
                  <c:v>43867</c:v>
                </c:pt>
                <c:pt idx="90">
                  <c:v>43868</c:v>
                </c:pt>
                <c:pt idx="91">
                  <c:v>43871</c:v>
                </c:pt>
                <c:pt idx="92">
                  <c:v>43872</c:v>
                </c:pt>
                <c:pt idx="93">
                  <c:v>43873</c:v>
                </c:pt>
                <c:pt idx="94">
                  <c:v>43874</c:v>
                </c:pt>
                <c:pt idx="95">
                  <c:v>43875</c:v>
                </c:pt>
                <c:pt idx="96">
                  <c:v>43879</c:v>
                </c:pt>
                <c:pt idx="97">
                  <c:v>43880</c:v>
                </c:pt>
                <c:pt idx="98">
                  <c:v>43881</c:v>
                </c:pt>
                <c:pt idx="99">
                  <c:v>43882</c:v>
                </c:pt>
                <c:pt idx="100">
                  <c:v>43885</c:v>
                </c:pt>
                <c:pt idx="101">
                  <c:v>43886</c:v>
                </c:pt>
                <c:pt idx="102">
                  <c:v>43887</c:v>
                </c:pt>
                <c:pt idx="103">
                  <c:v>43888</c:v>
                </c:pt>
                <c:pt idx="104">
                  <c:v>43889</c:v>
                </c:pt>
                <c:pt idx="105">
                  <c:v>43892</c:v>
                </c:pt>
                <c:pt idx="106">
                  <c:v>43893</c:v>
                </c:pt>
                <c:pt idx="107">
                  <c:v>43894</c:v>
                </c:pt>
                <c:pt idx="108">
                  <c:v>43895</c:v>
                </c:pt>
                <c:pt idx="109">
                  <c:v>43896</c:v>
                </c:pt>
                <c:pt idx="110">
                  <c:v>43899</c:v>
                </c:pt>
                <c:pt idx="111">
                  <c:v>43900</c:v>
                </c:pt>
                <c:pt idx="112">
                  <c:v>43901</c:v>
                </c:pt>
                <c:pt idx="113">
                  <c:v>43902</c:v>
                </c:pt>
                <c:pt idx="114">
                  <c:v>43903</c:v>
                </c:pt>
                <c:pt idx="115">
                  <c:v>43906</c:v>
                </c:pt>
                <c:pt idx="116">
                  <c:v>43907</c:v>
                </c:pt>
                <c:pt idx="117">
                  <c:v>43908</c:v>
                </c:pt>
                <c:pt idx="118">
                  <c:v>43909</c:v>
                </c:pt>
                <c:pt idx="119">
                  <c:v>43910</c:v>
                </c:pt>
                <c:pt idx="120">
                  <c:v>43913</c:v>
                </c:pt>
                <c:pt idx="121">
                  <c:v>43914</c:v>
                </c:pt>
                <c:pt idx="122">
                  <c:v>43915</c:v>
                </c:pt>
                <c:pt idx="123">
                  <c:v>43916</c:v>
                </c:pt>
                <c:pt idx="124">
                  <c:v>43917</c:v>
                </c:pt>
                <c:pt idx="125">
                  <c:v>43920</c:v>
                </c:pt>
                <c:pt idx="126">
                  <c:v>43921</c:v>
                </c:pt>
                <c:pt idx="127">
                  <c:v>43922</c:v>
                </c:pt>
                <c:pt idx="128">
                  <c:v>43923</c:v>
                </c:pt>
                <c:pt idx="129">
                  <c:v>43924</c:v>
                </c:pt>
                <c:pt idx="130">
                  <c:v>43927</c:v>
                </c:pt>
                <c:pt idx="131">
                  <c:v>43928</c:v>
                </c:pt>
                <c:pt idx="132">
                  <c:v>43929</c:v>
                </c:pt>
                <c:pt idx="133">
                  <c:v>43930</c:v>
                </c:pt>
                <c:pt idx="134">
                  <c:v>43934</c:v>
                </c:pt>
                <c:pt idx="135">
                  <c:v>43935</c:v>
                </c:pt>
                <c:pt idx="136">
                  <c:v>43936</c:v>
                </c:pt>
                <c:pt idx="137">
                  <c:v>43937</c:v>
                </c:pt>
                <c:pt idx="138">
                  <c:v>43938</c:v>
                </c:pt>
                <c:pt idx="139">
                  <c:v>43941</c:v>
                </c:pt>
                <c:pt idx="140">
                  <c:v>43942</c:v>
                </c:pt>
                <c:pt idx="141">
                  <c:v>43943</c:v>
                </c:pt>
                <c:pt idx="142">
                  <c:v>43944</c:v>
                </c:pt>
                <c:pt idx="143">
                  <c:v>43945</c:v>
                </c:pt>
                <c:pt idx="144">
                  <c:v>43948</c:v>
                </c:pt>
                <c:pt idx="145">
                  <c:v>43949</c:v>
                </c:pt>
                <c:pt idx="146">
                  <c:v>43950</c:v>
                </c:pt>
                <c:pt idx="147">
                  <c:v>43951</c:v>
                </c:pt>
                <c:pt idx="148">
                  <c:v>43952</c:v>
                </c:pt>
                <c:pt idx="149">
                  <c:v>43955</c:v>
                </c:pt>
                <c:pt idx="150">
                  <c:v>43956</c:v>
                </c:pt>
                <c:pt idx="151">
                  <c:v>43957</c:v>
                </c:pt>
                <c:pt idx="152">
                  <c:v>43958</c:v>
                </c:pt>
                <c:pt idx="153">
                  <c:v>43959</c:v>
                </c:pt>
                <c:pt idx="154">
                  <c:v>43962</c:v>
                </c:pt>
                <c:pt idx="155">
                  <c:v>43963</c:v>
                </c:pt>
                <c:pt idx="156">
                  <c:v>43964</c:v>
                </c:pt>
                <c:pt idx="157">
                  <c:v>43965</c:v>
                </c:pt>
                <c:pt idx="158">
                  <c:v>43966</c:v>
                </c:pt>
                <c:pt idx="159">
                  <c:v>43969</c:v>
                </c:pt>
                <c:pt idx="160">
                  <c:v>43970</c:v>
                </c:pt>
                <c:pt idx="161">
                  <c:v>43971</c:v>
                </c:pt>
                <c:pt idx="162">
                  <c:v>43972</c:v>
                </c:pt>
                <c:pt idx="163">
                  <c:v>43973</c:v>
                </c:pt>
                <c:pt idx="164">
                  <c:v>43977</c:v>
                </c:pt>
                <c:pt idx="165">
                  <c:v>43978</c:v>
                </c:pt>
                <c:pt idx="166">
                  <c:v>43979</c:v>
                </c:pt>
                <c:pt idx="167">
                  <c:v>43980</c:v>
                </c:pt>
                <c:pt idx="168">
                  <c:v>43983</c:v>
                </c:pt>
                <c:pt idx="169">
                  <c:v>43984</c:v>
                </c:pt>
                <c:pt idx="170">
                  <c:v>43985</c:v>
                </c:pt>
                <c:pt idx="171">
                  <c:v>43986</c:v>
                </c:pt>
                <c:pt idx="172">
                  <c:v>43987</c:v>
                </c:pt>
                <c:pt idx="173">
                  <c:v>43990</c:v>
                </c:pt>
                <c:pt idx="174">
                  <c:v>43991</c:v>
                </c:pt>
                <c:pt idx="175">
                  <c:v>43992</c:v>
                </c:pt>
                <c:pt idx="176">
                  <c:v>43993</c:v>
                </c:pt>
                <c:pt idx="177">
                  <c:v>43994</c:v>
                </c:pt>
                <c:pt idx="178">
                  <c:v>43997</c:v>
                </c:pt>
                <c:pt idx="179">
                  <c:v>43998</c:v>
                </c:pt>
                <c:pt idx="180">
                  <c:v>43999</c:v>
                </c:pt>
                <c:pt idx="181">
                  <c:v>44000</c:v>
                </c:pt>
                <c:pt idx="182">
                  <c:v>44001</c:v>
                </c:pt>
                <c:pt idx="183">
                  <c:v>44004</c:v>
                </c:pt>
                <c:pt idx="184">
                  <c:v>44005</c:v>
                </c:pt>
                <c:pt idx="185">
                  <c:v>44006</c:v>
                </c:pt>
                <c:pt idx="186">
                  <c:v>44007</c:v>
                </c:pt>
                <c:pt idx="187">
                  <c:v>44008</c:v>
                </c:pt>
                <c:pt idx="188">
                  <c:v>44011</c:v>
                </c:pt>
                <c:pt idx="189">
                  <c:v>44012</c:v>
                </c:pt>
                <c:pt idx="190">
                  <c:v>44013</c:v>
                </c:pt>
                <c:pt idx="191">
                  <c:v>44014</c:v>
                </c:pt>
                <c:pt idx="192">
                  <c:v>44018</c:v>
                </c:pt>
                <c:pt idx="193">
                  <c:v>44019</c:v>
                </c:pt>
                <c:pt idx="194">
                  <c:v>44020</c:v>
                </c:pt>
                <c:pt idx="195">
                  <c:v>44021</c:v>
                </c:pt>
                <c:pt idx="196">
                  <c:v>44022</c:v>
                </c:pt>
                <c:pt idx="197">
                  <c:v>44025</c:v>
                </c:pt>
                <c:pt idx="198">
                  <c:v>44026</c:v>
                </c:pt>
                <c:pt idx="199">
                  <c:v>44027</c:v>
                </c:pt>
                <c:pt idx="200">
                  <c:v>44028</c:v>
                </c:pt>
                <c:pt idx="201">
                  <c:v>44029</c:v>
                </c:pt>
                <c:pt idx="202">
                  <c:v>44032</c:v>
                </c:pt>
                <c:pt idx="203">
                  <c:v>44033</c:v>
                </c:pt>
                <c:pt idx="204">
                  <c:v>44034</c:v>
                </c:pt>
                <c:pt idx="205">
                  <c:v>44035</c:v>
                </c:pt>
                <c:pt idx="206">
                  <c:v>44036</c:v>
                </c:pt>
                <c:pt idx="207">
                  <c:v>44039</c:v>
                </c:pt>
                <c:pt idx="208">
                  <c:v>44040</c:v>
                </c:pt>
                <c:pt idx="209">
                  <c:v>44041</c:v>
                </c:pt>
                <c:pt idx="210">
                  <c:v>44042</c:v>
                </c:pt>
                <c:pt idx="211">
                  <c:v>44043</c:v>
                </c:pt>
                <c:pt idx="212">
                  <c:v>44046</c:v>
                </c:pt>
                <c:pt idx="213">
                  <c:v>44047</c:v>
                </c:pt>
                <c:pt idx="214">
                  <c:v>44048</c:v>
                </c:pt>
                <c:pt idx="215">
                  <c:v>44049</c:v>
                </c:pt>
                <c:pt idx="216">
                  <c:v>44050</c:v>
                </c:pt>
                <c:pt idx="217">
                  <c:v>44053</c:v>
                </c:pt>
                <c:pt idx="218">
                  <c:v>44054</c:v>
                </c:pt>
                <c:pt idx="219">
                  <c:v>44055</c:v>
                </c:pt>
                <c:pt idx="220">
                  <c:v>44056</c:v>
                </c:pt>
                <c:pt idx="221">
                  <c:v>44057</c:v>
                </c:pt>
                <c:pt idx="222">
                  <c:v>44060</c:v>
                </c:pt>
                <c:pt idx="223">
                  <c:v>44061</c:v>
                </c:pt>
                <c:pt idx="224">
                  <c:v>44062</c:v>
                </c:pt>
                <c:pt idx="225">
                  <c:v>44063</c:v>
                </c:pt>
                <c:pt idx="226">
                  <c:v>44064</c:v>
                </c:pt>
                <c:pt idx="227">
                  <c:v>44067</c:v>
                </c:pt>
                <c:pt idx="228">
                  <c:v>44068</c:v>
                </c:pt>
                <c:pt idx="229">
                  <c:v>44069</c:v>
                </c:pt>
                <c:pt idx="230">
                  <c:v>44070</c:v>
                </c:pt>
                <c:pt idx="231">
                  <c:v>44071</c:v>
                </c:pt>
                <c:pt idx="232">
                  <c:v>44074</c:v>
                </c:pt>
                <c:pt idx="233">
                  <c:v>44075</c:v>
                </c:pt>
                <c:pt idx="234">
                  <c:v>44076</c:v>
                </c:pt>
                <c:pt idx="235">
                  <c:v>44077</c:v>
                </c:pt>
                <c:pt idx="236">
                  <c:v>44078</c:v>
                </c:pt>
                <c:pt idx="237">
                  <c:v>44082</c:v>
                </c:pt>
                <c:pt idx="238">
                  <c:v>44083</c:v>
                </c:pt>
                <c:pt idx="239">
                  <c:v>44084</c:v>
                </c:pt>
                <c:pt idx="240">
                  <c:v>44085</c:v>
                </c:pt>
                <c:pt idx="241">
                  <c:v>44088</c:v>
                </c:pt>
                <c:pt idx="242">
                  <c:v>44089</c:v>
                </c:pt>
                <c:pt idx="243">
                  <c:v>44090</c:v>
                </c:pt>
                <c:pt idx="244">
                  <c:v>44091</c:v>
                </c:pt>
                <c:pt idx="245">
                  <c:v>44092</c:v>
                </c:pt>
                <c:pt idx="246">
                  <c:v>44095</c:v>
                </c:pt>
                <c:pt idx="247">
                  <c:v>44096</c:v>
                </c:pt>
                <c:pt idx="248">
                  <c:v>44097</c:v>
                </c:pt>
                <c:pt idx="249">
                  <c:v>44098</c:v>
                </c:pt>
                <c:pt idx="250">
                  <c:v>44099</c:v>
                </c:pt>
                <c:pt idx="251">
                  <c:v>44102</c:v>
                </c:pt>
                <c:pt idx="252">
                  <c:v>44103</c:v>
                </c:pt>
                <c:pt idx="253">
                  <c:v>44104</c:v>
                </c:pt>
                <c:pt idx="254">
                  <c:v>44105</c:v>
                </c:pt>
                <c:pt idx="255">
                  <c:v>44106</c:v>
                </c:pt>
                <c:pt idx="256">
                  <c:v>44109</c:v>
                </c:pt>
                <c:pt idx="257">
                  <c:v>44110</c:v>
                </c:pt>
                <c:pt idx="258">
                  <c:v>44111</c:v>
                </c:pt>
                <c:pt idx="259">
                  <c:v>44112</c:v>
                </c:pt>
                <c:pt idx="260">
                  <c:v>44113</c:v>
                </c:pt>
                <c:pt idx="261">
                  <c:v>44116</c:v>
                </c:pt>
                <c:pt idx="262">
                  <c:v>44117</c:v>
                </c:pt>
                <c:pt idx="263">
                  <c:v>44118</c:v>
                </c:pt>
                <c:pt idx="264">
                  <c:v>44119</c:v>
                </c:pt>
                <c:pt idx="265">
                  <c:v>44120</c:v>
                </c:pt>
                <c:pt idx="266">
                  <c:v>44123</c:v>
                </c:pt>
                <c:pt idx="267">
                  <c:v>44124</c:v>
                </c:pt>
                <c:pt idx="268">
                  <c:v>44125</c:v>
                </c:pt>
                <c:pt idx="269">
                  <c:v>44126</c:v>
                </c:pt>
                <c:pt idx="270">
                  <c:v>44127</c:v>
                </c:pt>
                <c:pt idx="271">
                  <c:v>44130</c:v>
                </c:pt>
                <c:pt idx="272">
                  <c:v>44131</c:v>
                </c:pt>
                <c:pt idx="273">
                  <c:v>44132</c:v>
                </c:pt>
                <c:pt idx="274">
                  <c:v>44133</c:v>
                </c:pt>
                <c:pt idx="275">
                  <c:v>44134</c:v>
                </c:pt>
                <c:pt idx="276">
                  <c:v>44137</c:v>
                </c:pt>
                <c:pt idx="277">
                  <c:v>44138</c:v>
                </c:pt>
                <c:pt idx="278">
                  <c:v>44139</c:v>
                </c:pt>
                <c:pt idx="279">
                  <c:v>44140</c:v>
                </c:pt>
                <c:pt idx="280">
                  <c:v>44141</c:v>
                </c:pt>
                <c:pt idx="281">
                  <c:v>44144</c:v>
                </c:pt>
                <c:pt idx="282">
                  <c:v>44145</c:v>
                </c:pt>
                <c:pt idx="283">
                  <c:v>44146</c:v>
                </c:pt>
                <c:pt idx="284">
                  <c:v>44147</c:v>
                </c:pt>
                <c:pt idx="285">
                  <c:v>44148</c:v>
                </c:pt>
                <c:pt idx="286">
                  <c:v>44151</c:v>
                </c:pt>
                <c:pt idx="287">
                  <c:v>44152</c:v>
                </c:pt>
                <c:pt idx="288">
                  <c:v>44153</c:v>
                </c:pt>
                <c:pt idx="289">
                  <c:v>44154</c:v>
                </c:pt>
                <c:pt idx="290">
                  <c:v>44155</c:v>
                </c:pt>
                <c:pt idx="291">
                  <c:v>44158</c:v>
                </c:pt>
                <c:pt idx="292">
                  <c:v>44159</c:v>
                </c:pt>
                <c:pt idx="293">
                  <c:v>44160</c:v>
                </c:pt>
                <c:pt idx="294">
                  <c:v>44162</c:v>
                </c:pt>
                <c:pt idx="295">
                  <c:v>44165</c:v>
                </c:pt>
                <c:pt idx="296">
                  <c:v>44166</c:v>
                </c:pt>
                <c:pt idx="297">
                  <c:v>44167</c:v>
                </c:pt>
                <c:pt idx="298">
                  <c:v>44168</c:v>
                </c:pt>
                <c:pt idx="299">
                  <c:v>44169</c:v>
                </c:pt>
                <c:pt idx="300">
                  <c:v>44172</c:v>
                </c:pt>
                <c:pt idx="301">
                  <c:v>44173</c:v>
                </c:pt>
                <c:pt idx="302">
                  <c:v>44174</c:v>
                </c:pt>
                <c:pt idx="303">
                  <c:v>44175</c:v>
                </c:pt>
                <c:pt idx="304">
                  <c:v>44176</c:v>
                </c:pt>
                <c:pt idx="305">
                  <c:v>44179</c:v>
                </c:pt>
                <c:pt idx="306">
                  <c:v>44180</c:v>
                </c:pt>
                <c:pt idx="307">
                  <c:v>44181</c:v>
                </c:pt>
                <c:pt idx="308">
                  <c:v>44182</c:v>
                </c:pt>
                <c:pt idx="309">
                  <c:v>44183</c:v>
                </c:pt>
                <c:pt idx="310">
                  <c:v>44186</c:v>
                </c:pt>
                <c:pt idx="311">
                  <c:v>44187</c:v>
                </c:pt>
                <c:pt idx="312">
                  <c:v>44188</c:v>
                </c:pt>
                <c:pt idx="313">
                  <c:v>44189</c:v>
                </c:pt>
                <c:pt idx="314">
                  <c:v>44193</c:v>
                </c:pt>
                <c:pt idx="315">
                  <c:v>44194</c:v>
                </c:pt>
                <c:pt idx="316">
                  <c:v>44195</c:v>
                </c:pt>
                <c:pt idx="317">
                  <c:v>44196</c:v>
                </c:pt>
                <c:pt idx="318">
                  <c:v>44200</c:v>
                </c:pt>
                <c:pt idx="319">
                  <c:v>44201</c:v>
                </c:pt>
                <c:pt idx="320">
                  <c:v>44202</c:v>
                </c:pt>
                <c:pt idx="321">
                  <c:v>44203</c:v>
                </c:pt>
                <c:pt idx="322">
                  <c:v>44204</c:v>
                </c:pt>
                <c:pt idx="323">
                  <c:v>44207</c:v>
                </c:pt>
                <c:pt idx="324">
                  <c:v>44208</c:v>
                </c:pt>
                <c:pt idx="325">
                  <c:v>44209</c:v>
                </c:pt>
                <c:pt idx="326">
                  <c:v>44210</c:v>
                </c:pt>
                <c:pt idx="327">
                  <c:v>44211</c:v>
                </c:pt>
                <c:pt idx="328">
                  <c:v>44215</c:v>
                </c:pt>
                <c:pt idx="329">
                  <c:v>44216</c:v>
                </c:pt>
                <c:pt idx="330">
                  <c:v>44217</c:v>
                </c:pt>
                <c:pt idx="331">
                  <c:v>44218</c:v>
                </c:pt>
                <c:pt idx="332">
                  <c:v>44221</c:v>
                </c:pt>
                <c:pt idx="333">
                  <c:v>44222</c:v>
                </c:pt>
                <c:pt idx="334">
                  <c:v>44223</c:v>
                </c:pt>
                <c:pt idx="335">
                  <c:v>44224</c:v>
                </c:pt>
                <c:pt idx="336">
                  <c:v>44225</c:v>
                </c:pt>
                <c:pt idx="337">
                  <c:v>44228</c:v>
                </c:pt>
                <c:pt idx="338">
                  <c:v>44229</c:v>
                </c:pt>
                <c:pt idx="339">
                  <c:v>44230</c:v>
                </c:pt>
                <c:pt idx="340">
                  <c:v>44231</c:v>
                </c:pt>
                <c:pt idx="341">
                  <c:v>44232</c:v>
                </c:pt>
                <c:pt idx="342">
                  <c:v>44235</c:v>
                </c:pt>
                <c:pt idx="343">
                  <c:v>44236</c:v>
                </c:pt>
                <c:pt idx="344">
                  <c:v>44237</c:v>
                </c:pt>
                <c:pt idx="345">
                  <c:v>44238</c:v>
                </c:pt>
                <c:pt idx="346">
                  <c:v>44239</c:v>
                </c:pt>
                <c:pt idx="347">
                  <c:v>44243</c:v>
                </c:pt>
                <c:pt idx="348">
                  <c:v>44244</c:v>
                </c:pt>
                <c:pt idx="349">
                  <c:v>44245</c:v>
                </c:pt>
                <c:pt idx="350">
                  <c:v>44246</c:v>
                </c:pt>
                <c:pt idx="351">
                  <c:v>44249</c:v>
                </c:pt>
                <c:pt idx="352">
                  <c:v>44250</c:v>
                </c:pt>
                <c:pt idx="353">
                  <c:v>44251</c:v>
                </c:pt>
                <c:pt idx="354">
                  <c:v>44252</c:v>
                </c:pt>
                <c:pt idx="355">
                  <c:v>44253</c:v>
                </c:pt>
                <c:pt idx="356">
                  <c:v>44256</c:v>
                </c:pt>
                <c:pt idx="357">
                  <c:v>44257</c:v>
                </c:pt>
                <c:pt idx="358">
                  <c:v>44258</c:v>
                </c:pt>
                <c:pt idx="359">
                  <c:v>44259</c:v>
                </c:pt>
                <c:pt idx="360">
                  <c:v>44260</c:v>
                </c:pt>
                <c:pt idx="361">
                  <c:v>44263</c:v>
                </c:pt>
                <c:pt idx="362">
                  <c:v>44264</c:v>
                </c:pt>
                <c:pt idx="363">
                  <c:v>44265</c:v>
                </c:pt>
                <c:pt idx="364">
                  <c:v>44266</c:v>
                </c:pt>
                <c:pt idx="365">
                  <c:v>44267</c:v>
                </c:pt>
                <c:pt idx="366">
                  <c:v>44270</c:v>
                </c:pt>
                <c:pt idx="367">
                  <c:v>44271</c:v>
                </c:pt>
                <c:pt idx="368">
                  <c:v>44272</c:v>
                </c:pt>
                <c:pt idx="369">
                  <c:v>44273</c:v>
                </c:pt>
                <c:pt idx="370">
                  <c:v>44274</c:v>
                </c:pt>
                <c:pt idx="371">
                  <c:v>44277</c:v>
                </c:pt>
                <c:pt idx="372">
                  <c:v>44278</c:v>
                </c:pt>
                <c:pt idx="373">
                  <c:v>44279</c:v>
                </c:pt>
                <c:pt idx="374">
                  <c:v>44280</c:v>
                </c:pt>
                <c:pt idx="375">
                  <c:v>44281</c:v>
                </c:pt>
                <c:pt idx="376">
                  <c:v>44284</c:v>
                </c:pt>
                <c:pt idx="377">
                  <c:v>44285</c:v>
                </c:pt>
                <c:pt idx="378">
                  <c:v>44286</c:v>
                </c:pt>
                <c:pt idx="379">
                  <c:v>44287</c:v>
                </c:pt>
                <c:pt idx="380">
                  <c:v>44291</c:v>
                </c:pt>
                <c:pt idx="381">
                  <c:v>44292</c:v>
                </c:pt>
                <c:pt idx="382">
                  <c:v>44293</c:v>
                </c:pt>
                <c:pt idx="383">
                  <c:v>44294</c:v>
                </c:pt>
                <c:pt idx="384">
                  <c:v>44295</c:v>
                </c:pt>
                <c:pt idx="385">
                  <c:v>44298</c:v>
                </c:pt>
                <c:pt idx="386">
                  <c:v>44299</c:v>
                </c:pt>
                <c:pt idx="387">
                  <c:v>44300</c:v>
                </c:pt>
                <c:pt idx="388">
                  <c:v>44301</c:v>
                </c:pt>
                <c:pt idx="389">
                  <c:v>44302</c:v>
                </c:pt>
                <c:pt idx="390">
                  <c:v>44305</c:v>
                </c:pt>
                <c:pt idx="391">
                  <c:v>44306</c:v>
                </c:pt>
                <c:pt idx="392">
                  <c:v>44307</c:v>
                </c:pt>
                <c:pt idx="393">
                  <c:v>44308</c:v>
                </c:pt>
                <c:pt idx="394">
                  <c:v>44309</c:v>
                </c:pt>
                <c:pt idx="395">
                  <c:v>44312</c:v>
                </c:pt>
                <c:pt idx="396">
                  <c:v>44313</c:v>
                </c:pt>
                <c:pt idx="397">
                  <c:v>44314</c:v>
                </c:pt>
                <c:pt idx="398">
                  <c:v>44315</c:v>
                </c:pt>
                <c:pt idx="399">
                  <c:v>44316</c:v>
                </c:pt>
                <c:pt idx="400">
                  <c:v>44319</c:v>
                </c:pt>
                <c:pt idx="401">
                  <c:v>44320</c:v>
                </c:pt>
                <c:pt idx="402">
                  <c:v>44321</c:v>
                </c:pt>
                <c:pt idx="403">
                  <c:v>44322</c:v>
                </c:pt>
                <c:pt idx="404">
                  <c:v>44323</c:v>
                </c:pt>
                <c:pt idx="405">
                  <c:v>44326</c:v>
                </c:pt>
                <c:pt idx="406">
                  <c:v>44327</c:v>
                </c:pt>
                <c:pt idx="407">
                  <c:v>44328</c:v>
                </c:pt>
                <c:pt idx="408">
                  <c:v>44329</c:v>
                </c:pt>
                <c:pt idx="409">
                  <c:v>44330</c:v>
                </c:pt>
                <c:pt idx="410">
                  <c:v>44333</c:v>
                </c:pt>
                <c:pt idx="411">
                  <c:v>44334</c:v>
                </c:pt>
                <c:pt idx="412">
                  <c:v>44335</c:v>
                </c:pt>
                <c:pt idx="413">
                  <c:v>44336</c:v>
                </c:pt>
                <c:pt idx="414">
                  <c:v>44337</c:v>
                </c:pt>
                <c:pt idx="415">
                  <c:v>44340</c:v>
                </c:pt>
                <c:pt idx="416">
                  <c:v>44341</c:v>
                </c:pt>
                <c:pt idx="417">
                  <c:v>44342</c:v>
                </c:pt>
                <c:pt idx="418">
                  <c:v>44343</c:v>
                </c:pt>
                <c:pt idx="419">
                  <c:v>44344</c:v>
                </c:pt>
                <c:pt idx="420">
                  <c:v>44348</c:v>
                </c:pt>
                <c:pt idx="421">
                  <c:v>44349</c:v>
                </c:pt>
                <c:pt idx="422">
                  <c:v>44350</c:v>
                </c:pt>
                <c:pt idx="423">
                  <c:v>44351</c:v>
                </c:pt>
                <c:pt idx="424">
                  <c:v>44354</c:v>
                </c:pt>
                <c:pt idx="425">
                  <c:v>44355</c:v>
                </c:pt>
                <c:pt idx="426">
                  <c:v>44356</c:v>
                </c:pt>
                <c:pt idx="427">
                  <c:v>44357</c:v>
                </c:pt>
                <c:pt idx="428">
                  <c:v>44358</c:v>
                </c:pt>
                <c:pt idx="429">
                  <c:v>44361</c:v>
                </c:pt>
                <c:pt idx="430">
                  <c:v>44362</c:v>
                </c:pt>
                <c:pt idx="431">
                  <c:v>44363</c:v>
                </c:pt>
                <c:pt idx="432">
                  <c:v>44364</c:v>
                </c:pt>
                <c:pt idx="433">
                  <c:v>44365</c:v>
                </c:pt>
                <c:pt idx="434">
                  <c:v>44368</c:v>
                </c:pt>
                <c:pt idx="435">
                  <c:v>44369</c:v>
                </c:pt>
                <c:pt idx="436">
                  <c:v>44370</c:v>
                </c:pt>
                <c:pt idx="437">
                  <c:v>44371</c:v>
                </c:pt>
                <c:pt idx="438">
                  <c:v>44372</c:v>
                </c:pt>
                <c:pt idx="439">
                  <c:v>44375</c:v>
                </c:pt>
                <c:pt idx="440">
                  <c:v>44376</c:v>
                </c:pt>
                <c:pt idx="441">
                  <c:v>44377</c:v>
                </c:pt>
                <c:pt idx="442">
                  <c:v>44378</c:v>
                </c:pt>
                <c:pt idx="443">
                  <c:v>44379</c:v>
                </c:pt>
                <c:pt idx="444">
                  <c:v>44383</c:v>
                </c:pt>
                <c:pt idx="445">
                  <c:v>44384</c:v>
                </c:pt>
                <c:pt idx="446">
                  <c:v>44385</c:v>
                </c:pt>
                <c:pt idx="447">
                  <c:v>44386</c:v>
                </c:pt>
                <c:pt idx="448">
                  <c:v>44389</c:v>
                </c:pt>
                <c:pt idx="449">
                  <c:v>44390</c:v>
                </c:pt>
                <c:pt idx="450">
                  <c:v>44391</c:v>
                </c:pt>
                <c:pt idx="451">
                  <c:v>44392</c:v>
                </c:pt>
                <c:pt idx="452">
                  <c:v>44393</c:v>
                </c:pt>
                <c:pt idx="453">
                  <c:v>44396</c:v>
                </c:pt>
                <c:pt idx="454">
                  <c:v>44397</c:v>
                </c:pt>
                <c:pt idx="455">
                  <c:v>44398</c:v>
                </c:pt>
                <c:pt idx="456">
                  <c:v>44399</c:v>
                </c:pt>
                <c:pt idx="457">
                  <c:v>44400</c:v>
                </c:pt>
                <c:pt idx="458">
                  <c:v>44403</c:v>
                </c:pt>
                <c:pt idx="459">
                  <c:v>44404</c:v>
                </c:pt>
                <c:pt idx="460">
                  <c:v>44405</c:v>
                </c:pt>
                <c:pt idx="461">
                  <c:v>44406</c:v>
                </c:pt>
                <c:pt idx="462">
                  <c:v>44407</c:v>
                </c:pt>
                <c:pt idx="463">
                  <c:v>44410</c:v>
                </c:pt>
                <c:pt idx="464">
                  <c:v>44411</c:v>
                </c:pt>
                <c:pt idx="465">
                  <c:v>44412</c:v>
                </c:pt>
                <c:pt idx="466">
                  <c:v>44413</c:v>
                </c:pt>
                <c:pt idx="467">
                  <c:v>44414</c:v>
                </c:pt>
                <c:pt idx="468">
                  <c:v>44417</c:v>
                </c:pt>
                <c:pt idx="469">
                  <c:v>44418</c:v>
                </c:pt>
                <c:pt idx="470">
                  <c:v>44419</c:v>
                </c:pt>
                <c:pt idx="471">
                  <c:v>44420</c:v>
                </c:pt>
                <c:pt idx="472">
                  <c:v>44421</c:v>
                </c:pt>
                <c:pt idx="473">
                  <c:v>44424</c:v>
                </c:pt>
                <c:pt idx="474">
                  <c:v>44425</c:v>
                </c:pt>
                <c:pt idx="475">
                  <c:v>44426</c:v>
                </c:pt>
                <c:pt idx="476">
                  <c:v>44427</c:v>
                </c:pt>
                <c:pt idx="477">
                  <c:v>44428</c:v>
                </c:pt>
                <c:pt idx="478">
                  <c:v>44431</c:v>
                </c:pt>
                <c:pt idx="479">
                  <c:v>44432</c:v>
                </c:pt>
                <c:pt idx="480">
                  <c:v>44433</c:v>
                </c:pt>
                <c:pt idx="481">
                  <c:v>44434</c:v>
                </c:pt>
                <c:pt idx="482">
                  <c:v>44435</c:v>
                </c:pt>
                <c:pt idx="483">
                  <c:v>44438</c:v>
                </c:pt>
                <c:pt idx="484">
                  <c:v>44439</c:v>
                </c:pt>
                <c:pt idx="485">
                  <c:v>44440</c:v>
                </c:pt>
                <c:pt idx="486">
                  <c:v>44441</c:v>
                </c:pt>
                <c:pt idx="487">
                  <c:v>44442</c:v>
                </c:pt>
                <c:pt idx="488">
                  <c:v>44446</c:v>
                </c:pt>
                <c:pt idx="489">
                  <c:v>44447</c:v>
                </c:pt>
                <c:pt idx="490">
                  <c:v>44448</c:v>
                </c:pt>
                <c:pt idx="491">
                  <c:v>44449</c:v>
                </c:pt>
                <c:pt idx="492">
                  <c:v>44452</c:v>
                </c:pt>
                <c:pt idx="493">
                  <c:v>44453</c:v>
                </c:pt>
                <c:pt idx="494">
                  <c:v>44454</c:v>
                </c:pt>
                <c:pt idx="495">
                  <c:v>44455</c:v>
                </c:pt>
                <c:pt idx="496">
                  <c:v>44456</c:v>
                </c:pt>
                <c:pt idx="497">
                  <c:v>44459</c:v>
                </c:pt>
                <c:pt idx="498">
                  <c:v>44460</c:v>
                </c:pt>
                <c:pt idx="499">
                  <c:v>44461</c:v>
                </c:pt>
                <c:pt idx="500">
                  <c:v>44462</c:v>
                </c:pt>
                <c:pt idx="501">
                  <c:v>44463</c:v>
                </c:pt>
                <c:pt idx="502">
                  <c:v>44466</c:v>
                </c:pt>
                <c:pt idx="503">
                  <c:v>44467</c:v>
                </c:pt>
                <c:pt idx="504">
                  <c:v>44468</c:v>
                </c:pt>
                <c:pt idx="505">
                  <c:v>44469</c:v>
                </c:pt>
              </c:numCache>
            </c:numRef>
          </c:cat>
          <c:val>
            <c:numRef>
              <c:f>'Top 10 (6.30) for charts'!$O$4:$O$509</c:f>
              <c:numCache>
                <c:formatCode>0.0</c:formatCode>
                <c:ptCount val="506"/>
                <c:pt idx="0">
                  <c:v>276.07</c:v>
                </c:pt>
                <c:pt idx="1">
                  <c:v>274.85000000000002</c:v>
                </c:pt>
                <c:pt idx="2">
                  <c:v>270.07</c:v>
                </c:pt>
                <c:pt idx="3">
                  <c:v>274.43</c:v>
                </c:pt>
                <c:pt idx="4">
                  <c:v>281.43</c:v>
                </c:pt>
                <c:pt idx="5">
                  <c:v>276.08</c:v>
                </c:pt>
                <c:pt idx="6">
                  <c:v>270.33</c:v>
                </c:pt>
                <c:pt idx="7">
                  <c:v>273.14999999999998</c:v>
                </c:pt>
                <c:pt idx="8">
                  <c:v>274.45</c:v>
                </c:pt>
                <c:pt idx="9">
                  <c:v>280.91000000000003</c:v>
                </c:pt>
                <c:pt idx="10">
                  <c:v>281.66000000000003</c:v>
                </c:pt>
                <c:pt idx="11">
                  <c:v>290.32</c:v>
                </c:pt>
                <c:pt idx="12">
                  <c:v>288.48</c:v>
                </c:pt>
                <c:pt idx="13">
                  <c:v>289.43</c:v>
                </c:pt>
                <c:pt idx="14">
                  <c:v>286.73</c:v>
                </c:pt>
                <c:pt idx="15">
                  <c:v>289.57</c:v>
                </c:pt>
                <c:pt idx="16">
                  <c:v>287.45999999999998</c:v>
                </c:pt>
                <c:pt idx="17">
                  <c:v>280.32</c:v>
                </c:pt>
                <c:pt idx="18">
                  <c:v>282.31</c:v>
                </c:pt>
                <c:pt idx="19">
                  <c:v>289.82</c:v>
                </c:pt>
                <c:pt idx="20">
                  <c:v>291.55</c:v>
                </c:pt>
                <c:pt idx="21">
                  <c:v>288.16000000000003</c:v>
                </c:pt>
                <c:pt idx="22">
                  <c:v>290.24</c:v>
                </c:pt>
                <c:pt idx="23">
                  <c:v>292.85000000000002</c:v>
                </c:pt>
                <c:pt idx="24">
                  <c:v>296.58999999999997</c:v>
                </c:pt>
                <c:pt idx="25">
                  <c:v>305</c:v>
                </c:pt>
                <c:pt idx="26">
                  <c:v>314.04000000000002</c:v>
                </c:pt>
                <c:pt idx="27">
                  <c:v>313.16000000000003</c:v>
                </c:pt>
                <c:pt idx="28">
                  <c:v>311.74</c:v>
                </c:pt>
                <c:pt idx="29">
                  <c:v>313.41000000000003</c:v>
                </c:pt>
                <c:pt idx="30">
                  <c:v>312.75</c:v>
                </c:pt>
                <c:pt idx="31">
                  <c:v>315.52999999999997</c:v>
                </c:pt>
                <c:pt idx="32">
                  <c:v>313.67</c:v>
                </c:pt>
                <c:pt idx="33">
                  <c:v>308.97000000000003</c:v>
                </c:pt>
                <c:pt idx="34">
                  <c:v>312.91000000000003</c:v>
                </c:pt>
                <c:pt idx="35">
                  <c:v>311.07</c:v>
                </c:pt>
                <c:pt idx="36">
                  <c:v>317.7</c:v>
                </c:pt>
                <c:pt idx="37">
                  <c:v>311.67</c:v>
                </c:pt>
                <c:pt idx="38">
                  <c:v>315.25</c:v>
                </c:pt>
                <c:pt idx="39">
                  <c:v>314.92</c:v>
                </c:pt>
                <c:pt idx="40">
                  <c:v>319.62</c:v>
                </c:pt>
                <c:pt idx="41">
                  <c:v>316.27</c:v>
                </c:pt>
                <c:pt idx="42">
                  <c:v>318.44</c:v>
                </c:pt>
                <c:pt idx="43">
                  <c:v>316.20999999999998</c:v>
                </c:pt>
                <c:pt idx="44">
                  <c:v>310.72000000000003</c:v>
                </c:pt>
                <c:pt idx="45">
                  <c:v>306.52</c:v>
                </c:pt>
                <c:pt idx="46">
                  <c:v>309.72000000000003</c:v>
                </c:pt>
                <c:pt idx="47">
                  <c:v>311.19</c:v>
                </c:pt>
                <c:pt idx="48">
                  <c:v>316.05</c:v>
                </c:pt>
                <c:pt idx="49">
                  <c:v>314.38</c:v>
                </c:pt>
                <c:pt idx="50">
                  <c:v>315.06</c:v>
                </c:pt>
                <c:pt idx="51">
                  <c:v>319.72000000000003</c:v>
                </c:pt>
                <c:pt idx="52">
                  <c:v>327.8</c:v>
                </c:pt>
                <c:pt idx="53">
                  <c:v>315.42</c:v>
                </c:pt>
                <c:pt idx="54">
                  <c:v>323.13</c:v>
                </c:pt>
                <c:pt idx="55">
                  <c:v>323.8</c:v>
                </c:pt>
                <c:pt idx="56">
                  <c:v>327.44</c:v>
                </c:pt>
                <c:pt idx="57">
                  <c:v>324.10000000000002</c:v>
                </c:pt>
                <c:pt idx="58">
                  <c:v>319</c:v>
                </c:pt>
                <c:pt idx="59">
                  <c:v>319.52999999999997</c:v>
                </c:pt>
                <c:pt idx="60">
                  <c:v>320.5</c:v>
                </c:pt>
                <c:pt idx="61">
                  <c:v>317.98</c:v>
                </c:pt>
                <c:pt idx="62">
                  <c:v>316.52999999999997</c:v>
                </c:pt>
                <c:pt idx="63">
                  <c:v>313.45999999999998</c:v>
                </c:pt>
                <c:pt idx="64">
                  <c:v>316.02</c:v>
                </c:pt>
                <c:pt idx="65">
                  <c:v>322.39</c:v>
                </c:pt>
                <c:pt idx="66">
                  <c:v>314.19</c:v>
                </c:pt>
                <c:pt idx="67">
                  <c:v>313.72000000000003</c:v>
                </c:pt>
                <c:pt idx="68">
                  <c:v>312.64</c:v>
                </c:pt>
                <c:pt idx="69">
                  <c:v>308.74</c:v>
                </c:pt>
                <c:pt idx="70">
                  <c:v>306.26</c:v>
                </c:pt>
                <c:pt idx="71">
                  <c:v>299.22000000000003</c:v>
                </c:pt>
                <c:pt idx="72">
                  <c:v>301.18</c:v>
                </c:pt>
                <c:pt idx="73">
                  <c:v>308.18</c:v>
                </c:pt>
                <c:pt idx="74">
                  <c:v>303.14</c:v>
                </c:pt>
                <c:pt idx="75">
                  <c:v>307.05</c:v>
                </c:pt>
                <c:pt idx="76">
                  <c:v>308.79000000000002</c:v>
                </c:pt>
                <c:pt idx="77">
                  <c:v>308.07</c:v>
                </c:pt>
                <c:pt idx="78">
                  <c:v>312.88</c:v>
                </c:pt>
                <c:pt idx="79">
                  <c:v>319.64999999999998</c:v>
                </c:pt>
                <c:pt idx="80">
                  <c:v>324</c:v>
                </c:pt>
                <c:pt idx="81">
                  <c:v>309.02999999999997</c:v>
                </c:pt>
                <c:pt idx="82">
                  <c:v>318.31</c:v>
                </c:pt>
                <c:pt idx="83">
                  <c:v>317.51</c:v>
                </c:pt>
                <c:pt idx="84">
                  <c:v>315.2</c:v>
                </c:pt>
                <c:pt idx="85">
                  <c:v>305.16000000000003</c:v>
                </c:pt>
                <c:pt idx="86">
                  <c:v>305.23</c:v>
                </c:pt>
                <c:pt idx="87">
                  <c:v>311.60000000000002</c:v>
                </c:pt>
                <c:pt idx="88">
                  <c:v>317.38</c:v>
                </c:pt>
                <c:pt idx="89">
                  <c:v>319.69</c:v>
                </c:pt>
                <c:pt idx="90">
                  <c:v>315.23</c:v>
                </c:pt>
                <c:pt idx="91">
                  <c:v>314.2</c:v>
                </c:pt>
                <c:pt idx="92">
                  <c:v>320.16000000000003</c:v>
                </c:pt>
                <c:pt idx="93">
                  <c:v>324.7</c:v>
                </c:pt>
                <c:pt idx="94">
                  <c:v>323.97000000000003</c:v>
                </c:pt>
                <c:pt idx="95">
                  <c:v>317.77</c:v>
                </c:pt>
                <c:pt idx="96">
                  <c:v>310.75</c:v>
                </c:pt>
                <c:pt idx="97">
                  <c:v>315.69</c:v>
                </c:pt>
                <c:pt idx="98">
                  <c:v>309.24</c:v>
                </c:pt>
                <c:pt idx="99">
                  <c:v>304.5</c:v>
                </c:pt>
                <c:pt idx="100">
                  <c:v>291.60000000000002</c:v>
                </c:pt>
                <c:pt idx="101">
                  <c:v>282.68</c:v>
                </c:pt>
                <c:pt idx="102">
                  <c:v>285.88</c:v>
                </c:pt>
                <c:pt idx="103">
                  <c:v>273.95</c:v>
                </c:pt>
                <c:pt idx="104">
                  <c:v>272.62</c:v>
                </c:pt>
                <c:pt idx="105">
                  <c:v>284.97000000000003</c:v>
                </c:pt>
                <c:pt idx="106">
                  <c:v>274.25</c:v>
                </c:pt>
                <c:pt idx="107">
                  <c:v>285.45</c:v>
                </c:pt>
                <c:pt idx="108">
                  <c:v>274.04000000000002</c:v>
                </c:pt>
                <c:pt idx="109">
                  <c:v>269.45</c:v>
                </c:pt>
                <c:pt idx="110">
                  <c:v>247.72</c:v>
                </c:pt>
                <c:pt idx="111">
                  <c:v>262.89999999999998</c:v>
                </c:pt>
                <c:pt idx="112">
                  <c:v>245.97</c:v>
                </c:pt>
                <c:pt idx="113">
                  <c:v>218.78</c:v>
                </c:pt>
                <c:pt idx="114">
                  <c:v>234.22</c:v>
                </c:pt>
                <c:pt idx="115">
                  <c:v>187.58</c:v>
                </c:pt>
                <c:pt idx="116">
                  <c:v>199.51</c:v>
                </c:pt>
                <c:pt idx="117">
                  <c:v>167.87</c:v>
                </c:pt>
                <c:pt idx="118">
                  <c:v>194.45</c:v>
                </c:pt>
                <c:pt idx="119">
                  <c:v>192.22</c:v>
                </c:pt>
                <c:pt idx="120">
                  <c:v>193.47</c:v>
                </c:pt>
                <c:pt idx="121">
                  <c:v>212.76</c:v>
                </c:pt>
                <c:pt idx="122">
                  <c:v>217.55</c:v>
                </c:pt>
                <c:pt idx="123">
                  <c:v>243.17</c:v>
                </c:pt>
                <c:pt idx="124">
                  <c:v>230.69</c:v>
                </c:pt>
                <c:pt idx="125">
                  <c:v>240.11</c:v>
                </c:pt>
                <c:pt idx="126">
                  <c:v>237.1</c:v>
                </c:pt>
                <c:pt idx="127">
                  <c:v>223.63</c:v>
                </c:pt>
                <c:pt idx="128">
                  <c:v>237.06</c:v>
                </c:pt>
                <c:pt idx="129">
                  <c:v>234.26</c:v>
                </c:pt>
                <c:pt idx="130">
                  <c:v>252.44</c:v>
                </c:pt>
                <c:pt idx="131">
                  <c:v>253.27</c:v>
                </c:pt>
                <c:pt idx="132">
                  <c:v>261.10000000000002</c:v>
                </c:pt>
                <c:pt idx="133">
                  <c:v>254.3</c:v>
                </c:pt>
                <c:pt idx="134">
                  <c:v>259.92</c:v>
                </c:pt>
                <c:pt idx="135">
                  <c:v>267.63</c:v>
                </c:pt>
                <c:pt idx="136">
                  <c:v>257.44</c:v>
                </c:pt>
                <c:pt idx="137">
                  <c:v>258.29000000000002</c:v>
                </c:pt>
                <c:pt idx="138">
                  <c:v>265.88</c:v>
                </c:pt>
                <c:pt idx="139">
                  <c:v>258.27999999999997</c:v>
                </c:pt>
                <c:pt idx="140">
                  <c:v>247.65</c:v>
                </c:pt>
                <c:pt idx="141">
                  <c:v>259.97000000000003</c:v>
                </c:pt>
                <c:pt idx="142">
                  <c:v>258.93</c:v>
                </c:pt>
                <c:pt idx="143">
                  <c:v>264.81</c:v>
                </c:pt>
                <c:pt idx="144">
                  <c:v>268.45</c:v>
                </c:pt>
                <c:pt idx="145">
                  <c:v>264.73</c:v>
                </c:pt>
                <c:pt idx="146">
                  <c:v>276.02</c:v>
                </c:pt>
                <c:pt idx="147">
                  <c:v>271.62</c:v>
                </c:pt>
                <c:pt idx="148">
                  <c:v>259.7</c:v>
                </c:pt>
                <c:pt idx="149">
                  <c:v>262.26</c:v>
                </c:pt>
                <c:pt idx="150">
                  <c:v>264.87</c:v>
                </c:pt>
                <c:pt idx="151">
                  <c:v>264.18</c:v>
                </c:pt>
                <c:pt idx="152">
                  <c:v>267.75</c:v>
                </c:pt>
                <c:pt idx="153">
                  <c:v>275.02999999999997</c:v>
                </c:pt>
                <c:pt idx="154">
                  <c:v>275.39999999999998</c:v>
                </c:pt>
                <c:pt idx="155">
                  <c:v>268.45</c:v>
                </c:pt>
                <c:pt idx="156">
                  <c:v>263.14999999999998</c:v>
                </c:pt>
                <c:pt idx="157">
                  <c:v>266.60000000000002</c:v>
                </c:pt>
                <c:pt idx="158">
                  <c:v>260.41000000000003</c:v>
                </c:pt>
                <c:pt idx="159">
                  <c:v>273.52999999999997</c:v>
                </c:pt>
                <c:pt idx="160">
                  <c:v>271.95</c:v>
                </c:pt>
                <c:pt idx="161">
                  <c:v>278.68</c:v>
                </c:pt>
                <c:pt idx="162">
                  <c:v>274.8</c:v>
                </c:pt>
                <c:pt idx="163">
                  <c:v>276.64999999999998</c:v>
                </c:pt>
                <c:pt idx="164">
                  <c:v>282.02</c:v>
                </c:pt>
                <c:pt idx="165">
                  <c:v>287.58999999999997</c:v>
                </c:pt>
                <c:pt idx="166">
                  <c:v>283.14</c:v>
                </c:pt>
                <c:pt idx="167">
                  <c:v>291.27</c:v>
                </c:pt>
                <c:pt idx="168">
                  <c:v>289.99</c:v>
                </c:pt>
                <c:pt idx="169">
                  <c:v>298.06</c:v>
                </c:pt>
                <c:pt idx="170">
                  <c:v>309.52999999999997</c:v>
                </c:pt>
                <c:pt idx="171">
                  <c:v>308.89</c:v>
                </c:pt>
                <c:pt idx="172">
                  <c:v>317.08</c:v>
                </c:pt>
                <c:pt idx="173">
                  <c:v>317.52</c:v>
                </c:pt>
                <c:pt idx="174">
                  <c:v>315.32</c:v>
                </c:pt>
                <c:pt idx="175">
                  <c:v>315.04000000000002</c:v>
                </c:pt>
                <c:pt idx="176">
                  <c:v>293.75</c:v>
                </c:pt>
                <c:pt idx="177">
                  <c:v>300.25</c:v>
                </c:pt>
                <c:pt idx="178">
                  <c:v>304.08999999999997</c:v>
                </c:pt>
                <c:pt idx="179">
                  <c:v>310.72000000000003</c:v>
                </c:pt>
                <c:pt idx="180">
                  <c:v>313.44</c:v>
                </c:pt>
                <c:pt idx="181">
                  <c:v>318.70999999999998</c:v>
                </c:pt>
                <c:pt idx="182">
                  <c:v>302.77</c:v>
                </c:pt>
                <c:pt idx="183">
                  <c:v>313.54000000000002</c:v>
                </c:pt>
                <c:pt idx="184">
                  <c:v>311.3</c:v>
                </c:pt>
                <c:pt idx="185">
                  <c:v>306.97000000000003</c:v>
                </c:pt>
                <c:pt idx="186">
                  <c:v>308.85000000000002</c:v>
                </c:pt>
                <c:pt idx="187">
                  <c:v>307.41000000000003</c:v>
                </c:pt>
                <c:pt idx="188">
                  <c:v>309.77999999999997</c:v>
                </c:pt>
                <c:pt idx="189">
                  <c:v>315.61</c:v>
                </c:pt>
                <c:pt idx="190">
                  <c:v>312.73</c:v>
                </c:pt>
                <c:pt idx="191">
                  <c:v>315.47000000000003</c:v>
                </c:pt>
                <c:pt idx="192">
                  <c:v>318.79000000000002</c:v>
                </c:pt>
                <c:pt idx="193">
                  <c:v>313.12</c:v>
                </c:pt>
                <c:pt idx="194">
                  <c:v>319.57</c:v>
                </c:pt>
                <c:pt idx="195">
                  <c:v>321.5</c:v>
                </c:pt>
                <c:pt idx="196">
                  <c:v>319.44</c:v>
                </c:pt>
                <c:pt idx="197">
                  <c:v>311.31</c:v>
                </c:pt>
                <c:pt idx="198">
                  <c:v>315.08</c:v>
                </c:pt>
                <c:pt idx="199">
                  <c:v>313.77999999999997</c:v>
                </c:pt>
                <c:pt idx="200">
                  <c:v>311.33999999999997</c:v>
                </c:pt>
                <c:pt idx="201">
                  <c:v>312.70999999999998</c:v>
                </c:pt>
                <c:pt idx="202">
                  <c:v>317.13</c:v>
                </c:pt>
                <c:pt idx="203">
                  <c:v>314.33999999999997</c:v>
                </c:pt>
                <c:pt idx="204">
                  <c:v>313.8</c:v>
                </c:pt>
                <c:pt idx="205">
                  <c:v>309.67</c:v>
                </c:pt>
                <c:pt idx="206">
                  <c:v>305.79000000000002</c:v>
                </c:pt>
                <c:pt idx="207">
                  <c:v>312.68</c:v>
                </c:pt>
                <c:pt idx="208">
                  <c:v>307.35000000000002</c:v>
                </c:pt>
                <c:pt idx="209">
                  <c:v>308.85000000000002</c:v>
                </c:pt>
                <c:pt idx="210">
                  <c:v>312.10000000000002</c:v>
                </c:pt>
                <c:pt idx="211">
                  <c:v>316.75</c:v>
                </c:pt>
                <c:pt idx="212">
                  <c:v>321.23</c:v>
                </c:pt>
                <c:pt idx="213">
                  <c:v>328.39</c:v>
                </c:pt>
                <c:pt idx="214">
                  <c:v>329.54</c:v>
                </c:pt>
                <c:pt idx="215">
                  <c:v>329.16</c:v>
                </c:pt>
                <c:pt idx="216">
                  <c:v>325.93</c:v>
                </c:pt>
                <c:pt idx="217">
                  <c:v>327.36</c:v>
                </c:pt>
                <c:pt idx="218">
                  <c:v>324.02999999999997</c:v>
                </c:pt>
                <c:pt idx="219">
                  <c:v>333.64</c:v>
                </c:pt>
                <c:pt idx="220">
                  <c:v>329.42</c:v>
                </c:pt>
                <c:pt idx="221">
                  <c:v>327.82</c:v>
                </c:pt>
                <c:pt idx="222">
                  <c:v>330.32</c:v>
                </c:pt>
                <c:pt idx="223">
                  <c:v>328.64</c:v>
                </c:pt>
                <c:pt idx="224">
                  <c:v>329.21</c:v>
                </c:pt>
                <c:pt idx="225">
                  <c:v>328.83</c:v>
                </c:pt>
                <c:pt idx="226">
                  <c:v>330.02</c:v>
                </c:pt>
                <c:pt idx="227">
                  <c:v>334</c:v>
                </c:pt>
                <c:pt idx="228">
                  <c:v>336.14</c:v>
                </c:pt>
                <c:pt idx="229">
                  <c:v>339.67</c:v>
                </c:pt>
                <c:pt idx="230">
                  <c:v>339.14</c:v>
                </c:pt>
                <c:pt idx="231">
                  <c:v>344.82</c:v>
                </c:pt>
                <c:pt idx="232">
                  <c:v>347.15</c:v>
                </c:pt>
                <c:pt idx="233">
                  <c:v>359.54</c:v>
                </c:pt>
                <c:pt idx="234">
                  <c:v>375.01</c:v>
                </c:pt>
                <c:pt idx="235">
                  <c:v>352.09</c:v>
                </c:pt>
                <c:pt idx="236">
                  <c:v>362.95</c:v>
                </c:pt>
                <c:pt idx="237">
                  <c:v>350.54</c:v>
                </c:pt>
                <c:pt idx="238">
                  <c:v>360.03</c:v>
                </c:pt>
                <c:pt idx="239">
                  <c:v>357.08</c:v>
                </c:pt>
                <c:pt idx="240">
                  <c:v>359.7</c:v>
                </c:pt>
                <c:pt idx="241">
                  <c:v>362.2</c:v>
                </c:pt>
                <c:pt idx="242">
                  <c:v>366.91</c:v>
                </c:pt>
                <c:pt idx="243">
                  <c:v>367.04</c:v>
                </c:pt>
                <c:pt idx="244">
                  <c:v>365.92</c:v>
                </c:pt>
                <c:pt idx="245">
                  <c:v>359.73</c:v>
                </c:pt>
                <c:pt idx="246">
                  <c:v>351.79</c:v>
                </c:pt>
                <c:pt idx="247">
                  <c:v>361.59</c:v>
                </c:pt>
                <c:pt idx="248">
                  <c:v>351.59</c:v>
                </c:pt>
                <c:pt idx="249">
                  <c:v>352.52</c:v>
                </c:pt>
                <c:pt idx="250">
                  <c:v>356.8</c:v>
                </c:pt>
                <c:pt idx="251">
                  <c:v>367.3</c:v>
                </c:pt>
                <c:pt idx="252">
                  <c:v>364.26</c:v>
                </c:pt>
                <c:pt idx="253">
                  <c:v>364.32</c:v>
                </c:pt>
                <c:pt idx="254">
                  <c:v>368.6</c:v>
                </c:pt>
                <c:pt idx="255">
                  <c:v>356.83</c:v>
                </c:pt>
                <c:pt idx="256">
                  <c:v>366.1</c:v>
                </c:pt>
                <c:pt idx="257">
                  <c:v>363.98</c:v>
                </c:pt>
                <c:pt idx="258">
                  <c:v>366.74</c:v>
                </c:pt>
                <c:pt idx="259">
                  <c:v>373.33</c:v>
                </c:pt>
                <c:pt idx="260">
                  <c:v>376.7</c:v>
                </c:pt>
                <c:pt idx="261">
                  <c:v>382.43</c:v>
                </c:pt>
                <c:pt idx="262">
                  <c:v>381.49</c:v>
                </c:pt>
                <c:pt idx="263">
                  <c:v>380.3</c:v>
                </c:pt>
                <c:pt idx="264">
                  <c:v>379.93</c:v>
                </c:pt>
                <c:pt idx="265">
                  <c:v>378.65</c:v>
                </c:pt>
                <c:pt idx="266">
                  <c:v>375.77</c:v>
                </c:pt>
                <c:pt idx="267">
                  <c:v>376.99</c:v>
                </c:pt>
                <c:pt idx="268">
                  <c:v>372.05</c:v>
                </c:pt>
                <c:pt idx="269">
                  <c:v>373.37</c:v>
                </c:pt>
                <c:pt idx="270">
                  <c:v>372.72</c:v>
                </c:pt>
                <c:pt idx="271">
                  <c:v>363.04</c:v>
                </c:pt>
                <c:pt idx="272">
                  <c:v>359.6</c:v>
                </c:pt>
                <c:pt idx="273">
                  <c:v>347.21</c:v>
                </c:pt>
                <c:pt idx="274">
                  <c:v>355.01</c:v>
                </c:pt>
                <c:pt idx="275">
                  <c:v>349.63</c:v>
                </c:pt>
                <c:pt idx="276">
                  <c:v>351.25</c:v>
                </c:pt>
                <c:pt idx="277">
                  <c:v>353.76</c:v>
                </c:pt>
                <c:pt idx="278">
                  <c:v>364.63</c:v>
                </c:pt>
                <c:pt idx="279">
                  <c:v>380.87</c:v>
                </c:pt>
                <c:pt idx="280">
                  <c:v>380.62</c:v>
                </c:pt>
                <c:pt idx="281">
                  <c:v>375.54</c:v>
                </c:pt>
                <c:pt idx="282">
                  <c:v>363.13</c:v>
                </c:pt>
                <c:pt idx="283">
                  <c:v>375.92</c:v>
                </c:pt>
                <c:pt idx="284">
                  <c:v>370.2</c:v>
                </c:pt>
                <c:pt idx="285">
                  <c:v>373.5</c:v>
                </c:pt>
                <c:pt idx="286">
                  <c:v>380.81</c:v>
                </c:pt>
                <c:pt idx="287">
                  <c:v>380.6</c:v>
                </c:pt>
                <c:pt idx="288">
                  <c:v>380.62</c:v>
                </c:pt>
                <c:pt idx="289">
                  <c:v>384.33</c:v>
                </c:pt>
                <c:pt idx="290">
                  <c:v>383.33</c:v>
                </c:pt>
                <c:pt idx="291">
                  <c:v>387</c:v>
                </c:pt>
                <c:pt idx="292">
                  <c:v>392.23</c:v>
                </c:pt>
                <c:pt idx="293">
                  <c:v>390.83</c:v>
                </c:pt>
                <c:pt idx="294">
                  <c:v>394.95</c:v>
                </c:pt>
                <c:pt idx="295">
                  <c:v>401.58</c:v>
                </c:pt>
                <c:pt idx="296">
                  <c:v>404.57</c:v>
                </c:pt>
                <c:pt idx="297">
                  <c:v>403.73</c:v>
                </c:pt>
                <c:pt idx="298">
                  <c:v>399.8</c:v>
                </c:pt>
                <c:pt idx="299">
                  <c:v>411.68</c:v>
                </c:pt>
                <c:pt idx="300">
                  <c:v>420.89</c:v>
                </c:pt>
                <c:pt idx="301">
                  <c:v>423.41</c:v>
                </c:pt>
                <c:pt idx="302">
                  <c:v>416.22</c:v>
                </c:pt>
                <c:pt idx="303">
                  <c:v>410.04</c:v>
                </c:pt>
                <c:pt idx="304">
                  <c:v>405.82</c:v>
                </c:pt>
                <c:pt idx="305">
                  <c:v>411.8</c:v>
                </c:pt>
                <c:pt idx="306">
                  <c:v>418.06</c:v>
                </c:pt>
                <c:pt idx="307">
                  <c:v>424.9</c:v>
                </c:pt>
                <c:pt idx="308">
                  <c:v>426.1</c:v>
                </c:pt>
                <c:pt idx="309">
                  <c:v>434.56</c:v>
                </c:pt>
                <c:pt idx="310">
                  <c:v>428.88</c:v>
                </c:pt>
                <c:pt idx="311">
                  <c:v>433.1</c:v>
                </c:pt>
                <c:pt idx="312">
                  <c:v>425.46</c:v>
                </c:pt>
                <c:pt idx="313">
                  <c:v>431.46</c:v>
                </c:pt>
                <c:pt idx="314">
                  <c:v>431.88</c:v>
                </c:pt>
                <c:pt idx="315">
                  <c:v>429.04</c:v>
                </c:pt>
                <c:pt idx="316">
                  <c:v>434.83</c:v>
                </c:pt>
                <c:pt idx="317">
                  <c:v>437.85</c:v>
                </c:pt>
                <c:pt idx="318">
                  <c:v>425.22</c:v>
                </c:pt>
                <c:pt idx="319">
                  <c:v>428.1</c:v>
                </c:pt>
                <c:pt idx="320">
                  <c:v>425.46</c:v>
                </c:pt>
                <c:pt idx="321">
                  <c:v>443.39</c:v>
                </c:pt>
                <c:pt idx="322">
                  <c:v>445.64</c:v>
                </c:pt>
                <c:pt idx="323">
                  <c:v>445.76</c:v>
                </c:pt>
                <c:pt idx="324">
                  <c:v>449.39</c:v>
                </c:pt>
                <c:pt idx="325">
                  <c:v>451.21</c:v>
                </c:pt>
                <c:pt idx="326">
                  <c:v>452.07</c:v>
                </c:pt>
                <c:pt idx="327">
                  <c:v>445.85</c:v>
                </c:pt>
                <c:pt idx="328">
                  <c:v>459.27</c:v>
                </c:pt>
                <c:pt idx="329">
                  <c:v>461.88</c:v>
                </c:pt>
                <c:pt idx="330">
                  <c:v>466.82</c:v>
                </c:pt>
                <c:pt idx="331">
                  <c:v>465.02</c:v>
                </c:pt>
                <c:pt idx="332">
                  <c:v>464.79</c:v>
                </c:pt>
                <c:pt idx="333">
                  <c:v>463.87</c:v>
                </c:pt>
                <c:pt idx="334">
                  <c:v>444.7</c:v>
                </c:pt>
                <c:pt idx="335">
                  <c:v>451.74</c:v>
                </c:pt>
                <c:pt idx="336">
                  <c:v>450.5</c:v>
                </c:pt>
                <c:pt idx="337">
                  <c:v>466.74</c:v>
                </c:pt>
                <c:pt idx="338">
                  <c:v>476.88</c:v>
                </c:pt>
                <c:pt idx="339">
                  <c:v>465.19</c:v>
                </c:pt>
                <c:pt idx="340">
                  <c:v>470.63</c:v>
                </c:pt>
                <c:pt idx="341">
                  <c:v>466.01</c:v>
                </c:pt>
                <c:pt idx="342">
                  <c:v>472.7</c:v>
                </c:pt>
                <c:pt idx="343">
                  <c:v>474.63</c:v>
                </c:pt>
                <c:pt idx="344">
                  <c:v>470.05</c:v>
                </c:pt>
                <c:pt idx="345">
                  <c:v>478.39</c:v>
                </c:pt>
                <c:pt idx="346">
                  <c:v>486.32</c:v>
                </c:pt>
                <c:pt idx="347">
                  <c:v>489.13</c:v>
                </c:pt>
                <c:pt idx="348">
                  <c:v>482.48</c:v>
                </c:pt>
                <c:pt idx="349">
                  <c:v>483.26</c:v>
                </c:pt>
                <c:pt idx="350">
                  <c:v>489.96</c:v>
                </c:pt>
                <c:pt idx="351">
                  <c:v>476.36</c:v>
                </c:pt>
                <c:pt idx="352">
                  <c:v>471.9</c:v>
                </c:pt>
                <c:pt idx="353">
                  <c:v>480.88</c:v>
                </c:pt>
                <c:pt idx="354">
                  <c:v>457.16</c:v>
                </c:pt>
                <c:pt idx="355">
                  <c:v>469.87</c:v>
                </c:pt>
                <c:pt idx="356">
                  <c:v>489.58</c:v>
                </c:pt>
                <c:pt idx="357">
                  <c:v>480.51</c:v>
                </c:pt>
                <c:pt idx="358">
                  <c:v>463.06</c:v>
                </c:pt>
                <c:pt idx="359">
                  <c:v>443.59</c:v>
                </c:pt>
                <c:pt idx="360">
                  <c:v>450.14</c:v>
                </c:pt>
                <c:pt idx="361">
                  <c:v>421.25</c:v>
                </c:pt>
                <c:pt idx="362">
                  <c:v>443.6</c:v>
                </c:pt>
                <c:pt idx="363">
                  <c:v>437.59</c:v>
                </c:pt>
                <c:pt idx="364">
                  <c:v>453.69</c:v>
                </c:pt>
                <c:pt idx="365">
                  <c:v>451.17</c:v>
                </c:pt>
                <c:pt idx="366">
                  <c:v>470.77</c:v>
                </c:pt>
                <c:pt idx="367">
                  <c:v>478.18</c:v>
                </c:pt>
                <c:pt idx="368">
                  <c:v>483.59</c:v>
                </c:pt>
                <c:pt idx="369">
                  <c:v>464.15</c:v>
                </c:pt>
                <c:pt idx="370">
                  <c:v>474.46</c:v>
                </c:pt>
                <c:pt idx="371">
                  <c:v>475.28</c:v>
                </c:pt>
                <c:pt idx="372">
                  <c:v>464.06</c:v>
                </c:pt>
                <c:pt idx="373">
                  <c:v>457.27</c:v>
                </c:pt>
                <c:pt idx="374">
                  <c:v>461.7</c:v>
                </c:pt>
                <c:pt idx="375">
                  <c:v>482.04</c:v>
                </c:pt>
                <c:pt idx="376">
                  <c:v>472.62</c:v>
                </c:pt>
                <c:pt idx="377">
                  <c:v>456.16</c:v>
                </c:pt>
                <c:pt idx="378">
                  <c:v>463.66</c:v>
                </c:pt>
                <c:pt idx="379">
                  <c:v>475.95</c:v>
                </c:pt>
                <c:pt idx="380">
                  <c:v>488.48</c:v>
                </c:pt>
                <c:pt idx="381">
                  <c:v>483.87</c:v>
                </c:pt>
                <c:pt idx="382">
                  <c:v>482.46</c:v>
                </c:pt>
                <c:pt idx="383">
                  <c:v>485.48</c:v>
                </c:pt>
                <c:pt idx="384">
                  <c:v>485.09</c:v>
                </c:pt>
                <c:pt idx="385">
                  <c:v>483.67</c:v>
                </c:pt>
                <c:pt idx="386">
                  <c:v>484.96</c:v>
                </c:pt>
                <c:pt idx="387">
                  <c:v>477.3</c:v>
                </c:pt>
                <c:pt idx="388">
                  <c:v>480</c:v>
                </c:pt>
                <c:pt idx="389">
                  <c:v>478.79</c:v>
                </c:pt>
                <c:pt idx="390">
                  <c:v>462</c:v>
                </c:pt>
                <c:pt idx="391">
                  <c:v>457.26</c:v>
                </c:pt>
                <c:pt idx="392">
                  <c:v>459.79</c:v>
                </c:pt>
                <c:pt idx="393">
                  <c:v>455.11</c:v>
                </c:pt>
                <c:pt idx="394">
                  <c:v>466.13</c:v>
                </c:pt>
                <c:pt idx="395">
                  <c:v>471.85</c:v>
                </c:pt>
                <c:pt idx="396">
                  <c:v>466.35</c:v>
                </c:pt>
                <c:pt idx="397">
                  <c:v>459.2</c:v>
                </c:pt>
                <c:pt idx="398">
                  <c:v>466.29</c:v>
                </c:pt>
                <c:pt idx="399">
                  <c:v>456.2</c:v>
                </c:pt>
                <c:pt idx="400">
                  <c:v>450.14</c:v>
                </c:pt>
                <c:pt idx="401">
                  <c:v>444.54</c:v>
                </c:pt>
                <c:pt idx="402">
                  <c:v>443.83</c:v>
                </c:pt>
                <c:pt idx="403">
                  <c:v>448.58</c:v>
                </c:pt>
                <c:pt idx="404">
                  <c:v>452.58</c:v>
                </c:pt>
                <c:pt idx="405">
                  <c:v>436.1</c:v>
                </c:pt>
                <c:pt idx="406">
                  <c:v>440.07</c:v>
                </c:pt>
                <c:pt idx="407">
                  <c:v>422.38</c:v>
                </c:pt>
                <c:pt idx="408">
                  <c:v>430.6</c:v>
                </c:pt>
                <c:pt idx="409">
                  <c:v>441.62</c:v>
                </c:pt>
                <c:pt idx="410">
                  <c:v>439.94</c:v>
                </c:pt>
                <c:pt idx="411">
                  <c:v>433.74</c:v>
                </c:pt>
                <c:pt idx="412">
                  <c:v>441.72</c:v>
                </c:pt>
                <c:pt idx="413">
                  <c:v>455</c:v>
                </c:pt>
                <c:pt idx="414">
                  <c:v>451.24</c:v>
                </c:pt>
                <c:pt idx="415">
                  <c:v>459.19</c:v>
                </c:pt>
                <c:pt idx="416">
                  <c:v>459.54</c:v>
                </c:pt>
                <c:pt idx="417">
                  <c:v>460.49</c:v>
                </c:pt>
                <c:pt idx="418">
                  <c:v>467.68</c:v>
                </c:pt>
                <c:pt idx="419">
                  <c:v>472.33</c:v>
                </c:pt>
                <c:pt idx="420">
                  <c:v>468.31</c:v>
                </c:pt>
                <c:pt idx="421">
                  <c:v>473.73</c:v>
                </c:pt>
                <c:pt idx="422">
                  <c:v>464.8</c:v>
                </c:pt>
                <c:pt idx="423">
                  <c:v>475</c:v>
                </c:pt>
                <c:pt idx="424">
                  <c:v>463.78</c:v>
                </c:pt>
                <c:pt idx="425">
                  <c:v>463.53</c:v>
                </c:pt>
                <c:pt idx="426">
                  <c:v>463.93</c:v>
                </c:pt>
                <c:pt idx="427">
                  <c:v>468.67</c:v>
                </c:pt>
                <c:pt idx="428">
                  <c:v>470.7</c:v>
                </c:pt>
                <c:pt idx="429">
                  <c:v>475.83</c:v>
                </c:pt>
                <c:pt idx="430">
                  <c:v>470.74</c:v>
                </c:pt>
                <c:pt idx="431">
                  <c:v>465.75</c:v>
                </c:pt>
                <c:pt idx="432">
                  <c:v>471.17</c:v>
                </c:pt>
                <c:pt idx="433">
                  <c:v>463.5</c:v>
                </c:pt>
                <c:pt idx="434">
                  <c:v>464.61</c:v>
                </c:pt>
                <c:pt idx="435">
                  <c:v>464.45</c:v>
                </c:pt>
                <c:pt idx="436">
                  <c:v>466.66</c:v>
                </c:pt>
                <c:pt idx="437">
                  <c:v>470.06</c:v>
                </c:pt>
                <c:pt idx="438">
                  <c:v>462.2</c:v>
                </c:pt>
                <c:pt idx="439">
                  <c:v>472.8</c:v>
                </c:pt>
                <c:pt idx="440">
                  <c:v>477.15</c:v>
                </c:pt>
                <c:pt idx="441">
                  <c:v>476.84</c:v>
                </c:pt>
                <c:pt idx="442">
                  <c:v>469.64</c:v>
                </c:pt>
                <c:pt idx="443">
                  <c:v>468.17</c:v>
                </c:pt>
                <c:pt idx="444">
                  <c:v>473.28</c:v>
                </c:pt>
                <c:pt idx="445">
                  <c:v>469.54</c:v>
                </c:pt>
                <c:pt idx="446">
                  <c:v>470.5</c:v>
                </c:pt>
                <c:pt idx="447">
                  <c:v>480.18</c:v>
                </c:pt>
                <c:pt idx="448">
                  <c:v>485.75</c:v>
                </c:pt>
                <c:pt idx="449">
                  <c:v>484.01</c:v>
                </c:pt>
                <c:pt idx="450">
                  <c:v>481.59</c:v>
                </c:pt>
                <c:pt idx="451">
                  <c:v>477.34</c:v>
                </c:pt>
                <c:pt idx="452">
                  <c:v>468.07</c:v>
                </c:pt>
                <c:pt idx="453">
                  <c:v>465.67</c:v>
                </c:pt>
                <c:pt idx="454">
                  <c:v>468.59</c:v>
                </c:pt>
                <c:pt idx="455">
                  <c:v>479.02</c:v>
                </c:pt>
                <c:pt idx="456">
                  <c:v>476.33</c:v>
                </c:pt>
                <c:pt idx="457">
                  <c:v>483.15</c:v>
                </c:pt>
                <c:pt idx="458">
                  <c:v>482.24</c:v>
                </c:pt>
                <c:pt idx="459">
                  <c:v>475.36</c:v>
                </c:pt>
                <c:pt idx="460">
                  <c:v>477.65</c:v>
                </c:pt>
                <c:pt idx="461">
                  <c:v>484.11</c:v>
                </c:pt>
                <c:pt idx="462">
                  <c:v>485.4</c:v>
                </c:pt>
                <c:pt idx="463">
                  <c:v>484.68</c:v>
                </c:pt>
                <c:pt idx="464">
                  <c:v>486.79</c:v>
                </c:pt>
                <c:pt idx="465">
                  <c:v>487.8</c:v>
                </c:pt>
                <c:pt idx="466">
                  <c:v>487.67</c:v>
                </c:pt>
                <c:pt idx="467">
                  <c:v>485.43</c:v>
                </c:pt>
                <c:pt idx="468">
                  <c:v>484.68</c:v>
                </c:pt>
                <c:pt idx="469">
                  <c:v>482.26</c:v>
                </c:pt>
                <c:pt idx="470">
                  <c:v>483.55</c:v>
                </c:pt>
                <c:pt idx="471">
                  <c:v>484.26</c:v>
                </c:pt>
                <c:pt idx="472">
                  <c:v>486.16</c:v>
                </c:pt>
                <c:pt idx="473">
                  <c:v>488.14</c:v>
                </c:pt>
                <c:pt idx="474">
                  <c:v>478.69</c:v>
                </c:pt>
                <c:pt idx="475">
                  <c:v>468.97</c:v>
                </c:pt>
                <c:pt idx="476">
                  <c:v>473.53</c:v>
                </c:pt>
                <c:pt idx="477">
                  <c:v>475.17</c:v>
                </c:pt>
                <c:pt idx="478">
                  <c:v>482.45</c:v>
                </c:pt>
                <c:pt idx="479">
                  <c:v>481.43</c:v>
                </c:pt>
                <c:pt idx="480">
                  <c:v>483.41</c:v>
                </c:pt>
                <c:pt idx="481">
                  <c:v>485.74</c:v>
                </c:pt>
                <c:pt idx="482">
                  <c:v>495.94</c:v>
                </c:pt>
                <c:pt idx="483">
                  <c:v>498.89</c:v>
                </c:pt>
                <c:pt idx="484">
                  <c:v>497.21</c:v>
                </c:pt>
                <c:pt idx="485">
                  <c:v>493.16</c:v>
                </c:pt>
                <c:pt idx="486">
                  <c:v>491.9</c:v>
                </c:pt>
                <c:pt idx="487">
                  <c:v>497.68</c:v>
                </c:pt>
                <c:pt idx="488">
                  <c:v>496.59</c:v>
                </c:pt>
                <c:pt idx="489">
                  <c:v>494.38</c:v>
                </c:pt>
                <c:pt idx="490">
                  <c:v>493.49</c:v>
                </c:pt>
                <c:pt idx="491">
                  <c:v>498.15</c:v>
                </c:pt>
                <c:pt idx="492">
                  <c:v>498.96</c:v>
                </c:pt>
                <c:pt idx="493">
                  <c:v>501.87</c:v>
                </c:pt>
                <c:pt idx="494">
                  <c:v>509.74</c:v>
                </c:pt>
                <c:pt idx="495">
                  <c:v>507.35</c:v>
                </c:pt>
                <c:pt idx="496">
                  <c:v>506</c:v>
                </c:pt>
                <c:pt idx="497">
                  <c:v>494.82</c:v>
                </c:pt>
                <c:pt idx="498">
                  <c:v>490.99</c:v>
                </c:pt>
                <c:pt idx="499">
                  <c:v>500.59</c:v>
                </c:pt>
                <c:pt idx="500">
                  <c:v>504.3</c:v>
                </c:pt>
                <c:pt idx="501">
                  <c:v>504.92</c:v>
                </c:pt>
                <c:pt idx="502">
                  <c:v>504.85</c:v>
                </c:pt>
                <c:pt idx="503">
                  <c:v>491.02</c:v>
                </c:pt>
                <c:pt idx="504">
                  <c:v>489.48</c:v>
                </c:pt>
                <c:pt idx="505">
                  <c:v>484.93</c:v>
                </c:pt>
              </c:numCache>
            </c:numRef>
          </c:val>
          <c:smooth val="0"/>
          <c:extLst>
            <c:ext xmlns:c16="http://schemas.microsoft.com/office/drawing/2014/chart" uri="{C3380CC4-5D6E-409C-BE32-E72D297353CC}">
              <c16:uniqueId val="{00000000-D6D0-4130-94D4-D1327A65CDFF}"/>
            </c:ext>
          </c:extLst>
        </c:ser>
        <c:dLbls>
          <c:showLegendKey val="0"/>
          <c:showVal val="0"/>
          <c:showCatName val="0"/>
          <c:showSerName val="0"/>
          <c:showPercent val="0"/>
          <c:showBubbleSize val="0"/>
        </c:dLbls>
        <c:smooth val="0"/>
        <c:axId val="968110712"/>
        <c:axId val="1"/>
      </c:lineChart>
      <c:dateAx>
        <c:axId val="968110712"/>
        <c:scaling>
          <c:orientation val="minMax"/>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vert="horz"/>
          <a:lstStyle/>
          <a:p>
            <a:pPr>
              <a:defRPr/>
            </a:pPr>
            <a:endParaRPr lang="en-US"/>
          </a:p>
        </c:txPr>
        <c:crossAx val="968110712"/>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dirty="0">
                <a:solidFill>
                  <a:schemeClr val="tx2"/>
                </a:solidFill>
              </a:rPr>
              <a:t>SAMSUNG</a:t>
            </a:r>
          </a:p>
        </c:rich>
      </c:tx>
      <c:layout>
        <c:manualLayout>
          <c:xMode val="edge"/>
          <c:yMode val="edge"/>
          <c:x val="1.6512345679012351E-3"/>
          <c:y val="1.3617910733701577E-2"/>
        </c:manualLayout>
      </c:layout>
      <c:overlay val="0"/>
      <c:spPr>
        <a:noFill/>
        <a:ln w="25400">
          <a:noFill/>
        </a:ln>
      </c:spPr>
    </c:title>
    <c:autoTitleDeleted val="0"/>
    <c:plotArea>
      <c:layout/>
      <c:lineChart>
        <c:grouping val="standard"/>
        <c:varyColors val="0"/>
        <c:ser>
          <c:idx val="0"/>
          <c:order val="0"/>
          <c:spPr>
            <a:ln w="28575" cap="rnd">
              <a:solidFill>
                <a:schemeClr val="tx2"/>
              </a:solidFill>
              <a:round/>
            </a:ln>
            <a:effectLst/>
          </c:spPr>
          <c:marker>
            <c:symbol val="none"/>
          </c:marker>
          <c:cat>
            <c:numRef>
              <c:f>'Top 10 (6.30) for charts'!$K$4:$K$499</c:f>
              <c:numCache>
                <c:formatCode>m/d/yyyy</c:formatCode>
                <c:ptCount val="496"/>
                <c:pt idx="0">
                  <c:v>43738</c:v>
                </c:pt>
                <c:pt idx="1">
                  <c:v>43739</c:v>
                </c:pt>
                <c:pt idx="2">
                  <c:v>43740</c:v>
                </c:pt>
                <c:pt idx="3">
                  <c:v>43742</c:v>
                </c:pt>
                <c:pt idx="4">
                  <c:v>43745</c:v>
                </c:pt>
                <c:pt idx="5">
                  <c:v>43746</c:v>
                </c:pt>
                <c:pt idx="6">
                  <c:v>43748</c:v>
                </c:pt>
                <c:pt idx="7">
                  <c:v>43749</c:v>
                </c:pt>
                <c:pt idx="8">
                  <c:v>43752</c:v>
                </c:pt>
                <c:pt idx="9">
                  <c:v>43753</c:v>
                </c:pt>
                <c:pt idx="10">
                  <c:v>43754</c:v>
                </c:pt>
                <c:pt idx="11">
                  <c:v>43755</c:v>
                </c:pt>
                <c:pt idx="12">
                  <c:v>43756</c:v>
                </c:pt>
                <c:pt idx="13">
                  <c:v>43759</c:v>
                </c:pt>
                <c:pt idx="14">
                  <c:v>43760</c:v>
                </c:pt>
                <c:pt idx="15">
                  <c:v>43761</c:v>
                </c:pt>
                <c:pt idx="16">
                  <c:v>43762</c:v>
                </c:pt>
                <c:pt idx="17">
                  <c:v>43763</c:v>
                </c:pt>
                <c:pt idx="18">
                  <c:v>43766</c:v>
                </c:pt>
                <c:pt idx="19">
                  <c:v>43767</c:v>
                </c:pt>
                <c:pt idx="20">
                  <c:v>43768</c:v>
                </c:pt>
                <c:pt idx="21">
                  <c:v>43769</c:v>
                </c:pt>
                <c:pt idx="22">
                  <c:v>43770</c:v>
                </c:pt>
                <c:pt idx="23">
                  <c:v>43773</c:v>
                </c:pt>
                <c:pt idx="24">
                  <c:v>43774</c:v>
                </c:pt>
                <c:pt idx="25">
                  <c:v>43775</c:v>
                </c:pt>
                <c:pt idx="26">
                  <c:v>43776</c:v>
                </c:pt>
                <c:pt idx="27">
                  <c:v>43777</c:v>
                </c:pt>
                <c:pt idx="28">
                  <c:v>43780</c:v>
                </c:pt>
                <c:pt idx="29">
                  <c:v>43781</c:v>
                </c:pt>
                <c:pt idx="30">
                  <c:v>43782</c:v>
                </c:pt>
                <c:pt idx="31">
                  <c:v>43783</c:v>
                </c:pt>
                <c:pt idx="32">
                  <c:v>43784</c:v>
                </c:pt>
                <c:pt idx="33">
                  <c:v>43787</c:v>
                </c:pt>
                <c:pt idx="34">
                  <c:v>43788</c:v>
                </c:pt>
                <c:pt idx="35">
                  <c:v>43789</c:v>
                </c:pt>
                <c:pt idx="36">
                  <c:v>43790</c:v>
                </c:pt>
                <c:pt idx="37">
                  <c:v>43791</c:v>
                </c:pt>
                <c:pt idx="38">
                  <c:v>43794</c:v>
                </c:pt>
                <c:pt idx="39">
                  <c:v>43795</c:v>
                </c:pt>
                <c:pt idx="40">
                  <c:v>43796</c:v>
                </c:pt>
                <c:pt idx="41">
                  <c:v>43797</c:v>
                </c:pt>
                <c:pt idx="42">
                  <c:v>43798</c:v>
                </c:pt>
                <c:pt idx="43">
                  <c:v>43801</c:v>
                </c:pt>
                <c:pt idx="44">
                  <c:v>43802</c:v>
                </c:pt>
                <c:pt idx="45">
                  <c:v>43803</c:v>
                </c:pt>
                <c:pt idx="46">
                  <c:v>43804</c:v>
                </c:pt>
                <c:pt idx="47">
                  <c:v>43805</c:v>
                </c:pt>
                <c:pt idx="48">
                  <c:v>43808</c:v>
                </c:pt>
                <c:pt idx="49">
                  <c:v>43809</c:v>
                </c:pt>
                <c:pt idx="50">
                  <c:v>43810</c:v>
                </c:pt>
                <c:pt idx="51">
                  <c:v>43811</c:v>
                </c:pt>
                <c:pt idx="52">
                  <c:v>43812</c:v>
                </c:pt>
                <c:pt idx="53">
                  <c:v>43815</c:v>
                </c:pt>
                <c:pt idx="54">
                  <c:v>43816</c:v>
                </c:pt>
                <c:pt idx="55">
                  <c:v>43817</c:v>
                </c:pt>
                <c:pt idx="56">
                  <c:v>43818</c:v>
                </c:pt>
                <c:pt idx="57">
                  <c:v>43819</c:v>
                </c:pt>
                <c:pt idx="58">
                  <c:v>43822</c:v>
                </c:pt>
                <c:pt idx="59">
                  <c:v>43823</c:v>
                </c:pt>
                <c:pt idx="60">
                  <c:v>43825</c:v>
                </c:pt>
                <c:pt idx="61">
                  <c:v>43826</c:v>
                </c:pt>
                <c:pt idx="62">
                  <c:v>43829</c:v>
                </c:pt>
                <c:pt idx="63">
                  <c:v>43832</c:v>
                </c:pt>
                <c:pt idx="64">
                  <c:v>43833</c:v>
                </c:pt>
                <c:pt idx="65">
                  <c:v>43836</c:v>
                </c:pt>
                <c:pt idx="66">
                  <c:v>43837</c:v>
                </c:pt>
                <c:pt idx="67">
                  <c:v>43838</c:v>
                </c:pt>
                <c:pt idx="68">
                  <c:v>43839</c:v>
                </c:pt>
                <c:pt idx="69">
                  <c:v>43840</c:v>
                </c:pt>
                <c:pt idx="70">
                  <c:v>43843</c:v>
                </c:pt>
                <c:pt idx="71">
                  <c:v>43844</c:v>
                </c:pt>
                <c:pt idx="72">
                  <c:v>43845</c:v>
                </c:pt>
                <c:pt idx="73">
                  <c:v>43846</c:v>
                </c:pt>
                <c:pt idx="74">
                  <c:v>43847</c:v>
                </c:pt>
                <c:pt idx="75">
                  <c:v>43850</c:v>
                </c:pt>
                <c:pt idx="76">
                  <c:v>43851</c:v>
                </c:pt>
                <c:pt idx="77">
                  <c:v>43852</c:v>
                </c:pt>
                <c:pt idx="78">
                  <c:v>43853</c:v>
                </c:pt>
                <c:pt idx="79">
                  <c:v>43858</c:v>
                </c:pt>
                <c:pt idx="80">
                  <c:v>43859</c:v>
                </c:pt>
                <c:pt idx="81">
                  <c:v>43860</c:v>
                </c:pt>
                <c:pt idx="82">
                  <c:v>43861</c:v>
                </c:pt>
                <c:pt idx="83">
                  <c:v>43864</c:v>
                </c:pt>
                <c:pt idx="84">
                  <c:v>43865</c:v>
                </c:pt>
                <c:pt idx="85">
                  <c:v>43866</c:v>
                </c:pt>
                <c:pt idx="86">
                  <c:v>43867</c:v>
                </c:pt>
                <c:pt idx="87">
                  <c:v>43868</c:v>
                </c:pt>
                <c:pt idx="88">
                  <c:v>43871</c:v>
                </c:pt>
                <c:pt idx="89">
                  <c:v>43872</c:v>
                </c:pt>
                <c:pt idx="90">
                  <c:v>43873</c:v>
                </c:pt>
                <c:pt idx="91">
                  <c:v>43874</c:v>
                </c:pt>
                <c:pt idx="92">
                  <c:v>43875</c:v>
                </c:pt>
                <c:pt idx="93">
                  <c:v>43878</c:v>
                </c:pt>
                <c:pt idx="94">
                  <c:v>43879</c:v>
                </c:pt>
                <c:pt idx="95">
                  <c:v>43880</c:v>
                </c:pt>
                <c:pt idx="96">
                  <c:v>43881</c:v>
                </c:pt>
                <c:pt idx="97">
                  <c:v>43882</c:v>
                </c:pt>
                <c:pt idx="98">
                  <c:v>43885</c:v>
                </c:pt>
                <c:pt idx="99">
                  <c:v>43886</c:v>
                </c:pt>
                <c:pt idx="100">
                  <c:v>43887</c:v>
                </c:pt>
                <c:pt idx="101">
                  <c:v>43888</c:v>
                </c:pt>
                <c:pt idx="102">
                  <c:v>43889</c:v>
                </c:pt>
                <c:pt idx="103">
                  <c:v>43892</c:v>
                </c:pt>
                <c:pt idx="104">
                  <c:v>43893</c:v>
                </c:pt>
                <c:pt idx="105">
                  <c:v>43894</c:v>
                </c:pt>
                <c:pt idx="106">
                  <c:v>43895</c:v>
                </c:pt>
                <c:pt idx="107">
                  <c:v>43896</c:v>
                </c:pt>
                <c:pt idx="108">
                  <c:v>43899</c:v>
                </c:pt>
                <c:pt idx="109">
                  <c:v>43900</c:v>
                </c:pt>
                <c:pt idx="110">
                  <c:v>43901</c:v>
                </c:pt>
                <c:pt idx="111">
                  <c:v>43902</c:v>
                </c:pt>
                <c:pt idx="112">
                  <c:v>43903</c:v>
                </c:pt>
                <c:pt idx="113">
                  <c:v>43906</c:v>
                </c:pt>
                <c:pt idx="114">
                  <c:v>43907</c:v>
                </c:pt>
                <c:pt idx="115">
                  <c:v>43908</c:v>
                </c:pt>
                <c:pt idx="116">
                  <c:v>43909</c:v>
                </c:pt>
                <c:pt idx="117">
                  <c:v>43910</c:v>
                </c:pt>
                <c:pt idx="118">
                  <c:v>43913</c:v>
                </c:pt>
                <c:pt idx="119">
                  <c:v>43914</c:v>
                </c:pt>
                <c:pt idx="120">
                  <c:v>43915</c:v>
                </c:pt>
                <c:pt idx="121">
                  <c:v>43916</c:v>
                </c:pt>
                <c:pt idx="122">
                  <c:v>43917</c:v>
                </c:pt>
                <c:pt idx="123">
                  <c:v>43920</c:v>
                </c:pt>
                <c:pt idx="124">
                  <c:v>43921</c:v>
                </c:pt>
                <c:pt idx="125">
                  <c:v>43922</c:v>
                </c:pt>
                <c:pt idx="126">
                  <c:v>43923</c:v>
                </c:pt>
                <c:pt idx="127">
                  <c:v>43924</c:v>
                </c:pt>
                <c:pt idx="128">
                  <c:v>43927</c:v>
                </c:pt>
                <c:pt idx="129">
                  <c:v>43928</c:v>
                </c:pt>
                <c:pt idx="130">
                  <c:v>43929</c:v>
                </c:pt>
                <c:pt idx="131">
                  <c:v>43930</c:v>
                </c:pt>
                <c:pt idx="132">
                  <c:v>43931</c:v>
                </c:pt>
                <c:pt idx="133">
                  <c:v>43934</c:v>
                </c:pt>
                <c:pt idx="134">
                  <c:v>43935</c:v>
                </c:pt>
                <c:pt idx="135">
                  <c:v>43937</c:v>
                </c:pt>
                <c:pt idx="136">
                  <c:v>43938</c:v>
                </c:pt>
                <c:pt idx="137">
                  <c:v>43941</c:v>
                </c:pt>
                <c:pt idx="138">
                  <c:v>43942</c:v>
                </c:pt>
                <c:pt idx="139">
                  <c:v>43943</c:v>
                </c:pt>
                <c:pt idx="140">
                  <c:v>43944</c:v>
                </c:pt>
                <c:pt idx="141">
                  <c:v>43945</c:v>
                </c:pt>
                <c:pt idx="142">
                  <c:v>43948</c:v>
                </c:pt>
                <c:pt idx="143">
                  <c:v>43949</c:v>
                </c:pt>
                <c:pt idx="144">
                  <c:v>43950</c:v>
                </c:pt>
                <c:pt idx="145">
                  <c:v>43955</c:v>
                </c:pt>
                <c:pt idx="146">
                  <c:v>43957</c:v>
                </c:pt>
                <c:pt idx="147">
                  <c:v>43958</c:v>
                </c:pt>
                <c:pt idx="148">
                  <c:v>43959</c:v>
                </c:pt>
                <c:pt idx="149">
                  <c:v>43962</c:v>
                </c:pt>
                <c:pt idx="150">
                  <c:v>43963</c:v>
                </c:pt>
                <c:pt idx="151">
                  <c:v>43964</c:v>
                </c:pt>
                <c:pt idx="152">
                  <c:v>43965</c:v>
                </c:pt>
                <c:pt idx="153">
                  <c:v>43966</c:v>
                </c:pt>
                <c:pt idx="154">
                  <c:v>43969</c:v>
                </c:pt>
                <c:pt idx="155">
                  <c:v>43970</c:v>
                </c:pt>
                <c:pt idx="156">
                  <c:v>43971</c:v>
                </c:pt>
                <c:pt idx="157">
                  <c:v>43972</c:v>
                </c:pt>
                <c:pt idx="158">
                  <c:v>43973</c:v>
                </c:pt>
                <c:pt idx="159">
                  <c:v>43976</c:v>
                </c:pt>
                <c:pt idx="160">
                  <c:v>43977</c:v>
                </c:pt>
                <c:pt idx="161">
                  <c:v>43978</c:v>
                </c:pt>
                <c:pt idx="162">
                  <c:v>43979</c:v>
                </c:pt>
                <c:pt idx="163">
                  <c:v>43980</c:v>
                </c:pt>
                <c:pt idx="164">
                  <c:v>43983</c:v>
                </c:pt>
                <c:pt idx="165">
                  <c:v>43984</c:v>
                </c:pt>
                <c:pt idx="166">
                  <c:v>43985</c:v>
                </c:pt>
                <c:pt idx="167">
                  <c:v>43986</c:v>
                </c:pt>
                <c:pt idx="168">
                  <c:v>43987</c:v>
                </c:pt>
                <c:pt idx="169">
                  <c:v>43990</c:v>
                </c:pt>
                <c:pt idx="170">
                  <c:v>43991</c:v>
                </c:pt>
                <c:pt idx="171">
                  <c:v>43992</c:v>
                </c:pt>
                <c:pt idx="172">
                  <c:v>43993</c:v>
                </c:pt>
                <c:pt idx="173">
                  <c:v>43994</c:v>
                </c:pt>
                <c:pt idx="174">
                  <c:v>43997</c:v>
                </c:pt>
                <c:pt idx="175">
                  <c:v>43998</c:v>
                </c:pt>
                <c:pt idx="176">
                  <c:v>43999</c:v>
                </c:pt>
                <c:pt idx="177">
                  <c:v>44000</c:v>
                </c:pt>
                <c:pt idx="178">
                  <c:v>44001</c:v>
                </c:pt>
                <c:pt idx="179">
                  <c:v>44004</c:v>
                </c:pt>
                <c:pt idx="180">
                  <c:v>44005</c:v>
                </c:pt>
                <c:pt idx="181">
                  <c:v>44006</c:v>
                </c:pt>
                <c:pt idx="182">
                  <c:v>44007</c:v>
                </c:pt>
                <c:pt idx="183">
                  <c:v>44008</c:v>
                </c:pt>
                <c:pt idx="184">
                  <c:v>44011</c:v>
                </c:pt>
                <c:pt idx="185">
                  <c:v>44012</c:v>
                </c:pt>
                <c:pt idx="186">
                  <c:v>44013</c:v>
                </c:pt>
                <c:pt idx="187">
                  <c:v>44014</c:v>
                </c:pt>
                <c:pt idx="188">
                  <c:v>44015</c:v>
                </c:pt>
                <c:pt idx="189">
                  <c:v>44018</c:v>
                </c:pt>
                <c:pt idx="190">
                  <c:v>44019</c:v>
                </c:pt>
                <c:pt idx="191">
                  <c:v>44020</c:v>
                </c:pt>
                <c:pt idx="192">
                  <c:v>44021</c:v>
                </c:pt>
                <c:pt idx="193">
                  <c:v>44022</c:v>
                </c:pt>
                <c:pt idx="194">
                  <c:v>44025</c:v>
                </c:pt>
                <c:pt idx="195">
                  <c:v>44026</c:v>
                </c:pt>
                <c:pt idx="196">
                  <c:v>44027</c:v>
                </c:pt>
                <c:pt idx="197">
                  <c:v>44028</c:v>
                </c:pt>
                <c:pt idx="198">
                  <c:v>44029</c:v>
                </c:pt>
                <c:pt idx="199">
                  <c:v>44032</c:v>
                </c:pt>
                <c:pt idx="200">
                  <c:v>44033</c:v>
                </c:pt>
                <c:pt idx="201">
                  <c:v>44034</c:v>
                </c:pt>
                <c:pt idx="202">
                  <c:v>44035</c:v>
                </c:pt>
                <c:pt idx="203">
                  <c:v>44036</c:v>
                </c:pt>
                <c:pt idx="204">
                  <c:v>44039</c:v>
                </c:pt>
                <c:pt idx="205">
                  <c:v>44040</c:v>
                </c:pt>
                <c:pt idx="206">
                  <c:v>44041</c:v>
                </c:pt>
                <c:pt idx="207">
                  <c:v>44042</c:v>
                </c:pt>
                <c:pt idx="208">
                  <c:v>44043</c:v>
                </c:pt>
                <c:pt idx="209">
                  <c:v>44046</c:v>
                </c:pt>
                <c:pt idx="210">
                  <c:v>44047</c:v>
                </c:pt>
                <c:pt idx="211">
                  <c:v>44048</c:v>
                </c:pt>
                <c:pt idx="212">
                  <c:v>44049</c:v>
                </c:pt>
                <c:pt idx="213">
                  <c:v>44050</c:v>
                </c:pt>
                <c:pt idx="214">
                  <c:v>44053</c:v>
                </c:pt>
                <c:pt idx="215">
                  <c:v>44054</c:v>
                </c:pt>
                <c:pt idx="216">
                  <c:v>44055</c:v>
                </c:pt>
                <c:pt idx="217">
                  <c:v>44056</c:v>
                </c:pt>
                <c:pt idx="218">
                  <c:v>44057</c:v>
                </c:pt>
                <c:pt idx="219">
                  <c:v>44061</c:v>
                </c:pt>
                <c:pt idx="220">
                  <c:v>44062</c:v>
                </c:pt>
                <c:pt idx="221">
                  <c:v>44063</c:v>
                </c:pt>
                <c:pt idx="222">
                  <c:v>44064</c:v>
                </c:pt>
                <c:pt idx="223">
                  <c:v>44067</c:v>
                </c:pt>
                <c:pt idx="224">
                  <c:v>44068</c:v>
                </c:pt>
                <c:pt idx="225">
                  <c:v>44069</c:v>
                </c:pt>
                <c:pt idx="226">
                  <c:v>44070</c:v>
                </c:pt>
                <c:pt idx="227">
                  <c:v>44071</c:v>
                </c:pt>
                <c:pt idx="228">
                  <c:v>44074</c:v>
                </c:pt>
                <c:pt idx="229">
                  <c:v>44075</c:v>
                </c:pt>
                <c:pt idx="230">
                  <c:v>44076</c:v>
                </c:pt>
                <c:pt idx="231">
                  <c:v>44077</c:v>
                </c:pt>
                <c:pt idx="232">
                  <c:v>44078</c:v>
                </c:pt>
                <c:pt idx="233">
                  <c:v>44081</c:v>
                </c:pt>
                <c:pt idx="234">
                  <c:v>44082</c:v>
                </c:pt>
                <c:pt idx="235">
                  <c:v>44083</c:v>
                </c:pt>
                <c:pt idx="236">
                  <c:v>44084</c:v>
                </c:pt>
                <c:pt idx="237">
                  <c:v>44085</c:v>
                </c:pt>
                <c:pt idx="238">
                  <c:v>44088</c:v>
                </c:pt>
                <c:pt idx="239">
                  <c:v>44089</c:v>
                </c:pt>
                <c:pt idx="240">
                  <c:v>44090</c:v>
                </c:pt>
                <c:pt idx="241">
                  <c:v>44091</c:v>
                </c:pt>
                <c:pt idx="242">
                  <c:v>44092</c:v>
                </c:pt>
                <c:pt idx="243">
                  <c:v>44095</c:v>
                </c:pt>
                <c:pt idx="244">
                  <c:v>44096</c:v>
                </c:pt>
                <c:pt idx="245">
                  <c:v>44097</c:v>
                </c:pt>
                <c:pt idx="246">
                  <c:v>44098</c:v>
                </c:pt>
                <c:pt idx="247">
                  <c:v>44099</c:v>
                </c:pt>
                <c:pt idx="248">
                  <c:v>44102</c:v>
                </c:pt>
                <c:pt idx="249">
                  <c:v>44103</c:v>
                </c:pt>
                <c:pt idx="250">
                  <c:v>44109</c:v>
                </c:pt>
                <c:pt idx="251">
                  <c:v>44110</c:v>
                </c:pt>
                <c:pt idx="252">
                  <c:v>44111</c:v>
                </c:pt>
                <c:pt idx="253">
                  <c:v>44112</c:v>
                </c:pt>
                <c:pt idx="254">
                  <c:v>44116</c:v>
                </c:pt>
                <c:pt idx="255">
                  <c:v>44117</c:v>
                </c:pt>
                <c:pt idx="256">
                  <c:v>44118</c:v>
                </c:pt>
                <c:pt idx="257">
                  <c:v>44119</c:v>
                </c:pt>
                <c:pt idx="258">
                  <c:v>44120</c:v>
                </c:pt>
                <c:pt idx="259">
                  <c:v>44123</c:v>
                </c:pt>
                <c:pt idx="260">
                  <c:v>44124</c:v>
                </c:pt>
                <c:pt idx="261">
                  <c:v>44125</c:v>
                </c:pt>
                <c:pt idx="262">
                  <c:v>44126</c:v>
                </c:pt>
                <c:pt idx="263">
                  <c:v>44127</c:v>
                </c:pt>
                <c:pt idx="264">
                  <c:v>44130</c:v>
                </c:pt>
                <c:pt idx="265">
                  <c:v>44131</c:v>
                </c:pt>
                <c:pt idx="266">
                  <c:v>44132</c:v>
                </c:pt>
                <c:pt idx="267">
                  <c:v>44133</c:v>
                </c:pt>
                <c:pt idx="268">
                  <c:v>44134</c:v>
                </c:pt>
                <c:pt idx="269">
                  <c:v>44137</c:v>
                </c:pt>
                <c:pt idx="270">
                  <c:v>44138</c:v>
                </c:pt>
                <c:pt idx="271">
                  <c:v>44139</c:v>
                </c:pt>
                <c:pt idx="272">
                  <c:v>44140</c:v>
                </c:pt>
                <c:pt idx="273">
                  <c:v>44141</c:v>
                </c:pt>
                <c:pt idx="274">
                  <c:v>44144</c:v>
                </c:pt>
                <c:pt idx="275">
                  <c:v>44145</c:v>
                </c:pt>
                <c:pt idx="276">
                  <c:v>44146</c:v>
                </c:pt>
                <c:pt idx="277">
                  <c:v>44147</c:v>
                </c:pt>
                <c:pt idx="278">
                  <c:v>44148</c:v>
                </c:pt>
                <c:pt idx="279">
                  <c:v>44151</c:v>
                </c:pt>
                <c:pt idx="280">
                  <c:v>44152</c:v>
                </c:pt>
                <c:pt idx="281">
                  <c:v>44153</c:v>
                </c:pt>
                <c:pt idx="282">
                  <c:v>44154</c:v>
                </c:pt>
                <c:pt idx="283">
                  <c:v>44155</c:v>
                </c:pt>
                <c:pt idx="284">
                  <c:v>44158</c:v>
                </c:pt>
                <c:pt idx="285">
                  <c:v>44159</c:v>
                </c:pt>
                <c:pt idx="286">
                  <c:v>44160</c:v>
                </c:pt>
                <c:pt idx="287">
                  <c:v>44161</c:v>
                </c:pt>
                <c:pt idx="288">
                  <c:v>44162</c:v>
                </c:pt>
                <c:pt idx="289">
                  <c:v>44165</c:v>
                </c:pt>
                <c:pt idx="290">
                  <c:v>44166</c:v>
                </c:pt>
                <c:pt idx="291">
                  <c:v>44167</c:v>
                </c:pt>
                <c:pt idx="292">
                  <c:v>44168</c:v>
                </c:pt>
                <c:pt idx="293">
                  <c:v>44169</c:v>
                </c:pt>
                <c:pt idx="294">
                  <c:v>44172</c:v>
                </c:pt>
                <c:pt idx="295">
                  <c:v>44173</c:v>
                </c:pt>
                <c:pt idx="296">
                  <c:v>44174</c:v>
                </c:pt>
                <c:pt idx="297">
                  <c:v>44175</c:v>
                </c:pt>
                <c:pt idx="298">
                  <c:v>44176</c:v>
                </c:pt>
                <c:pt idx="299">
                  <c:v>44179</c:v>
                </c:pt>
                <c:pt idx="300">
                  <c:v>44180</c:v>
                </c:pt>
                <c:pt idx="301">
                  <c:v>44181</c:v>
                </c:pt>
                <c:pt idx="302">
                  <c:v>44182</c:v>
                </c:pt>
                <c:pt idx="303">
                  <c:v>44183</c:v>
                </c:pt>
                <c:pt idx="304">
                  <c:v>44186</c:v>
                </c:pt>
                <c:pt idx="305">
                  <c:v>44187</c:v>
                </c:pt>
                <c:pt idx="306">
                  <c:v>44188</c:v>
                </c:pt>
                <c:pt idx="307">
                  <c:v>44189</c:v>
                </c:pt>
                <c:pt idx="308">
                  <c:v>44193</c:v>
                </c:pt>
                <c:pt idx="309">
                  <c:v>44194</c:v>
                </c:pt>
                <c:pt idx="310">
                  <c:v>44195</c:v>
                </c:pt>
                <c:pt idx="311">
                  <c:v>44200</c:v>
                </c:pt>
                <c:pt idx="312">
                  <c:v>44201</c:v>
                </c:pt>
                <c:pt idx="313">
                  <c:v>44202</c:v>
                </c:pt>
                <c:pt idx="314">
                  <c:v>44203</c:v>
                </c:pt>
                <c:pt idx="315">
                  <c:v>44204</c:v>
                </c:pt>
                <c:pt idx="316">
                  <c:v>44207</c:v>
                </c:pt>
                <c:pt idx="317">
                  <c:v>44208</c:v>
                </c:pt>
                <c:pt idx="318">
                  <c:v>44209</c:v>
                </c:pt>
                <c:pt idx="319">
                  <c:v>44210</c:v>
                </c:pt>
                <c:pt idx="320">
                  <c:v>44211</c:v>
                </c:pt>
                <c:pt idx="321">
                  <c:v>44214</c:v>
                </c:pt>
                <c:pt idx="322">
                  <c:v>44215</c:v>
                </c:pt>
                <c:pt idx="323">
                  <c:v>44216</c:v>
                </c:pt>
                <c:pt idx="324">
                  <c:v>44217</c:v>
                </c:pt>
                <c:pt idx="325">
                  <c:v>44218</c:v>
                </c:pt>
                <c:pt idx="326">
                  <c:v>44221</c:v>
                </c:pt>
                <c:pt idx="327">
                  <c:v>44222</c:v>
                </c:pt>
                <c:pt idx="328">
                  <c:v>44223</c:v>
                </c:pt>
                <c:pt idx="329">
                  <c:v>44224</c:v>
                </c:pt>
                <c:pt idx="330">
                  <c:v>44225</c:v>
                </c:pt>
                <c:pt idx="331">
                  <c:v>44228</c:v>
                </c:pt>
                <c:pt idx="332">
                  <c:v>44229</c:v>
                </c:pt>
                <c:pt idx="333">
                  <c:v>44230</c:v>
                </c:pt>
                <c:pt idx="334">
                  <c:v>44231</c:v>
                </c:pt>
                <c:pt idx="335">
                  <c:v>44232</c:v>
                </c:pt>
                <c:pt idx="336">
                  <c:v>44235</c:v>
                </c:pt>
                <c:pt idx="337">
                  <c:v>44236</c:v>
                </c:pt>
                <c:pt idx="338">
                  <c:v>44237</c:v>
                </c:pt>
                <c:pt idx="339">
                  <c:v>44242</c:v>
                </c:pt>
                <c:pt idx="340">
                  <c:v>44243</c:v>
                </c:pt>
                <c:pt idx="341">
                  <c:v>44244</c:v>
                </c:pt>
                <c:pt idx="342">
                  <c:v>44245</c:v>
                </c:pt>
                <c:pt idx="343">
                  <c:v>44246</c:v>
                </c:pt>
                <c:pt idx="344">
                  <c:v>44249</c:v>
                </c:pt>
                <c:pt idx="345">
                  <c:v>44250</c:v>
                </c:pt>
                <c:pt idx="346">
                  <c:v>44251</c:v>
                </c:pt>
                <c:pt idx="347">
                  <c:v>44252</c:v>
                </c:pt>
                <c:pt idx="348">
                  <c:v>44253</c:v>
                </c:pt>
                <c:pt idx="349">
                  <c:v>44257</c:v>
                </c:pt>
                <c:pt idx="350">
                  <c:v>44258</c:v>
                </c:pt>
                <c:pt idx="351">
                  <c:v>44259</c:v>
                </c:pt>
                <c:pt idx="352">
                  <c:v>44260</c:v>
                </c:pt>
                <c:pt idx="353">
                  <c:v>44263</c:v>
                </c:pt>
                <c:pt idx="354">
                  <c:v>44264</c:v>
                </c:pt>
                <c:pt idx="355">
                  <c:v>44265</c:v>
                </c:pt>
                <c:pt idx="356">
                  <c:v>44266</c:v>
                </c:pt>
                <c:pt idx="357">
                  <c:v>44267</c:v>
                </c:pt>
                <c:pt idx="358">
                  <c:v>44270</c:v>
                </c:pt>
                <c:pt idx="359">
                  <c:v>44271</c:v>
                </c:pt>
                <c:pt idx="360">
                  <c:v>44272</c:v>
                </c:pt>
                <c:pt idx="361">
                  <c:v>44273</c:v>
                </c:pt>
                <c:pt idx="362">
                  <c:v>44274</c:v>
                </c:pt>
                <c:pt idx="363">
                  <c:v>44277</c:v>
                </c:pt>
                <c:pt idx="364">
                  <c:v>44278</c:v>
                </c:pt>
                <c:pt idx="365">
                  <c:v>44279</c:v>
                </c:pt>
                <c:pt idx="366">
                  <c:v>44280</c:v>
                </c:pt>
                <c:pt idx="367">
                  <c:v>44281</c:v>
                </c:pt>
                <c:pt idx="368">
                  <c:v>44284</c:v>
                </c:pt>
                <c:pt idx="369">
                  <c:v>44285</c:v>
                </c:pt>
                <c:pt idx="370">
                  <c:v>44286</c:v>
                </c:pt>
                <c:pt idx="371">
                  <c:v>44287</c:v>
                </c:pt>
                <c:pt idx="372">
                  <c:v>44288</c:v>
                </c:pt>
                <c:pt idx="373">
                  <c:v>44291</c:v>
                </c:pt>
                <c:pt idx="374">
                  <c:v>44292</c:v>
                </c:pt>
                <c:pt idx="375">
                  <c:v>44293</c:v>
                </c:pt>
                <c:pt idx="376">
                  <c:v>44294</c:v>
                </c:pt>
                <c:pt idx="377">
                  <c:v>44295</c:v>
                </c:pt>
                <c:pt idx="378">
                  <c:v>44298</c:v>
                </c:pt>
                <c:pt idx="379">
                  <c:v>44299</c:v>
                </c:pt>
                <c:pt idx="380">
                  <c:v>44300</c:v>
                </c:pt>
                <c:pt idx="381">
                  <c:v>44301</c:v>
                </c:pt>
                <c:pt idx="382">
                  <c:v>44302</c:v>
                </c:pt>
                <c:pt idx="383">
                  <c:v>44305</c:v>
                </c:pt>
                <c:pt idx="384">
                  <c:v>44306</c:v>
                </c:pt>
                <c:pt idx="385">
                  <c:v>44307</c:v>
                </c:pt>
                <c:pt idx="386">
                  <c:v>44308</c:v>
                </c:pt>
                <c:pt idx="387">
                  <c:v>44309</c:v>
                </c:pt>
                <c:pt idx="388">
                  <c:v>44312</c:v>
                </c:pt>
                <c:pt idx="389">
                  <c:v>44313</c:v>
                </c:pt>
                <c:pt idx="390">
                  <c:v>44314</c:v>
                </c:pt>
                <c:pt idx="391">
                  <c:v>44315</c:v>
                </c:pt>
                <c:pt idx="392">
                  <c:v>44316</c:v>
                </c:pt>
                <c:pt idx="393">
                  <c:v>44319</c:v>
                </c:pt>
                <c:pt idx="394">
                  <c:v>44320</c:v>
                </c:pt>
                <c:pt idx="395">
                  <c:v>44322</c:v>
                </c:pt>
                <c:pt idx="396">
                  <c:v>44323</c:v>
                </c:pt>
                <c:pt idx="397">
                  <c:v>44326</c:v>
                </c:pt>
                <c:pt idx="398">
                  <c:v>44327</c:v>
                </c:pt>
                <c:pt idx="399">
                  <c:v>44328</c:v>
                </c:pt>
                <c:pt idx="400">
                  <c:v>44329</c:v>
                </c:pt>
                <c:pt idx="401">
                  <c:v>44330</c:v>
                </c:pt>
                <c:pt idx="402">
                  <c:v>44333</c:v>
                </c:pt>
                <c:pt idx="403">
                  <c:v>44334</c:v>
                </c:pt>
                <c:pt idx="404">
                  <c:v>44336</c:v>
                </c:pt>
                <c:pt idx="405">
                  <c:v>44337</c:v>
                </c:pt>
                <c:pt idx="406">
                  <c:v>44340</c:v>
                </c:pt>
                <c:pt idx="407">
                  <c:v>44341</c:v>
                </c:pt>
                <c:pt idx="408">
                  <c:v>44342</c:v>
                </c:pt>
                <c:pt idx="409">
                  <c:v>44343</c:v>
                </c:pt>
                <c:pt idx="410">
                  <c:v>44344</c:v>
                </c:pt>
                <c:pt idx="411">
                  <c:v>44347</c:v>
                </c:pt>
                <c:pt idx="412">
                  <c:v>44348</c:v>
                </c:pt>
                <c:pt idx="413">
                  <c:v>44349</c:v>
                </c:pt>
                <c:pt idx="414">
                  <c:v>44350</c:v>
                </c:pt>
                <c:pt idx="415">
                  <c:v>44351</c:v>
                </c:pt>
                <c:pt idx="416">
                  <c:v>44354</c:v>
                </c:pt>
                <c:pt idx="417">
                  <c:v>44355</c:v>
                </c:pt>
                <c:pt idx="418">
                  <c:v>44356</c:v>
                </c:pt>
                <c:pt idx="419">
                  <c:v>44357</c:v>
                </c:pt>
                <c:pt idx="420">
                  <c:v>44358</c:v>
                </c:pt>
                <c:pt idx="421">
                  <c:v>44361</c:v>
                </c:pt>
                <c:pt idx="422">
                  <c:v>44362</c:v>
                </c:pt>
                <c:pt idx="423">
                  <c:v>44363</c:v>
                </c:pt>
                <c:pt idx="424">
                  <c:v>44364</c:v>
                </c:pt>
                <c:pt idx="425">
                  <c:v>44365</c:v>
                </c:pt>
                <c:pt idx="426">
                  <c:v>44368</c:v>
                </c:pt>
                <c:pt idx="427">
                  <c:v>44369</c:v>
                </c:pt>
                <c:pt idx="428">
                  <c:v>44370</c:v>
                </c:pt>
                <c:pt idx="429">
                  <c:v>44371</c:v>
                </c:pt>
                <c:pt idx="430">
                  <c:v>44372</c:v>
                </c:pt>
                <c:pt idx="431">
                  <c:v>44375</c:v>
                </c:pt>
                <c:pt idx="432">
                  <c:v>44376</c:v>
                </c:pt>
                <c:pt idx="433">
                  <c:v>44377</c:v>
                </c:pt>
                <c:pt idx="434">
                  <c:v>44378</c:v>
                </c:pt>
                <c:pt idx="435">
                  <c:v>44379</c:v>
                </c:pt>
                <c:pt idx="436">
                  <c:v>44382</c:v>
                </c:pt>
                <c:pt idx="437">
                  <c:v>44383</c:v>
                </c:pt>
                <c:pt idx="438">
                  <c:v>44384</c:v>
                </c:pt>
                <c:pt idx="439">
                  <c:v>44385</c:v>
                </c:pt>
                <c:pt idx="440">
                  <c:v>44386</c:v>
                </c:pt>
                <c:pt idx="441">
                  <c:v>44389</c:v>
                </c:pt>
                <c:pt idx="442">
                  <c:v>44390</c:v>
                </c:pt>
                <c:pt idx="443">
                  <c:v>44391</c:v>
                </c:pt>
                <c:pt idx="444">
                  <c:v>44392</c:v>
                </c:pt>
                <c:pt idx="445">
                  <c:v>44393</c:v>
                </c:pt>
                <c:pt idx="446">
                  <c:v>44396</c:v>
                </c:pt>
                <c:pt idx="447">
                  <c:v>44397</c:v>
                </c:pt>
                <c:pt idx="448">
                  <c:v>44398</c:v>
                </c:pt>
                <c:pt idx="449">
                  <c:v>44399</c:v>
                </c:pt>
                <c:pt idx="450">
                  <c:v>44400</c:v>
                </c:pt>
                <c:pt idx="451">
                  <c:v>44403</c:v>
                </c:pt>
                <c:pt idx="452">
                  <c:v>44404</c:v>
                </c:pt>
                <c:pt idx="453">
                  <c:v>44405</c:v>
                </c:pt>
                <c:pt idx="454">
                  <c:v>44406</c:v>
                </c:pt>
                <c:pt idx="455">
                  <c:v>44407</c:v>
                </c:pt>
                <c:pt idx="456">
                  <c:v>44410</c:v>
                </c:pt>
                <c:pt idx="457">
                  <c:v>44411</c:v>
                </c:pt>
                <c:pt idx="458">
                  <c:v>44412</c:v>
                </c:pt>
                <c:pt idx="459">
                  <c:v>44413</c:v>
                </c:pt>
                <c:pt idx="460">
                  <c:v>44414</c:v>
                </c:pt>
                <c:pt idx="461">
                  <c:v>44417</c:v>
                </c:pt>
                <c:pt idx="462">
                  <c:v>44418</c:v>
                </c:pt>
                <c:pt idx="463">
                  <c:v>44419</c:v>
                </c:pt>
                <c:pt idx="464">
                  <c:v>44420</c:v>
                </c:pt>
                <c:pt idx="465">
                  <c:v>44421</c:v>
                </c:pt>
                <c:pt idx="466">
                  <c:v>44425</c:v>
                </c:pt>
                <c:pt idx="467">
                  <c:v>44426</c:v>
                </c:pt>
                <c:pt idx="468">
                  <c:v>44427</c:v>
                </c:pt>
                <c:pt idx="469">
                  <c:v>44428</c:v>
                </c:pt>
                <c:pt idx="470">
                  <c:v>44431</c:v>
                </c:pt>
                <c:pt idx="471">
                  <c:v>44432</c:v>
                </c:pt>
                <c:pt idx="472">
                  <c:v>44433</c:v>
                </c:pt>
                <c:pt idx="473">
                  <c:v>44434</c:v>
                </c:pt>
                <c:pt idx="474">
                  <c:v>44435</c:v>
                </c:pt>
                <c:pt idx="475">
                  <c:v>44438</c:v>
                </c:pt>
                <c:pt idx="476">
                  <c:v>44439</c:v>
                </c:pt>
                <c:pt idx="477">
                  <c:v>44440</c:v>
                </c:pt>
                <c:pt idx="478">
                  <c:v>44441</c:v>
                </c:pt>
                <c:pt idx="479">
                  <c:v>44442</c:v>
                </c:pt>
                <c:pt idx="480">
                  <c:v>44445</c:v>
                </c:pt>
                <c:pt idx="481">
                  <c:v>44446</c:v>
                </c:pt>
                <c:pt idx="482">
                  <c:v>44447</c:v>
                </c:pt>
                <c:pt idx="483">
                  <c:v>44448</c:v>
                </c:pt>
                <c:pt idx="484">
                  <c:v>44449</c:v>
                </c:pt>
                <c:pt idx="485">
                  <c:v>44452</c:v>
                </c:pt>
                <c:pt idx="486">
                  <c:v>44453</c:v>
                </c:pt>
                <c:pt idx="487">
                  <c:v>44454</c:v>
                </c:pt>
                <c:pt idx="488">
                  <c:v>44455</c:v>
                </c:pt>
                <c:pt idx="489">
                  <c:v>44456</c:v>
                </c:pt>
                <c:pt idx="490">
                  <c:v>44462</c:v>
                </c:pt>
                <c:pt idx="491">
                  <c:v>44463</c:v>
                </c:pt>
                <c:pt idx="492">
                  <c:v>44466</c:v>
                </c:pt>
                <c:pt idx="493">
                  <c:v>44467</c:v>
                </c:pt>
                <c:pt idx="494">
                  <c:v>44468</c:v>
                </c:pt>
                <c:pt idx="495">
                  <c:v>44469</c:v>
                </c:pt>
              </c:numCache>
            </c:numRef>
          </c:cat>
          <c:val>
            <c:numRef>
              <c:f>'Top 10 (6.30) for charts'!$L$4:$L$499</c:f>
              <c:numCache>
                <c:formatCode>General</c:formatCode>
                <c:ptCount val="496"/>
                <c:pt idx="0">
                  <c:v>49050</c:v>
                </c:pt>
                <c:pt idx="1">
                  <c:v>48850</c:v>
                </c:pt>
                <c:pt idx="2">
                  <c:v>47600</c:v>
                </c:pt>
                <c:pt idx="3">
                  <c:v>48000</c:v>
                </c:pt>
                <c:pt idx="4">
                  <c:v>47750</c:v>
                </c:pt>
                <c:pt idx="5">
                  <c:v>48900</c:v>
                </c:pt>
                <c:pt idx="6">
                  <c:v>48550</c:v>
                </c:pt>
                <c:pt idx="7">
                  <c:v>49150</c:v>
                </c:pt>
                <c:pt idx="8">
                  <c:v>50000</c:v>
                </c:pt>
                <c:pt idx="9">
                  <c:v>50100</c:v>
                </c:pt>
                <c:pt idx="10">
                  <c:v>50700</c:v>
                </c:pt>
                <c:pt idx="11">
                  <c:v>50500</c:v>
                </c:pt>
                <c:pt idx="12">
                  <c:v>49900</c:v>
                </c:pt>
                <c:pt idx="13">
                  <c:v>50300</c:v>
                </c:pt>
                <c:pt idx="14">
                  <c:v>51200</c:v>
                </c:pt>
                <c:pt idx="15">
                  <c:v>51200</c:v>
                </c:pt>
                <c:pt idx="16">
                  <c:v>50700</c:v>
                </c:pt>
                <c:pt idx="17">
                  <c:v>50900</c:v>
                </c:pt>
                <c:pt idx="18">
                  <c:v>51300</c:v>
                </c:pt>
                <c:pt idx="19">
                  <c:v>51100</c:v>
                </c:pt>
                <c:pt idx="20">
                  <c:v>50400</c:v>
                </c:pt>
                <c:pt idx="21">
                  <c:v>50400</c:v>
                </c:pt>
                <c:pt idx="22">
                  <c:v>51200</c:v>
                </c:pt>
                <c:pt idx="23">
                  <c:v>52300</c:v>
                </c:pt>
                <c:pt idx="24">
                  <c:v>52700</c:v>
                </c:pt>
                <c:pt idx="25">
                  <c:v>53300</c:v>
                </c:pt>
                <c:pt idx="26">
                  <c:v>52900</c:v>
                </c:pt>
                <c:pt idx="27">
                  <c:v>52100</c:v>
                </c:pt>
                <c:pt idx="28">
                  <c:v>51600</c:v>
                </c:pt>
                <c:pt idx="29">
                  <c:v>52600</c:v>
                </c:pt>
                <c:pt idx="30">
                  <c:v>52500</c:v>
                </c:pt>
                <c:pt idx="31">
                  <c:v>52800</c:v>
                </c:pt>
                <c:pt idx="32">
                  <c:v>53700</c:v>
                </c:pt>
                <c:pt idx="33">
                  <c:v>53500</c:v>
                </c:pt>
                <c:pt idx="34">
                  <c:v>53500</c:v>
                </c:pt>
                <c:pt idx="35">
                  <c:v>52000</c:v>
                </c:pt>
                <c:pt idx="36">
                  <c:v>51000</c:v>
                </c:pt>
                <c:pt idx="37">
                  <c:v>51600</c:v>
                </c:pt>
                <c:pt idx="38">
                  <c:v>51800</c:v>
                </c:pt>
                <c:pt idx="39">
                  <c:v>51800</c:v>
                </c:pt>
                <c:pt idx="40">
                  <c:v>52200</c:v>
                </c:pt>
                <c:pt idx="41">
                  <c:v>51300</c:v>
                </c:pt>
                <c:pt idx="42">
                  <c:v>50300</c:v>
                </c:pt>
                <c:pt idx="43">
                  <c:v>50400</c:v>
                </c:pt>
                <c:pt idx="44">
                  <c:v>49900</c:v>
                </c:pt>
                <c:pt idx="45">
                  <c:v>49450</c:v>
                </c:pt>
                <c:pt idx="46">
                  <c:v>49500</c:v>
                </c:pt>
                <c:pt idx="47">
                  <c:v>50400</c:v>
                </c:pt>
                <c:pt idx="48">
                  <c:v>51200</c:v>
                </c:pt>
                <c:pt idx="49">
                  <c:v>51500</c:v>
                </c:pt>
                <c:pt idx="50">
                  <c:v>51900</c:v>
                </c:pt>
                <c:pt idx="51">
                  <c:v>53300</c:v>
                </c:pt>
                <c:pt idx="52">
                  <c:v>54700</c:v>
                </c:pt>
                <c:pt idx="53">
                  <c:v>54700</c:v>
                </c:pt>
                <c:pt idx="54">
                  <c:v>56700</c:v>
                </c:pt>
                <c:pt idx="55">
                  <c:v>56300</c:v>
                </c:pt>
                <c:pt idx="56">
                  <c:v>56000</c:v>
                </c:pt>
                <c:pt idx="57">
                  <c:v>56000</c:v>
                </c:pt>
                <c:pt idx="58">
                  <c:v>55500</c:v>
                </c:pt>
                <c:pt idx="59">
                  <c:v>55000</c:v>
                </c:pt>
                <c:pt idx="60">
                  <c:v>55400</c:v>
                </c:pt>
                <c:pt idx="61">
                  <c:v>56500</c:v>
                </c:pt>
                <c:pt idx="62">
                  <c:v>55800</c:v>
                </c:pt>
                <c:pt idx="63">
                  <c:v>55200</c:v>
                </c:pt>
                <c:pt idx="64">
                  <c:v>55500</c:v>
                </c:pt>
                <c:pt idx="65">
                  <c:v>55500</c:v>
                </c:pt>
                <c:pt idx="66">
                  <c:v>55800</c:v>
                </c:pt>
                <c:pt idx="67">
                  <c:v>56800</c:v>
                </c:pt>
                <c:pt idx="68">
                  <c:v>58600</c:v>
                </c:pt>
                <c:pt idx="69">
                  <c:v>59500</c:v>
                </c:pt>
                <c:pt idx="70">
                  <c:v>60000</c:v>
                </c:pt>
                <c:pt idx="71">
                  <c:v>60000</c:v>
                </c:pt>
                <c:pt idx="72">
                  <c:v>59000</c:v>
                </c:pt>
                <c:pt idx="73">
                  <c:v>60700</c:v>
                </c:pt>
                <c:pt idx="74">
                  <c:v>61300</c:v>
                </c:pt>
                <c:pt idx="75">
                  <c:v>62400</c:v>
                </c:pt>
                <c:pt idx="76">
                  <c:v>61400</c:v>
                </c:pt>
                <c:pt idx="77">
                  <c:v>62300</c:v>
                </c:pt>
                <c:pt idx="78">
                  <c:v>60800</c:v>
                </c:pt>
                <c:pt idx="79">
                  <c:v>58800</c:v>
                </c:pt>
                <c:pt idx="80">
                  <c:v>59100</c:v>
                </c:pt>
                <c:pt idx="81">
                  <c:v>57200</c:v>
                </c:pt>
                <c:pt idx="82">
                  <c:v>56400</c:v>
                </c:pt>
                <c:pt idx="83">
                  <c:v>57200</c:v>
                </c:pt>
                <c:pt idx="84">
                  <c:v>58900</c:v>
                </c:pt>
                <c:pt idx="85">
                  <c:v>59500</c:v>
                </c:pt>
                <c:pt idx="86">
                  <c:v>61100</c:v>
                </c:pt>
                <c:pt idx="87">
                  <c:v>60400</c:v>
                </c:pt>
                <c:pt idx="88">
                  <c:v>59700</c:v>
                </c:pt>
                <c:pt idx="89">
                  <c:v>59900</c:v>
                </c:pt>
                <c:pt idx="90">
                  <c:v>60500</c:v>
                </c:pt>
                <c:pt idx="91">
                  <c:v>60700</c:v>
                </c:pt>
                <c:pt idx="92">
                  <c:v>61800</c:v>
                </c:pt>
                <c:pt idx="93">
                  <c:v>61500</c:v>
                </c:pt>
                <c:pt idx="94">
                  <c:v>59800</c:v>
                </c:pt>
                <c:pt idx="95">
                  <c:v>60200</c:v>
                </c:pt>
                <c:pt idx="96">
                  <c:v>60000</c:v>
                </c:pt>
                <c:pt idx="97">
                  <c:v>59200</c:v>
                </c:pt>
                <c:pt idx="98">
                  <c:v>56800</c:v>
                </c:pt>
                <c:pt idx="99">
                  <c:v>57900</c:v>
                </c:pt>
                <c:pt idx="100">
                  <c:v>56500</c:v>
                </c:pt>
                <c:pt idx="101">
                  <c:v>55900</c:v>
                </c:pt>
                <c:pt idx="102">
                  <c:v>54200</c:v>
                </c:pt>
                <c:pt idx="103">
                  <c:v>55000</c:v>
                </c:pt>
                <c:pt idx="104">
                  <c:v>55400</c:v>
                </c:pt>
                <c:pt idx="105">
                  <c:v>57400</c:v>
                </c:pt>
                <c:pt idx="106">
                  <c:v>57800</c:v>
                </c:pt>
                <c:pt idx="107">
                  <c:v>56500</c:v>
                </c:pt>
                <c:pt idx="108">
                  <c:v>54200</c:v>
                </c:pt>
                <c:pt idx="109">
                  <c:v>54600</c:v>
                </c:pt>
                <c:pt idx="110">
                  <c:v>52100</c:v>
                </c:pt>
                <c:pt idx="111">
                  <c:v>50800</c:v>
                </c:pt>
                <c:pt idx="112">
                  <c:v>49950</c:v>
                </c:pt>
                <c:pt idx="113">
                  <c:v>48900</c:v>
                </c:pt>
                <c:pt idx="114">
                  <c:v>47300</c:v>
                </c:pt>
                <c:pt idx="115">
                  <c:v>45600</c:v>
                </c:pt>
                <c:pt idx="116">
                  <c:v>42950</c:v>
                </c:pt>
                <c:pt idx="117">
                  <c:v>45400</c:v>
                </c:pt>
                <c:pt idx="118">
                  <c:v>42500</c:v>
                </c:pt>
                <c:pt idx="119">
                  <c:v>46950</c:v>
                </c:pt>
                <c:pt idx="120">
                  <c:v>48650</c:v>
                </c:pt>
                <c:pt idx="121">
                  <c:v>47800</c:v>
                </c:pt>
                <c:pt idx="122">
                  <c:v>48300</c:v>
                </c:pt>
                <c:pt idx="123">
                  <c:v>47850</c:v>
                </c:pt>
                <c:pt idx="124">
                  <c:v>47750</c:v>
                </c:pt>
                <c:pt idx="125">
                  <c:v>45800</c:v>
                </c:pt>
                <c:pt idx="126">
                  <c:v>46800</c:v>
                </c:pt>
                <c:pt idx="127">
                  <c:v>47000</c:v>
                </c:pt>
                <c:pt idx="128">
                  <c:v>48700</c:v>
                </c:pt>
                <c:pt idx="129">
                  <c:v>49600</c:v>
                </c:pt>
                <c:pt idx="130">
                  <c:v>48600</c:v>
                </c:pt>
                <c:pt idx="131">
                  <c:v>49100</c:v>
                </c:pt>
                <c:pt idx="132">
                  <c:v>49250</c:v>
                </c:pt>
                <c:pt idx="133">
                  <c:v>48300</c:v>
                </c:pt>
                <c:pt idx="134">
                  <c:v>49000</c:v>
                </c:pt>
                <c:pt idx="135">
                  <c:v>49000</c:v>
                </c:pt>
                <c:pt idx="136">
                  <c:v>51400</c:v>
                </c:pt>
                <c:pt idx="137">
                  <c:v>50100</c:v>
                </c:pt>
                <c:pt idx="138">
                  <c:v>49250</c:v>
                </c:pt>
                <c:pt idx="139">
                  <c:v>49850</c:v>
                </c:pt>
                <c:pt idx="140">
                  <c:v>49850</c:v>
                </c:pt>
                <c:pt idx="141">
                  <c:v>49350</c:v>
                </c:pt>
                <c:pt idx="142">
                  <c:v>49850</c:v>
                </c:pt>
                <c:pt idx="143">
                  <c:v>50100</c:v>
                </c:pt>
                <c:pt idx="144">
                  <c:v>50000</c:v>
                </c:pt>
                <c:pt idx="145">
                  <c:v>48500</c:v>
                </c:pt>
                <c:pt idx="146">
                  <c:v>49200</c:v>
                </c:pt>
                <c:pt idx="147">
                  <c:v>48800</c:v>
                </c:pt>
                <c:pt idx="148">
                  <c:v>48800</c:v>
                </c:pt>
                <c:pt idx="149">
                  <c:v>48400</c:v>
                </c:pt>
                <c:pt idx="150">
                  <c:v>47900</c:v>
                </c:pt>
                <c:pt idx="151">
                  <c:v>48550</c:v>
                </c:pt>
                <c:pt idx="152">
                  <c:v>48000</c:v>
                </c:pt>
                <c:pt idx="153">
                  <c:v>47850</c:v>
                </c:pt>
                <c:pt idx="154">
                  <c:v>48800</c:v>
                </c:pt>
                <c:pt idx="155">
                  <c:v>50300</c:v>
                </c:pt>
                <c:pt idx="156">
                  <c:v>50000</c:v>
                </c:pt>
                <c:pt idx="157">
                  <c:v>49950</c:v>
                </c:pt>
                <c:pt idx="158">
                  <c:v>48750</c:v>
                </c:pt>
                <c:pt idx="159">
                  <c:v>48850</c:v>
                </c:pt>
                <c:pt idx="160">
                  <c:v>49250</c:v>
                </c:pt>
                <c:pt idx="161">
                  <c:v>49900</c:v>
                </c:pt>
                <c:pt idx="162">
                  <c:v>50400</c:v>
                </c:pt>
                <c:pt idx="163">
                  <c:v>50700</c:v>
                </c:pt>
                <c:pt idx="164">
                  <c:v>51200</c:v>
                </c:pt>
                <c:pt idx="165">
                  <c:v>51400</c:v>
                </c:pt>
                <c:pt idx="166">
                  <c:v>54500</c:v>
                </c:pt>
                <c:pt idx="167">
                  <c:v>54600</c:v>
                </c:pt>
                <c:pt idx="168">
                  <c:v>55500</c:v>
                </c:pt>
                <c:pt idx="169">
                  <c:v>54900</c:v>
                </c:pt>
                <c:pt idx="170">
                  <c:v>55500</c:v>
                </c:pt>
                <c:pt idx="171">
                  <c:v>55400</c:v>
                </c:pt>
                <c:pt idx="172">
                  <c:v>54300</c:v>
                </c:pt>
                <c:pt idx="173">
                  <c:v>52300</c:v>
                </c:pt>
                <c:pt idx="174">
                  <c:v>49900</c:v>
                </c:pt>
                <c:pt idx="175">
                  <c:v>52100</c:v>
                </c:pt>
                <c:pt idx="176">
                  <c:v>52200</c:v>
                </c:pt>
                <c:pt idx="177">
                  <c:v>52300</c:v>
                </c:pt>
                <c:pt idx="178">
                  <c:v>52900</c:v>
                </c:pt>
                <c:pt idx="179">
                  <c:v>52000</c:v>
                </c:pt>
                <c:pt idx="180">
                  <c:v>51400</c:v>
                </c:pt>
                <c:pt idx="181">
                  <c:v>52900</c:v>
                </c:pt>
                <c:pt idx="182">
                  <c:v>51900</c:v>
                </c:pt>
                <c:pt idx="183">
                  <c:v>53300</c:v>
                </c:pt>
                <c:pt idx="184">
                  <c:v>52400</c:v>
                </c:pt>
                <c:pt idx="185">
                  <c:v>52800</c:v>
                </c:pt>
                <c:pt idx="186">
                  <c:v>52600</c:v>
                </c:pt>
                <c:pt idx="187">
                  <c:v>52900</c:v>
                </c:pt>
                <c:pt idx="188">
                  <c:v>53600</c:v>
                </c:pt>
                <c:pt idx="189">
                  <c:v>55000</c:v>
                </c:pt>
                <c:pt idx="190">
                  <c:v>53400</c:v>
                </c:pt>
                <c:pt idx="191">
                  <c:v>53000</c:v>
                </c:pt>
                <c:pt idx="192">
                  <c:v>52800</c:v>
                </c:pt>
                <c:pt idx="193">
                  <c:v>52700</c:v>
                </c:pt>
                <c:pt idx="194">
                  <c:v>53400</c:v>
                </c:pt>
                <c:pt idx="195">
                  <c:v>53800</c:v>
                </c:pt>
                <c:pt idx="196">
                  <c:v>54700</c:v>
                </c:pt>
                <c:pt idx="197">
                  <c:v>53800</c:v>
                </c:pt>
                <c:pt idx="198">
                  <c:v>54400</c:v>
                </c:pt>
                <c:pt idx="199">
                  <c:v>54200</c:v>
                </c:pt>
                <c:pt idx="200">
                  <c:v>55300</c:v>
                </c:pt>
                <c:pt idx="201">
                  <c:v>54700</c:v>
                </c:pt>
                <c:pt idx="202">
                  <c:v>54100</c:v>
                </c:pt>
                <c:pt idx="203">
                  <c:v>54200</c:v>
                </c:pt>
                <c:pt idx="204">
                  <c:v>55600</c:v>
                </c:pt>
                <c:pt idx="205">
                  <c:v>58600</c:v>
                </c:pt>
                <c:pt idx="206">
                  <c:v>59000</c:v>
                </c:pt>
                <c:pt idx="207">
                  <c:v>59000</c:v>
                </c:pt>
                <c:pt idx="208">
                  <c:v>57900</c:v>
                </c:pt>
                <c:pt idx="209">
                  <c:v>56800</c:v>
                </c:pt>
                <c:pt idx="210">
                  <c:v>57300</c:v>
                </c:pt>
                <c:pt idx="211">
                  <c:v>56900</c:v>
                </c:pt>
                <c:pt idx="212">
                  <c:v>58000</c:v>
                </c:pt>
                <c:pt idx="213">
                  <c:v>57500</c:v>
                </c:pt>
                <c:pt idx="214">
                  <c:v>57800</c:v>
                </c:pt>
                <c:pt idx="215">
                  <c:v>58200</c:v>
                </c:pt>
                <c:pt idx="216">
                  <c:v>59000</c:v>
                </c:pt>
                <c:pt idx="217">
                  <c:v>58700</c:v>
                </c:pt>
                <c:pt idx="218">
                  <c:v>58000</c:v>
                </c:pt>
                <c:pt idx="219">
                  <c:v>58400</c:v>
                </c:pt>
                <c:pt idx="220">
                  <c:v>57800</c:v>
                </c:pt>
                <c:pt idx="221">
                  <c:v>55400</c:v>
                </c:pt>
                <c:pt idx="222">
                  <c:v>55900</c:v>
                </c:pt>
                <c:pt idx="223">
                  <c:v>56100</c:v>
                </c:pt>
                <c:pt idx="224">
                  <c:v>56400</c:v>
                </c:pt>
                <c:pt idx="225">
                  <c:v>56400</c:v>
                </c:pt>
                <c:pt idx="226">
                  <c:v>55600</c:v>
                </c:pt>
                <c:pt idx="227">
                  <c:v>55400</c:v>
                </c:pt>
                <c:pt idx="228">
                  <c:v>54000</c:v>
                </c:pt>
                <c:pt idx="229">
                  <c:v>54200</c:v>
                </c:pt>
                <c:pt idx="230">
                  <c:v>54400</c:v>
                </c:pt>
                <c:pt idx="231">
                  <c:v>56400</c:v>
                </c:pt>
                <c:pt idx="232">
                  <c:v>55600</c:v>
                </c:pt>
                <c:pt idx="233">
                  <c:v>56500</c:v>
                </c:pt>
                <c:pt idx="234">
                  <c:v>58700</c:v>
                </c:pt>
                <c:pt idx="235">
                  <c:v>58400</c:v>
                </c:pt>
                <c:pt idx="236">
                  <c:v>59200</c:v>
                </c:pt>
                <c:pt idx="237">
                  <c:v>59000</c:v>
                </c:pt>
                <c:pt idx="238">
                  <c:v>60400</c:v>
                </c:pt>
                <c:pt idx="239">
                  <c:v>61000</c:v>
                </c:pt>
                <c:pt idx="240">
                  <c:v>61000</c:v>
                </c:pt>
                <c:pt idx="241">
                  <c:v>59500</c:v>
                </c:pt>
                <c:pt idx="242">
                  <c:v>59300</c:v>
                </c:pt>
                <c:pt idx="243">
                  <c:v>59200</c:v>
                </c:pt>
                <c:pt idx="244">
                  <c:v>58200</c:v>
                </c:pt>
                <c:pt idx="245">
                  <c:v>58600</c:v>
                </c:pt>
                <c:pt idx="246">
                  <c:v>57800</c:v>
                </c:pt>
                <c:pt idx="247">
                  <c:v>57900</c:v>
                </c:pt>
                <c:pt idx="248">
                  <c:v>58200</c:v>
                </c:pt>
                <c:pt idx="249">
                  <c:v>58200</c:v>
                </c:pt>
                <c:pt idx="250">
                  <c:v>58700</c:v>
                </c:pt>
                <c:pt idx="251">
                  <c:v>59000</c:v>
                </c:pt>
                <c:pt idx="252">
                  <c:v>59900</c:v>
                </c:pt>
                <c:pt idx="253">
                  <c:v>59700</c:v>
                </c:pt>
                <c:pt idx="254">
                  <c:v>60400</c:v>
                </c:pt>
                <c:pt idx="255">
                  <c:v>60900</c:v>
                </c:pt>
                <c:pt idx="256">
                  <c:v>60900</c:v>
                </c:pt>
                <c:pt idx="257">
                  <c:v>60000</c:v>
                </c:pt>
                <c:pt idx="258">
                  <c:v>59500</c:v>
                </c:pt>
                <c:pt idx="259">
                  <c:v>60000</c:v>
                </c:pt>
                <c:pt idx="260">
                  <c:v>60900</c:v>
                </c:pt>
                <c:pt idx="261">
                  <c:v>60900</c:v>
                </c:pt>
                <c:pt idx="262">
                  <c:v>60100</c:v>
                </c:pt>
                <c:pt idx="263">
                  <c:v>60200</c:v>
                </c:pt>
                <c:pt idx="264">
                  <c:v>60400</c:v>
                </c:pt>
                <c:pt idx="265">
                  <c:v>59800</c:v>
                </c:pt>
                <c:pt idx="266">
                  <c:v>59000</c:v>
                </c:pt>
                <c:pt idx="267">
                  <c:v>58100</c:v>
                </c:pt>
                <c:pt idx="268">
                  <c:v>56600</c:v>
                </c:pt>
                <c:pt idx="269">
                  <c:v>57400</c:v>
                </c:pt>
                <c:pt idx="270">
                  <c:v>58800</c:v>
                </c:pt>
                <c:pt idx="271">
                  <c:v>58500</c:v>
                </c:pt>
                <c:pt idx="272">
                  <c:v>60300</c:v>
                </c:pt>
                <c:pt idx="273">
                  <c:v>60100</c:v>
                </c:pt>
                <c:pt idx="274">
                  <c:v>60200</c:v>
                </c:pt>
                <c:pt idx="275">
                  <c:v>60200</c:v>
                </c:pt>
                <c:pt idx="276">
                  <c:v>61300</c:v>
                </c:pt>
                <c:pt idx="277">
                  <c:v>61000</c:v>
                </c:pt>
                <c:pt idx="278">
                  <c:v>63200</c:v>
                </c:pt>
                <c:pt idx="279">
                  <c:v>66300</c:v>
                </c:pt>
                <c:pt idx="280">
                  <c:v>65700</c:v>
                </c:pt>
                <c:pt idx="281">
                  <c:v>64800</c:v>
                </c:pt>
                <c:pt idx="282">
                  <c:v>64600</c:v>
                </c:pt>
                <c:pt idx="283">
                  <c:v>64700</c:v>
                </c:pt>
                <c:pt idx="284">
                  <c:v>67500</c:v>
                </c:pt>
                <c:pt idx="285">
                  <c:v>67700</c:v>
                </c:pt>
                <c:pt idx="286">
                  <c:v>66600</c:v>
                </c:pt>
                <c:pt idx="287">
                  <c:v>68000</c:v>
                </c:pt>
                <c:pt idx="288">
                  <c:v>68200</c:v>
                </c:pt>
                <c:pt idx="289">
                  <c:v>66700</c:v>
                </c:pt>
                <c:pt idx="290">
                  <c:v>67800</c:v>
                </c:pt>
                <c:pt idx="291">
                  <c:v>69500</c:v>
                </c:pt>
                <c:pt idx="292">
                  <c:v>69700</c:v>
                </c:pt>
                <c:pt idx="293">
                  <c:v>71500</c:v>
                </c:pt>
                <c:pt idx="294">
                  <c:v>72900</c:v>
                </c:pt>
                <c:pt idx="295">
                  <c:v>71700</c:v>
                </c:pt>
                <c:pt idx="296">
                  <c:v>73900</c:v>
                </c:pt>
                <c:pt idx="297">
                  <c:v>72900</c:v>
                </c:pt>
                <c:pt idx="298">
                  <c:v>73400</c:v>
                </c:pt>
                <c:pt idx="299">
                  <c:v>73800</c:v>
                </c:pt>
                <c:pt idx="300">
                  <c:v>73800</c:v>
                </c:pt>
                <c:pt idx="301">
                  <c:v>73800</c:v>
                </c:pt>
                <c:pt idx="302">
                  <c:v>73300</c:v>
                </c:pt>
                <c:pt idx="303">
                  <c:v>73000</c:v>
                </c:pt>
                <c:pt idx="304">
                  <c:v>73000</c:v>
                </c:pt>
                <c:pt idx="305">
                  <c:v>72300</c:v>
                </c:pt>
                <c:pt idx="306">
                  <c:v>73900</c:v>
                </c:pt>
                <c:pt idx="307">
                  <c:v>77800</c:v>
                </c:pt>
                <c:pt idx="308">
                  <c:v>78700</c:v>
                </c:pt>
                <c:pt idx="309">
                  <c:v>78300</c:v>
                </c:pt>
                <c:pt idx="310">
                  <c:v>81000</c:v>
                </c:pt>
                <c:pt idx="311">
                  <c:v>83000</c:v>
                </c:pt>
                <c:pt idx="312">
                  <c:v>83900</c:v>
                </c:pt>
                <c:pt idx="313">
                  <c:v>82200</c:v>
                </c:pt>
                <c:pt idx="314">
                  <c:v>82900</c:v>
                </c:pt>
                <c:pt idx="315">
                  <c:v>88800</c:v>
                </c:pt>
                <c:pt idx="316">
                  <c:v>91000</c:v>
                </c:pt>
                <c:pt idx="317">
                  <c:v>90600</c:v>
                </c:pt>
                <c:pt idx="318">
                  <c:v>89700</c:v>
                </c:pt>
                <c:pt idx="319">
                  <c:v>89700</c:v>
                </c:pt>
                <c:pt idx="320">
                  <c:v>88000</c:v>
                </c:pt>
                <c:pt idx="321">
                  <c:v>85000</c:v>
                </c:pt>
                <c:pt idx="322">
                  <c:v>87000</c:v>
                </c:pt>
                <c:pt idx="323">
                  <c:v>87200</c:v>
                </c:pt>
                <c:pt idx="324">
                  <c:v>88100</c:v>
                </c:pt>
                <c:pt idx="325">
                  <c:v>86800</c:v>
                </c:pt>
                <c:pt idx="326">
                  <c:v>89400</c:v>
                </c:pt>
                <c:pt idx="327">
                  <c:v>86700</c:v>
                </c:pt>
                <c:pt idx="328">
                  <c:v>85600</c:v>
                </c:pt>
                <c:pt idx="329">
                  <c:v>83700</c:v>
                </c:pt>
                <c:pt idx="330">
                  <c:v>82000</c:v>
                </c:pt>
                <c:pt idx="331">
                  <c:v>83000</c:v>
                </c:pt>
                <c:pt idx="332">
                  <c:v>84400</c:v>
                </c:pt>
                <c:pt idx="333">
                  <c:v>84600</c:v>
                </c:pt>
                <c:pt idx="334">
                  <c:v>82500</c:v>
                </c:pt>
                <c:pt idx="335">
                  <c:v>83500</c:v>
                </c:pt>
                <c:pt idx="336">
                  <c:v>83000</c:v>
                </c:pt>
                <c:pt idx="337">
                  <c:v>82700</c:v>
                </c:pt>
                <c:pt idx="338">
                  <c:v>81600</c:v>
                </c:pt>
                <c:pt idx="339">
                  <c:v>84200</c:v>
                </c:pt>
                <c:pt idx="340">
                  <c:v>84900</c:v>
                </c:pt>
                <c:pt idx="341">
                  <c:v>83200</c:v>
                </c:pt>
                <c:pt idx="342">
                  <c:v>82100</c:v>
                </c:pt>
                <c:pt idx="343">
                  <c:v>82600</c:v>
                </c:pt>
                <c:pt idx="344">
                  <c:v>82200</c:v>
                </c:pt>
                <c:pt idx="345">
                  <c:v>82000</c:v>
                </c:pt>
                <c:pt idx="346">
                  <c:v>82000</c:v>
                </c:pt>
                <c:pt idx="347">
                  <c:v>85300</c:v>
                </c:pt>
                <c:pt idx="348">
                  <c:v>82500</c:v>
                </c:pt>
                <c:pt idx="349">
                  <c:v>83600</c:v>
                </c:pt>
                <c:pt idx="350">
                  <c:v>84000</c:v>
                </c:pt>
                <c:pt idx="351">
                  <c:v>82400</c:v>
                </c:pt>
                <c:pt idx="352">
                  <c:v>82100</c:v>
                </c:pt>
                <c:pt idx="353">
                  <c:v>82000</c:v>
                </c:pt>
                <c:pt idx="354">
                  <c:v>81400</c:v>
                </c:pt>
                <c:pt idx="355">
                  <c:v>80900</c:v>
                </c:pt>
                <c:pt idx="356">
                  <c:v>82000</c:v>
                </c:pt>
                <c:pt idx="357">
                  <c:v>82800</c:v>
                </c:pt>
                <c:pt idx="358">
                  <c:v>81800</c:v>
                </c:pt>
                <c:pt idx="359">
                  <c:v>82800</c:v>
                </c:pt>
                <c:pt idx="360">
                  <c:v>82300</c:v>
                </c:pt>
                <c:pt idx="361">
                  <c:v>82900</c:v>
                </c:pt>
                <c:pt idx="362">
                  <c:v>81900</c:v>
                </c:pt>
                <c:pt idx="363">
                  <c:v>82000</c:v>
                </c:pt>
                <c:pt idx="364">
                  <c:v>81800</c:v>
                </c:pt>
                <c:pt idx="365">
                  <c:v>81000</c:v>
                </c:pt>
                <c:pt idx="366">
                  <c:v>81200</c:v>
                </c:pt>
                <c:pt idx="367">
                  <c:v>81500</c:v>
                </c:pt>
                <c:pt idx="368">
                  <c:v>81600</c:v>
                </c:pt>
                <c:pt idx="369">
                  <c:v>82200</c:v>
                </c:pt>
                <c:pt idx="370">
                  <c:v>81400</c:v>
                </c:pt>
                <c:pt idx="371">
                  <c:v>82900</c:v>
                </c:pt>
                <c:pt idx="372">
                  <c:v>84800</c:v>
                </c:pt>
                <c:pt idx="373">
                  <c:v>85400</c:v>
                </c:pt>
                <c:pt idx="374">
                  <c:v>86000</c:v>
                </c:pt>
                <c:pt idx="375">
                  <c:v>85600</c:v>
                </c:pt>
                <c:pt idx="376">
                  <c:v>84700</c:v>
                </c:pt>
                <c:pt idx="377">
                  <c:v>83600</c:v>
                </c:pt>
                <c:pt idx="378">
                  <c:v>83200</c:v>
                </c:pt>
                <c:pt idx="379">
                  <c:v>84000</c:v>
                </c:pt>
                <c:pt idx="380">
                  <c:v>84000</c:v>
                </c:pt>
                <c:pt idx="381">
                  <c:v>84100</c:v>
                </c:pt>
                <c:pt idx="382">
                  <c:v>83900</c:v>
                </c:pt>
                <c:pt idx="383">
                  <c:v>83300</c:v>
                </c:pt>
                <c:pt idx="384">
                  <c:v>83900</c:v>
                </c:pt>
                <c:pt idx="385">
                  <c:v>82600</c:v>
                </c:pt>
                <c:pt idx="386">
                  <c:v>82400</c:v>
                </c:pt>
                <c:pt idx="387">
                  <c:v>82800</c:v>
                </c:pt>
                <c:pt idx="388">
                  <c:v>83500</c:v>
                </c:pt>
                <c:pt idx="389">
                  <c:v>82900</c:v>
                </c:pt>
                <c:pt idx="390">
                  <c:v>82100</c:v>
                </c:pt>
                <c:pt idx="391">
                  <c:v>81700</c:v>
                </c:pt>
                <c:pt idx="392">
                  <c:v>81500</c:v>
                </c:pt>
                <c:pt idx="393">
                  <c:v>81700</c:v>
                </c:pt>
                <c:pt idx="394">
                  <c:v>82600</c:v>
                </c:pt>
                <c:pt idx="395">
                  <c:v>82300</c:v>
                </c:pt>
                <c:pt idx="396">
                  <c:v>81900</c:v>
                </c:pt>
                <c:pt idx="397">
                  <c:v>83200</c:v>
                </c:pt>
                <c:pt idx="398">
                  <c:v>81200</c:v>
                </c:pt>
                <c:pt idx="399">
                  <c:v>80000</c:v>
                </c:pt>
                <c:pt idx="400">
                  <c:v>78500</c:v>
                </c:pt>
                <c:pt idx="401">
                  <c:v>80100</c:v>
                </c:pt>
                <c:pt idx="402">
                  <c:v>79600</c:v>
                </c:pt>
                <c:pt idx="403">
                  <c:v>79600</c:v>
                </c:pt>
                <c:pt idx="404">
                  <c:v>79500</c:v>
                </c:pt>
                <c:pt idx="405">
                  <c:v>80100</c:v>
                </c:pt>
                <c:pt idx="406">
                  <c:v>79700</c:v>
                </c:pt>
                <c:pt idx="407">
                  <c:v>79900</c:v>
                </c:pt>
                <c:pt idx="408">
                  <c:v>79800</c:v>
                </c:pt>
                <c:pt idx="409">
                  <c:v>79600</c:v>
                </c:pt>
                <c:pt idx="410">
                  <c:v>80100</c:v>
                </c:pt>
                <c:pt idx="411">
                  <c:v>80500</c:v>
                </c:pt>
                <c:pt idx="412">
                  <c:v>80600</c:v>
                </c:pt>
                <c:pt idx="413">
                  <c:v>80800</c:v>
                </c:pt>
                <c:pt idx="414">
                  <c:v>82800</c:v>
                </c:pt>
                <c:pt idx="415">
                  <c:v>82200</c:v>
                </c:pt>
                <c:pt idx="416">
                  <c:v>81900</c:v>
                </c:pt>
                <c:pt idx="417">
                  <c:v>81900</c:v>
                </c:pt>
                <c:pt idx="418">
                  <c:v>81100</c:v>
                </c:pt>
                <c:pt idx="419">
                  <c:v>81000</c:v>
                </c:pt>
                <c:pt idx="420">
                  <c:v>81000</c:v>
                </c:pt>
                <c:pt idx="421">
                  <c:v>80500</c:v>
                </c:pt>
                <c:pt idx="422">
                  <c:v>80900</c:v>
                </c:pt>
                <c:pt idx="423">
                  <c:v>81800</c:v>
                </c:pt>
                <c:pt idx="424">
                  <c:v>80900</c:v>
                </c:pt>
                <c:pt idx="425">
                  <c:v>80500</c:v>
                </c:pt>
                <c:pt idx="426">
                  <c:v>79900</c:v>
                </c:pt>
                <c:pt idx="427">
                  <c:v>80000</c:v>
                </c:pt>
                <c:pt idx="428">
                  <c:v>80100</c:v>
                </c:pt>
                <c:pt idx="429">
                  <c:v>81200</c:v>
                </c:pt>
                <c:pt idx="430">
                  <c:v>81600</c:v>
                </c:pt>
                <c:pt idx="431">
                  <c:v>81900</c:v>
                </c:pt>
                <c:pt idx="432">
                  <c:v>81000</c:v>
                </c:pt>
                <c:pt idx="433">
                  <c:v>80700</c:v>
                </c:pt>
                <c:pt idx="434" formatCode="0.0">
                  <c:v>80100</c:v>
                </c:pt>
                <c:pt idx="435" formatCode="0.0">
                  <c:v>80000</c:v>
                </c:pt>
                <c:pt idx="436" formatCode="0.0">
                  <c:v>80400</c:v>
                </c:pt>
                <c:pt idx="437" formatCode="0.0">
                  <c:v>81200</c:v>
                </c:pt>
                <c:pt idx="438" formatCode="0.0">
                  <c:v>80800</c:v>
                </c:pt>
                <c:pt idx="439" formatCode="0.0">
                  <c:v>79900</c:v>
                </c:pt>
                <c:pt idx="440" formatCode="0.0">
                  <c:v>79400</c:v>
                </c:pt>
                <c:pt idx="441" formatCode="0.0">
                  <c:v>79700</c:v>
                </c:pt>
                <c:pt idx="442" formatCode="0.0">
                  <c:v>79800</c:v>
                </c:pt>
                <c:pt idx="443" formatCode="0.0">
                  <c:v>79500</c:v>
                </c:pt>
                <c:pt idx="444" formatCode="0.0">
                  <c:v>80600</c:v>
                </c:pt>
                <c:pt idx="445" formatCode="0.0">
                  <c:v>79800</c:v>
                </c:pt>
                <c:pt idx="446" formatCode="0.0">
                  <c:v>79000</c:v>
                </c:pt>
                <c:pt idx="447" formatCode="0.0">
                  <c:v>79000</c:v>
                </c:pt>
                <c:pt idx="448" formatCode="0.0">
                  <c:v>78500</c:v>
                </c:pt>
                <c:pt idx="449" formatCode="0.0">
                  <c:v>79700</c:v>
                </c:pt>
                <c:pt idx="450" formatCode="0.0">
                  <c:v>79300</c:v>
                </c:pt>
                <c:pt idx="451" formatCode="0.0">
                  <c:v>78800</c:v>
                </c:pt>
                <c:pt idx="452" formatCode="0.0">
                  <c:v>78500</c:v>
                </c:pt>
                <c:pt idx="453" formatCode="0.0">
                  <c:v>79200</c:v>
                </c:pt>
                <c:pt idx="454" formatCode="0.0">
                  <c:v>79000</c:v>
                </c:pt>
                <c:pt idx="455" formatCode="0.0">
                  <c:v>78500</c:v>
                </c:pt>
                <c:pt idx="456" formatCode="0.0">
                  <c:v>79300</c:v>
                </c:pt>
                <c:pt idx="457" formatCode="0.0">
                  <c:v>81400</c:v>
                </c:pt>
                <c:pt idx="458" formatCode="0.0">
                  <c:v>82900</c:v>
                </c:pt>
                <c:pt idx="459" formatCode="0.0">
                  <c:v>82100</c:v>
                </c:pt>
                <c:pt idx="460" formatCode="0.0">
                  <c:v>81500</c:v>
                </c:pt>
                <c:pt idx="461" formatCode="0.0">
                  <c:v>81500</c:v>
                </c:pt>
                <c:pt idx="462" formatCode="0.0">
                  <c:v>80200</c:v>
                </c:pt>
                <c:pt idx="463" formatCode="0.0">
                  <c:v>78500</c:v>
                </c:pt>
                <c:pt idx="464" formatCode="0.0">
                  <c:v>77000</c:v>
                </c:pt>
                <c:pt idx="465" formatCode="0.0">
                  <c:v>74400</c:v>
                </c:pt>
                <c:pt idx="466" formatCode="0.0">
                  <c:v>74200</c:v>
                </c:pt>
                <c:pt idx="467" formatCode="0.0">
                  <c:v>73900</c:v>
                </c:pt>
                <c:pt idx="468" formatCode="0.0">
                  <c:v>73100</c:v>
                </c:pt>
                <c:pt idx="469" formatCode="0.0">
                  <c:v>72700</c:v>
                </c:pt>
                <c:pt idx="470" formatCode="0.0">
                  <c:v>73300</c:v>
                </c:pt>
                <c:pt idx="471" formatCode="0.0">
                  <c:v>75600</c:v>
                </c:pt>
                <c:pt idx="472" formatCode="0.0">
                  <c:v>75700</c:v>
                </c:pt>
                <c:pt idx="473" formatCode="0.0">
                  <c:v>74600</c:v>
                </c:pt>
                <c:pt idx="474" formatCode="0.0">
                  <c:v>74300</c:v>
                </c:pt>
                <c:pt idx="475" formatCode="0.0">
                  <c:v>74600</c:v>
                </c:pt>
                <c:pt idx="476" formatCode="0.0">
                  <c:v>76700</c:v>
                </c:pt>
                <c:pt idx="477" formatCode="0.0">
                  <c:v>76800</c:v>
                </c:pt>
                <c:pt idx="478" formatCode="0.0">
                  <c:v>76000</c:v>
                </c:pt>
                <c:pt idx="479" formatCode="0.0">
                  <c:v>76600</c:v>
                </c:pt>
                <c:pt idx="480" formatCode="0.0">
                  <c:v>77300</c:v>
                </c:pt>
                <c:pt idx="481" formatCode="0.0">
                  <c:v>76100</c:v>
                </c:pt>
                <c:pt idx="482" formatCode="0.0">
                  <c:v>76300</c:v>
                </c:pt>
                <c:pt idx="483" formatCode="0.0">
                  <c:v>75300</c:v>
                </c:pt>
                <c:pt idx="484" formatCode="0.0">
                  <c:v>75300</c:v>
                </c:pt>
                <c:pt idx="485" formatCode="0.0">
                  <c:v>76300</c:v>
                </c:pt>
                <c:pt idx="486" formatCode="0.0">
                  <c:v>76600</c:v>
                </c:pt>
                <c:pt idx="487" formatCode="0.0">
                  <c:v>77000</c:v>
                </c:pt>
                <c:pt idx="488" formatCode="0.0">
                  <c:v>76100</c:v>
                </c:pt>
                <c:pt idx="489" formatCode="0.0">
                  <c:v>77200</c:v>
                </c:pt>
                <c:pt idx="490" formatCode="0.0">
                  <c:v>77400</c:v>
                </c:pt>
                <c:pt idx="491" formatCode="0.0">
                  <c:v>77300</c:v>
                </c:pt>
                <c:pt idx="492" formatCode="0.0">
                  <c:v>77700</c:v>
                </c:pt>
                <c:pt idx="493" formatCode="0.0">
                  <c:v>76300</c:v>
                </c:pt>
                <c:pt idx="494" formatCode="0.0">
                  <c:v>74100</c:v>
                </c:pt>
                <c:pt idx="495" formatCode="0.0">
                  <c:v>74100</c:v>
                </c:pt>
              </c:numCache>
            </c:numRef>
          </c:val>
          <c:smooth val="0"/>
          <c:extLst>
            <c:ext xmlns:c16="http://schemas.microsoft.com/office/drawing/2014/chart" uri="{C3380CC4-5D6E-409C-BE32-E72D297353CC}">
              <c16:uniqueId val="{00000000-63E7-4071-A638-4FB974150A67}"/>
            </c:ext>
          </c:extLst>
        </c:ser>
        <c:dLbls>
          <c:showLegendKey val="0"/>
          <c:showVal val="0"/>
          <c:showCatName val="0"/>
          <c:showSerName val="0"/>
          <c:showPercent val="0"/>
          <c:showBubbleSize val="0"/>
        </c:dLbls>
        <c:smooth val="0"/>
        <c:axId val="968115304"/>
        <c:axId val="1"/>
      </c:lineChart>
      <c:dateAx>
        <c:axId val="968115304"/>
        <c:scaling>
          <c:orientation val="minMax"/>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ln w="6350">
            <a:noFill/>
          </a:ln>
        </c:spPr>
        <c:txPr>
          <a:bodyPr rot="-60000000" vert="horz"/>
          <a:lstStyle/>
          <a:p>
            <a:pPr>
              <a:defRPr/>
            </a:pPr>
            <a:endParaRPr lang="en-US"/>
          </a:p>
        </c:txPr>
        <c:crossAx val="968115304"/>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dirty="0">
                <a:solidFill>
                  <a:schemeClr val="tx2"/>
                </a:solidFill>
              </a:rPr>
              <a:t>CHINA MOBILE</a:t>
            </a:r>
          </a:p>
        </c:rich>
      </c:tx>
      <c:layout>
        <c:manualLayout>
          <c:xMode val="edge"/>
          <c:yMode val="edge"/>
          <c:x val="6.8518518518518529E-3"/>
          <c:y val="9.0786071558010516E-3"/>
        </c:manualLayout>
      </c:layout>
      <c:overlay val="0"/>
      <c:spPr>
        <a:noFill/>
        <a:ln w="25400">
          <a:noFill/>
        </a:ln>
      </c:spPr>
    </c:title>
    <c:autoTitleDeleted val="0"/>
    <c:plotArea>
      <c:layout/>
      <c:lineChart>
        <c:grouping val="standard"/>
        <c:varyColors val="0"/>
        <c:ser>
          <c:idx val="0"/>
          <c:order val="0"/>
          <c:spPr>
            <a:ln w="28575" cap="rnd">
              <a:solidFill>
                <a:schemeClr val="tx2"/>
              </a:solidFill>
              <a:round/>
            </a:ln>
            <a:effectLst/>
          </c:spPr>
          <c:marker>
            <c:symbol val="none"/>
          </c:marker>
          <c:cat>
            <c:numRef>
              <c:f>'Top 10 (6.30) for charts'!$T$4:$T$499</c:f>
              <c:numCache>
                <c:formatCode>m/d/yyyy</c:formatCode>
                <c:ptCount val="496"/>
                <c:pt idx="0">
                  <c:v>43738</c:v>
                </c:pt>
                <c:pt idx="1">
                  <c:v>43740</c:v>
                </c:pt>
                <c:pt idx="2">
                  <c:v>43741</c:v>
                </c:pt>
                <c:pt idx="3">
                  <c:v>43742</c:v>
                </c:pt>
                <c:pt idx="4">
                  <c:v>43746</c:v>
                </c:pt>
                <c:pt idx="5">
                  <c:v>43747</c:v>
                </c:pt>
                <c:pt idx="6">
                  <c:v>43748</c:v>
                </c:pt>
                <c:pt idx="7">
                  <c:v>43749</c:v>
                </c:pt>
                <c:pt idx="8">
                  <c:v>43752</c:v>
                </c:pt>
                <c:pt idx="9">
                  <c:v>43753</c:v>
                </c:pt>
                <c:pt idx="10">
                  <c:v>43754</c:v>
                </c:pt>
                <c:pt idx="11">
                  <c:v>43755</c:v>
                </c:pt>
                <c:pt idx="12">
                  <c:v>43756</c:v>
                </c:pt>
                <c:pt idx="13">
                  <c:v>43759</c:v>
                </c:pt>
                <c:pt idx="14">
                  <c:v>43760</c:v>
                </c:pt>
                <c:pt idx="15">
                  <c:v>43761</c:v>
                </c:pt>
                <c:pt idx="16">
                  <c:v>43762</c:v>
                </c:pt>
                <c:pt idx="17">
                  <c:v>43763</c:v>
                </c:pt>
                <c:pt idx="18">
                  <c:v>43766</c:v>
                </c:pt>
                <c:pt idx="19">
                  <c:v>43767</c:v>
                </c:pt>
                <c:pt idx="20">
                  <c:v>43768</c:v>
                </c:pt>
                <c:pt idx="21">
                  <c:v>43769</c:v>
                </c:pt>
                <c:pt idx="22">
                  <c:v>43770</c:v>
                </c:pt>
                <c:pt idx="23">
                  <c:v>43773</c:v>
                </c:pt>
                <c:pt idx="24">
                  <c:v>43774</c:v>
                </c:pt>
                <c:pt idx="25">
                  <c:v>43775</c:v>
                </c:pt>
                <c:pt idx="26">
                  <c:v>43776</c:v>
                </c:pt>
                <c:pt idx="27">
                  <c:v>43777</c:v>
                </c:pt>
                <c:pt idx="28">
                  <c:v>43780</c:v>
                </c:pt>
                <c:pt idx="29">
                  <c:v>43781</c:v>
                </c:pt>
                <c:pt idx="30">
                  <c:v>43782</c:v>
                </c:pt>
                <c:pt idx="31">
                  <c:v>43783</c:v>
                </c:pt>
                <c:pt idx="32">
                  <c:v>43784</c:v>
                </c:pt>
                <c:pt idx="33">
                  <c:v>43787</c:v>
                </c:pt>
                <c:pt idx="34">
                  <c:v>43788</c:v>
                </c:pt>
                <c:pt idx="35">
                  <c:v>43789</c:v>
                </c:pt>
                <c:pt idx="36">
                  <c:v>43790</c:v>
                </c:pt>
                <c:pt idx="37">
                  <c:v>43791</c:v>
                </c:pt>
                <c:pt idx="38">
                  <c:v>43794</c:v>
                </c:pt>
                <c:pt idx="39">
                  <c:v>43795</c:v>
                </c:pt>
                <c:pt idx="40">
                  <c:v>43796</c:v>
                </c:pt>
                <c:pt idx="41">
                  <c:v>43797</c:v>
                </c:pt>
                <c:pt idx="42">
                  <c:v>43798</c:v>
                </c:pt>
                <c:pt idx="43">
                  <c:v>43801</c:v>
                </c:pt>
                <c:pt idx="44">
                  <c:v>43802</c:v>
                </c:pt>
                <c:pt idx="45">
                  <c:v>43803</c:v>
                </c:pt>
                <c:pt idx="46">
                  <c:v>43804</c:v>
                </c:pt>
                <c:pt idx="47">
                  <c:v>43805</c:v>
                </c:pt>
                <c:pt idx="48">
                  <c:v>43808</c:v>
                </c:pt>
                <c:pt idx="49">
                  <c:v>43809</c:v>
                </c:pt>
                <c:pt idx="50">
                  <c:v>43810</c:v>
                </c:pt>
                <c:pt idx="51">
                  <c:v>43811</c:v>
                </c:pt>
                <c:pt idx="52">
                  <c:v>43812</c:v>
                </c:pt>
                <c:pt idx="53">
                  <c:v>43815</c:v>
                </c:pt>
                <c:pt idx="54">
                  <c:v>43816</c:v>
                </c:pt>
                <c:pt idx="55">
                  <c:v>43817</c:v>
                </c:pt>
                <c:pt idx="56">
                  <c:v>43818</c:v>
                </c:pt>
                <c:pt idx="57">
                  <c:v>43819</c:v>
                </c:pt>
                <c:pt idx="58">
                  <c:v>43822</c:v>
                </c:pt>
                <c:pt idx="59">
                  <c:v>43823</c:v>
                </c:pt>
                <c:pt idx="60">
                  <c:v>43826</c:v>
                </c:pt>
                <c:pt idx="61">
                  <c:v>43829</c:v>
                </c:pt>
                <c:pt idx="62">
                  <c:v>43830</c:v>
                </c:pt>
                <c:pt idx="63">
                  <c:v>43832</c:v>
                </c:pt>
                <c:pt idx="64">
                  <c:v>43833</c:v>
                </c:pt>
                <c:pt idx="65">
                  <c:v>43836</c:v>
                </c:pt>
                <c:pt idx="66">
                  <c:v>43837</c:v>
                </c:pt>
                <c:pt idx="67">
                  <c:v>43838</c:v>
                </c:pt>
                <c:pt idx="68">
                  <c:v>43839</c:v>
                </c:pt>
                <c:pt idx="69">
                  <c:v>43840</c:v>
                </c:pt>
                <c:pt idx="70">
                  <c:v>43843</c:v>
                </c:pt>
                <c:pt idx="71">
                  <c:v>43844</c:v>
                </c:pt>
                <c:pt idx="72">
                  <c:v>43845</c:v>
                </c:pt>
                <c:pt idx="73">
                  <c:v>43846</c:v>
                </c:pt>
                <c:pt idx="74">
                  <c:v>43847</c:v>
                </c:pt>
                <c:pt idx="75">
                  <c:v>43850</c:v>
                </c:pt>
                <c:pt idx="76">
                  <c:v>43851</c:v>
                </c:pt>
                <c:pt idx="77">
                  <c:v>43852</c:v>
                </c:pt>
                <c:pt idx="78">
                  <c:v>43853</c:v>
                </c:pt>
                <c:pt idx="79">
                  <c:v>43854</c:v>
                </c:pt>
                <c:pt idx="80">
                  <c:v>43859</c:v>
                </c:pt>
                <c:pt idx="81">
                  <c:v>43860</c:v>
                </c:pt>
                <c:pt idx="82">
                  <c:v>43861</c:v>
                </c:pt>
                <c:pt idx="83">
                  <c:v>43864</c:v>
                </c:pt>
                <c:pt idx="84">
                  <c:v>43865</c:v>
                </c:pt>
                <c:pt idx="85">
                  <c:v>43866</c:v>
                </c:pt>
                <c:pt idx="86">
                  <c:v>43867</c:v>
                </c:pt>
                <c:pt idx="87">
                  <c:v>43868</c:v>
                </c:pt>
                <c:pt idx="88">
                  <c:v>43871</c:v>
                </c:pt>
                <c:pt idx="89">
                  <c:v>43872</c:v>
                </c:pt>
                <c:pt idx="90">
                  <c:v>43873</c:v>
                </c:pt>
                <c:pt idx="91">
                  <c:v>43874</c:v>
                </c:pt>
                <c:pt idx="92">
                  <c:v>43875</c:v>
                </c:pt>
                <c:pt idx="93">
                  <c:v>43878</c:v>
                </c:pt>
                <c:pt idx="94">
                  <c:v>43879</c:v>
                </c:pt>
                <c:pt idx="95">
                  <c:v>43880</c:v>
                </c:pt>
                <c:pt idx="96">
                  <c:v>43881</c:v>
                </c:pt>
                <c:pt idx="97">
                  <c:v>43882</c:v>
                </c:pt>
                <c:pt idx="98">
                  <c:v>43885</c:v>
                </c:pt>
                <c:pt idx="99">
                  <c:v>43886</c:v>
                </c:pt>
                <c:pt idx="100">
                  <c:v>43887</c:v>
                </c:pt>
                <c:pt idx="101">
                  <c:v>43888</c:v>
                </c:pt>
                <c:pt idx="102">
                  <c:v>43889</c:v>
                </c:pt>
                <c:pt idx="103">
                  <c:v>43892</c:v>
                </c:pt>
                <c:pt idx="104">
                  <c:v>43893</c:v>
                </c:pt>
                <c:pt idx="105">
                  <c:v>43894</c:v>
                </c:pt>
                <c:pt idx="106">
                  <c:v>43895</c:v>
                </c:pt>
                <c:pt idx="107">
                  <c:v>43896</c:v>
                </c:pt>
                <c:pt idx="108">
                  <c:v>43899</c:v>
                </c:pt>
                <c:pt idx="109">
                  <c:v>43900</c:v>
                </c:pt>
                <c:pt idx="110">
                  <c:v>43901</c:v>
                </c:pt>
                <c:pt idx="111">
                  <c:v>43902</c:v>
                </c:pt>
                <c:pt idx="112">
                  <c:v>43903</c:v>
                </c:pt>
                <c:pt idx="113">
                  <c:v>43906</c:v>
                </c:pt>
                <c:pt idx="114">
                  <c:v>43907</c:v>
                </c:pt>
                <c:pt idx="115">
                  <c:v>43908</c:v>
                </c:pt>
                <c:pt idx="116">
                  <c:v>43909</c:v>
                </c:pt>
                <c:pt idx="117">
                  <c:v>43910</c:v>
                </c:pt>
                <c:pt idx="118">
                  <c:v>43913</c:v>
                </c:pt>
                <c:pt idx="119">
                  <c:v>43914</c:v>
                </c:pt>
                <c:pt idx="120">
                  <c:v>43915</c:v>
                </c:pt>
                <c:pt idx="121">
                  <c:v>43916</c:v>
                </c:pt>
                <c:pt idx="122">
                  <c:v>43917</c:v>
                </c:pt>
                <c:pt idx="123">
                  <c:v>43920</c:v>
                </c:pt>
                <c:pt idx="124">
                  <c:v>43921</c:v>
                </c:pt>
                <c:pt idx="125">
                  <c:v>43922</c:v>
                </c:pt>
                <c:pt idx="126">
                  <c:v>43923</c:v>
                </c:pt>
                <c:pt idx="127">
                  <c:v>43924</c:v>
                </c:pt>
                <c:pt idx="128">
                  <c:v>43927</c:v>
                </c:pt>
                <c:pt idx="129">
                  <c:v>43928</c:v>
                </c:pt>
                <c:pt idx="130">
                  <c:v>43929</c:v>
                </c:pt>
                <c:pt idx="131">
                  <c:v>43930</c:v>
                </c:pt>
                <c:pt idx="132">
                  <c:v>43935</c:v>
                </c:pt>
                <c:pt idx="133">
                  <c:v>43936</c:v>
                </c:pt>
                <c:pt idx="134">
                  <c:v>43937</c:v>
                </c:pt>
                <c:pt idx="135">
                  <c:v>43938</c:v>
                </c:pt>
                <c:pt idx="136">
                  <c:v>43941</c:v>
                </c:pt>
                <c:pt idx="137">
                  <c:v>43942</c:v>
                </c:pt>
                <c:pt idx="138">
                  <c:v>43943</c:v>
                </c:pt>
                <c:pt idx="139">
                  <c:v>43944</c:v>
                </c:pt>
                <c:pt idx="140">
                  <c:v>43945</c:v>
                </c:pt>
                <c:pt idx="141">
                  <c:v>43948</c:v>
                </c:pt>
                <c:pt idx="142">
                  <c:v>43949</c:v>
                </c:pt>
                <c:pt idx="143">
                  <c:v>43950</c:v>
                </c:pt>
                <c:pt idx="144">
                  <c:v>43955</c:v>
                </c:pt>
                <c:pt idx="145">
                  <c:v>43956</c:v>
                </c:pt>
                <c:pt idx="146">
                  <c:v>43957</c:v>
                </c:pt>
                <c:pt idx="147">
                  <c:v>43958</c:v>
                </c:pt>
                <c:pt idx="148">
                  <c:v>43959</c:v>
                </c:pt>
                <c:pt idx="149">
                  <c:v>43962</c:v>
                </c:pt>
                <c:pt idx="150">
                  <c:v>43963</c:v>
                </c:pt>
                <c:pt idx="151">
                  <c:v>43964</c:v>
                </c:pt>
                <c:pt idx="152">
                  <c:v>43965</c:v>
                </c:pt>
                <c:pt idx="153">
                  <c:v>43966</c:v>
                </c:pt>
                <c:pt idx="154">
                  <c:v>43969</c:v>
                </c:pt>
                <c:pt idx="155">
                  <c:v>43970</c:v>
                </c:pt>
                <c:pt idx="156">
                  <c:v>43971</c:v>
                </c:pt>
                <c:pt idx="157">
                  <c:v>43972</c:v>
                </c:pt>
                <c:pt idx="158">
                  <c:v>43973</c:v>
                </c:pt>
                <c:pt idx="159">
                  <c:v>43976</c:v>
                </c:pt>
                <c:pt idx="160">
                  <c:v>43977</c:v>
                </c:pt>
                <c:pt idx="161">
                  <c:v>43978</c:v>
                </c:pt>
                <c:pt idx="162">
                  <c:v>43979</c:v>
                </c:pt>
                <c:pt idx="163">
                  <c:v>43980</c:v>
                </c:pt>
                <c:pt idx="164">
                  <c:v>43983</c:v>
                </c:pt>
                <c:pt idx="165">
                  <c:v>43984</c:v>
                </c:pt>
                <c:pt idx="166">
                  <c:v>43985</c:v>
                </c:pt>
                <c:pt idx="167">
                  <c:v>43986</c:v>
                </c:pt>
                <c:pt idx="168">
                  <c:v>43987</c:v>
                </c:pt>
                <c:pt idx="169">
                  <c:v>43990</c:v>
                </c:pt>
                <c:pt idx="170">
                  <c:v>43991</c:v>
                </c:pt>
                <c:pt idx="171">
                  <c:v>43992</c:v>
                </c:pt>
                <c:pt idx="172">
                  <c:v>43993</c:v>
                </c:pt>
                <c:pt idx="173">
                  <c:v>43994</c:v>
                </c:pt>
                <c:pt idx="174">
                  <c:v>43997</c:v>
                </c:pt>
                <c:pt idx="175">
                  <c:v>43998</c:v>
                </c:pt>
                <c:pt idx="176">
                  <c:v>43999</c:v>
                </c:pt>
                <c:pt idx="177">
                  <c:v>44000</c:v>
                </c:pt>
                <c:pt idx="178">
                  <c:v>44001</c:v>
                </c:pt>
                <c:pt idx="179">
                  <c:v>44004</c:v>
                </c:pt>
                <c:pt idx="180">
                  <c:v>44005</c:v>
                </c:pt>
                <c:pt idx="181">
                  <c:v>44006</c:v>
                </c:pt>
                <c:pt idx="182">
                  <c:v>44008</c:v>
                </c:pt>
                <c:pt idx="183">
                  <c:v>44011</c:v>
                </c:pt>
                <c:pt idx="184">
                  <c:v>44012</c:v>
                </c:pt>
                <c:pt idx="185">
                  <c:v>44014</c:v>
                </c:pt>
                <c:pt idx="186">
                  <c:v>44015</c:v>
                </c:pt>
                <c:pt idx="187">
                  <c:v>44018</c:v>
                </c:pt>
                <c:pt idx="188">
                  <c:v>44019</c:v>
                </c:pt>
                <c:pt idx="189">
                  <c:v>44020</c:v>
                </c:pt>
                <c:pt idx="190">
                  <c:v>44021</c:v>
                </c:pt>
                <c:pt idx="191">
                  <c:v>44022</c:v>
                </c:pt>
                <c:pt idx="192">
                  <c:v>44025</c:v>
                </c:pt>
                <c:pt idx="193">
                  <c:v>44026</c:v>
                </c:pt>
                <c:pt idx="194">
                  <c:v>44027</c:v>
                </c:pt>
                <c:pt idx="195">
                  <c:v>44028</c:v>
                </c:pt>
                <c:pt idx="196">
                  <c:v>44029</c:v>
                </c:pt>
                <c:pt idx="197">
                  <c:v>44032</c:v>
                </c:pt>
                <c:pt idx="198">
                  <c:v>44033</c:v>
                </c:pt>
                <c:pt idx="199">
                  <c:v>44034</c:v>
                </c:pt>
                <c:pt idx="200">
                  <c:v>44035</c:v>
                </c:pt>
                <c:pt idx="201">
                  <c:v>44036</c:v>
                </c:pt>
                <c:pt idx="202">
                  <c:v>44039</c:v>
                </c:pt>
                <c:pt idx="203">
                  <c:v>44040</c:v>
                </c:pt>
                <c:pt idx="204">
                  <c:v>44041</c:v>
                </c:pt>
                <c:pt idx="205">
                  <c:v>44042</c:v>
                </c:pt>
                <c:pt idx="206">
                  <c:v>44043</c:v>
                </c:pt>
                <c:pt idx="207">
                  <c:v>44046</c:v>
                </c:pt>
                <c:pt idx="208">
                  <c:v>44047</c:v>
                </c:pt>
                <c:pt idx="209">
                  <c:v>44048</c:v>
                </c:pt>
                <c:pt idx="210">
                  <c:v>44049</c:v>
                </c:pt>
                <c:pt idx="211">
                  <c:v>44050</c:v>
                </c:pt>
                <c:pt idx="212">
                  <c:v>44053</c:v>
                </c:pt>
                <c:pt idx="213">
                  <c:v>44054</c:v>
                </c:pt>
                <c:pt idx="214">
                  <c:v>44055</c:v>
                </c:pt>
                <c:pt idx="215">
                  <c:v>44056</c:v>
                </c:pt>
                <c:pt idx="216">
                  <c:v>44057</c:v>
                </c:pt>
                <c:pt idx="217">
                  <c:v>44060</c:v>
                </c:pt>
                <c:pt idx="218">
                  <c:v>44061</c:v>
                </c:pt>
                <c:pt idx="219">
                  <c:v>44062</c:v>
                </c:pt>
                <c:pt idx="220">
                  <c:v>44063</c:v>
                </c:pt>
                <c:pt idx="221">
                  <c:v>44064</c:v>
                </c:pt>
                <c:pt idx="222">
                  <c:v>44067</c:v>
                </c:pt>
                <c:pt idx="223">
                  <c:v>44068</c:v>
                </c:pt>
                <c:pt idx="224">
                  <c:v>44069</c:v>
                </c:pt>
                <c:pt idx="225">
                  <c:v>44070</c:v>
                </c:pt>
                <c:pt idx="226">
                  <c:v>44071</c:v>
                </c:pt>
                <c:pt idx="227">
                  <c:v>44074</c:v>
                </c:pt>
                <c:pt idx="228">
                  <c:v>44075</c:v>
                </c:pt>
                <c:pt idx="229">
                  <c:v>44076</c:v>
                </c:pt>
                <c:pt idx="230">
                  <c:v>44077</c:v>
                </c:pt>
                <c:pt idx="231">
                  <c:v>44078</c:v>
                </c:pt>
                <c:pt idx="232">
                  <c:v>44081</c:v>
                </c:pt>
                <c:pt idx="233">
                  <c:v>44082</c:v>
                </c:pt>
                <c:pt idx="234">
                  <c:v>44083</c:v>
                </c:pt>
                <c:pt idx="235">
                  <c:v>44084</c:v>
                </c:pt>
                <c:pt idx="236">
                  <c:v>44085</c:v>
                </c:pt>
                <c:pt idx="237">
                  <c:v>44088</c:v>
                </c:pt>
                <c:pt idx="238">
                  <c:v>44089</c:v>
                </c:pt>
                <c:pt idx="239">
                  <c:v>44090</c:v>
                </c:pt>
                <c:pt idx="240">
                  <c:v>44091</c:v>
                </c:pt>
                <c:pt idx="241">
                  <c:v>44092</c:v>
                </c:pt>
                <c:pt idx="242">
                  <c:v>44095</c:v>
                </c:pt>
                <c:pt idx="243">
                  <c:v>44096</c:v>
                </c:pt>
                <c:pt idx="244">
                  <c:v>44097</c:v>
                </c:pt>
                <c:pt idx="245">
                  <c:v>44098</c:v>
                </c:pt>
                <c:pt idx="246">
                  <c:v>44099</c:v>
                </c:pt>
                <c:pt idx="247">
                  <c:v>44102</c:v>
                </c:pt>
                <c:pt idx="248">
                  <c:v>44103</c:v>
                </c:pt>
                <c:pt idx="249">
                  <c:v>44104</c:v>
                </c:pt>
                <c:pt idx="250">
                  <c:v>44109</c:v>
                </c:pt>
                <c:pt idx="251">
                  <c:v>44110</c:v>
                </c:pt>
                <c:pt idx="252">
                  <c:v>44111</c:v>
                </c:pt>
                <c:pt idx="253">
                  <c:v>44112</c:v>
                </c:pt>
                <c:pt idx="254">
                  <c:v>44113</c:v>
                </c:pt>
                <c:pt idx="255">
                  <c:v>44116</c:v>
                </c:pt>
                <c:pt idx="256">
                  <c:v>44118</c:v>
                </c:pt>
                <c:pt idx="257">
                  <c:v>44119</c:v>
                </c:pt>
                <c:pt idx="258">
                  <c:v>44120</c:v>
                </c:pt>
                <c:pt idx="259">
                  <c:v>44123</c:v>
                </c:pt>
                <c:pt idx="260">
                  <c:v>44124</c:v>
                </c:pt>
                <c:pt idx="261">
                  <c:v>44125</c:v>
                </c:pt>
                <c:pt idx="262">
                  <c:v>44126</c:v>
                </c:pt>
                <c:pt idx="263">
                  <c:v>44127</c:v>
                </c:pt>
                <c:pt idx="264">
                  <c:v>44131</c:v>
                </c:pt>
                <c:pt idx="265">
                  <c:v>44132</c:v>
                </c:pt>
                <c:pt idx="266">
                  <c:v>44133</c:v>
                </c:pt>
                <c:pt idx="267">
                  <c:v>44134</c:v>
                </c:pt>
                <c:pt idx="268">
                  <c:v>44137</c:v>
                </c:pt>
                <c:pt idx="269">
                  <c:v>44138</c:v>
                </c:pt>
                <c:pt idx="270">
                  <c:v>44139</c:v>
                </c:pt>
                <c:pt idx="271">
                  <c:v>44140</c:v>
                </c:pt>
                <c:pt idx="272">
                  <c:v>44141</c:v>
                </c:pt>
                <c:pt idx="273">
                  <c:v>44144</c:v>
                </c:pt>
                <c:pt idx="274">
                  <c:v>44145</c:v>
                </c:pt>
                <c:pt idx="275">
                  <c:v>44146</c:v>
                </c:pt>
                <c:pt idx="276">
                  <c:v>44147</c:v>
                </c:pt>
                <c:pt idx="277">
                  <c:v>44148</c:v>
                </c:pt>
                <c:pt idx="278">
                  <c:v>44151</c:v>
                </c:pt>
                <c:pt idx="279">
                  <c:v>44152</c:v>
                </c:pt>
                <c:pt idx="280">
                  <c:v>44153</c:v>
                </c:pt>
                <c:pt idx="281">
                  <c:v>44154</c:v>
                </c:pt>
                <c:pt idx="282">
                  <c:v>44155</c:v>
                </c:pt>
                <c:pt idx="283">
                  <c:v>44158</c:v>
                </c:pt>
                <c:pt idx="284">
                  <c:v>44159</c:v>
                </c:pt>
                <c:pt idx="285">
                  <c:v>44160</c:v>
                </c:pt>
                <c:pt idx="286">
                  <c:v>44161</c:v>
                </c:pt>
                <c:pt idx="287">
                  <c:v>44162</c:v>
                </c:pt>
                <c:pt idx="288">
                  <c:v>44165</c:v>
                </c:pt>
                <c:pt idx="289">
                  <c:v>44166</c:v>
                </c:pt>
                <c:pt idx="290">
                  <c:v>44167</c:v>
                </c:pt>
                <c:pt idx="291">
                  <c:v>44168</c:v>
                </c:pt>
                <c:pt idx="292">
                  <c:v>44169</c:v>
                </c:pt>
                <c:pt idx="293">
                  <c:v>44172</c:v>
                </c:pt>
                <c:pt idx="294">
                  <c:v>44173</c:v>
                </c:pt>
                <c:pt idx="295">
                  <c:v>44174</c:v>
                </c:pt>
                <c:pt idx="296">
                  <c:v>44175</c:v>
                </c:pt>
                <c:pt idx="297">
                  <c:v>44176</c:v>
                </c:pt>
                <c:pt idx="298">
                  <c:v>44179</c:v>
                </c:pt>
                <c:pt idx="299">
                  <c:v>44180</c:v>
                </c:pt>
                <c:pt idx="300">
                  <c:v>44181</c:v>
                </c:pt>
                <c:pt idx="301">
                  <c:v>44182</c:v>
                </c:pt>
                <c:pt idx="302">
                  <c:v>44183</c:v>
                </c:pt>
                <c:pt idx="303">
                  <c:v>44186</c:v>
                </c:pt>
                <c:pt idx="304">
                  <c:v>44187</c:v>
                </c:pt>
                <c:pt idx="305">
                  <c:v>44188</c:v>
                </c:pt>
                <c:pt idx="306">
                  <c:v>44189</c:v>
                </c:pt>
                <c:pt idx="307">
                  <c:v>44193</c:v>
                </c:pt>
                <c:pt idx="308">
                  <c:v>44194</c:v>
                </c:pt>
                <c:pt idx="309">
                  <c:v>44195</c:v>
                </c:pt>
                <c:pt idx="310">
                  <c:v>44196</c:v>
                </c:pt>
                <c:pt idx="311">
                  <c:v>44200</c:v>
                </c:pt>
                <c:pt idx="312">
                  <c:v>44201</c:v>
                </c:pt>
                <c:pt idx="313">
                  <c:v>44202</c:v>
                </c:pt>
                <c:pt idx="314">
                  <c:v>44203</c:v>
                </c:pt>
                <c:pt idx="315">
                  <c:v>44204</c:v>
                </c:pt>
                <c:pt idx="316">
                  <c:v>44207</c:v>
                </c:pt>
                <c:pt idx="317">
                  <c:v>44208</c:v>
                </c:pt>
                <c:pt idx="318">
                  <c:v>44209</c:v>
                </c:pt>
                <c:pt idx="319">
                  <c:v>44210</c:v>
                </c:pt>
                <c:pt idx="320">
                  <c:v>44211</c:v>
                </c:pt>
                <c:pt idx="321">
                  <c:v>44214</c:v>
                </c:pt>
                <c:pt idx="322">
                  <c:v>44215</c:v>
                </c:pt>
                <c:pt idx="323">
                  <c:v>44216</c:v>
                </c:pt>
                <c:pt idx="324">
                  <c:v>44217</c:v>
                </c:pt>
                <c:pt idx="325">
                  <c:v>44218</c:v>
                </c:pt>
                <c:pt idx="326">
                  <c:v>44221</c:v>
                </c:pt>
                <c:pt idx="327">
                  <c:v>44222</c:v>
                </c:pt>
                <c:pt idx="328">
                  <c:v>44223</c:v>
                </c:pt>
                <c:pt idx="329">
                  <c:v>44224</c:v>
                </c:pt>
                <c:pt idx="330">
                  <c:v>44225</c:v>
                </c:pt>
                <c:pt idx="331">
                  <c:v>44228</c:v>
                </c:pt>
                <c:pt idx="332">
                  <c:v>44229</c:v>
                </c:pt>
                <c:pt idx="333">
                  <c:v>44230</c:v>
                </c:pt>
                <c:pt idx="334">
                  <c:v>44231</c:v>
                </c:pt>
                <c:pt idx="335">
                  <c:v>44232</c:v>
                </c:pt>
                <c:pt idx="336">
                  <c:v>44235</c:v>
                </c:pt>
                <c:pt idx="337">
                  <c:v>44236</c:v>
                </c:pt>
                <c:pt idx="338">
                  <c:v>44237</c:v>
                </c:pt>
                <c:pt idx="339">
                  <c:v>44238</c:v>
                </c:pt>
                <c:pt idx="340">
                  <c:v>44243</c:v>
                </c:pt>
                <c:pt idx="341">
                  <c:v>44244</c:v>
                </c:pt>
                <c:pt idx="342">
                  <c:v>44245</c:v>
                </c:pt>
                <c:pt idx="343">
                  <c:v>44246</c:v>
                </c:pt>
                <c:pt idx="344">
                  <c:v>44249</c:v>
                </c:pt>
                <c:pt idx="345">
                  <c:v>44250</c:v>
                </c:pt>
                <c:pt idx="346">
                  <c:v>44251</c:v>
                </c:pt>
                <c:pt idx="347">
                  <c:v>44252</c:v>
                </c:pt>
                <c:pt idx="348">
                  <c:v>44253</c:v>
                </c:pt>
                <c:pt idx="349">
                  <c:v>44256</c:v>
                </c:pt>
                <c:pt idx="350">
                  <c:v>44257</c:v>
                </c:pt>
                <c:pt idx="351">
                  <c:v>44258</c:v>
                </c:pt>
                <c:pt idx="352">
                  <c:v>44259</c:v>
                </c:pt>
                <c:pt idx="353">
                  <c:v>44260</c:v>
                </c:pt>
                <c:pt idx="354">
                  <c:v>44263</c:v>
                </c:pt>
                <c:pt idx="355">
                  <c:v>44264</c:v>
                </c:pt>
                <c:pt idx="356">
                  <c:v>44265</c:v>
                </c:pt>
                <c:pt idx="357">
                  <c:v>44266</c:v>
                </c:pt>
                <c:pt idx="358">
                  <c:v>44267</c:v>
                </c:pt>
                <c:pt idx="359">
                  <c:v>44270</c:v>
                </c:pt>
                <c:pt idx="360">
                  <c:v>44271</c:v>
                </c:pt>
                <c:pt idx="361">
                  <c:v>44272</c:v>
                </c:pt>
                <c:pt idx="362">
                  <c:v>44273</c:v>
                </c:pt>
                <c:pt idx="363">
                  <c:v>44274</c:v>
                </c:pt>
                <c:pt idx="364">
                  <c:v>44277</c:v>
                </c:pt>
                <c:pt idx="365">
                  <c:v>44278</c:v>
                </c:pt>
                <c:pt idx="366">
                  <c:v>44279</c:v>
                </c:pt>
                <c:pt idx="367">
                  <c:v>44280</c:v>
                </c:pt>
                <c:pt idx="368">
                  <c:v>44281</c:v>
                </c:pt>
                <c:pt idx="369">
                  <c:v>44284</c:v>
                </c:pt>
                <c:pt idx="370">
                  <c:v>44285</c:v>
                </c:pt>
                <c:pt idx="371">
                  <c:v>44286</c:v>
                </c:pt>
                <c:pt idx="372">
                  <c:v>44287</c:v>
                </c:pt>
                <c:pt idx="373">
                  <c:v>44293</c:v>
                </c:pt>
                <c:pt idx="374">
                  <c:v>44294</c:v>
                </c:pt>
                <c:pt idx="375">
                  <c:v>44295</c:v>
                </c:pt>
                <c:pt idx="376">
                  <c:v>44298</c:v>
                </c:pt>
                <c:pt idx="377">
                  <c:v>44299</c:v>
                </c:pt>
                <c:pt idx="378">
                  <c:v>44300</c:v>
                </c:pt>
                <c:pt idx="379">
                  <c:v>44301</c:v>
                </c:pt>
                <c:pt idx="380">
                  <c:v>44302</c:v>
                </c:pt>
                <c:pt idx="381">
                  <c:v>44305</c:v>
                </c:pt>
                <c:pt idx="382">
                  <c:v>44306</c:v>
                </c:pt>
                <c:pt idx="383">
                  <c:v>44307</c:v>
                </c:pt>
                <c:pt idx="384">
                  <c:v>44308</c:v>
                </c:pt>
                <c:pt idx="385">
                  <c:v>44309</c:v>
                </c:pt>
                <c:pt idx="386">
                  <c:v>44312</c:v>
                </c:pt>
                <c:pt idx="387">
                  <c:v>44313</c:v>
                </c:pt>
                <c:pt idx="388">
                  <c:v>44314</c:v>
                </c:pt>
                <c:pt idx="389">
                  <c:v>44315</c:v>
                </c:pt>
                <c:pt idx="390">
                  <c:v>44316</c:v>
                </c:pt>
                <c:pt idx="391">
                  <c:v>44319</c:v>
                </c:pt>
                <c:pt idx="392">
                  <c:v>44320</c:v>
                </c:pt>
                <c:pt idx="393">
                  <c:v>44321</c:v>
                </c:pt>
                <c:pt idx="394">
                  <c:v>44322</c:v>
                </c:pt>
                <c:pt idx="395">
                  <c:v>44323</c:v>
                </c:pt>
                <c:pt idx="396">
                  <c:v>44326</c:v>
                </c:pt>
                <c:pt idx="397">
                  <c:v>44327</c:v>
                </c:pt>
                <c:pt idx="398">
                  <c:v>44328</c:v>
                </c:pt>
                <c:pt idx="399">
                  <c:v>44329</c:v>
                </c:pt>
                <c:pt idx="400">
                  <c:v>44330</c:v>
                </c:pt>
                <c:pt idx="401">
                  <c:v>44333</c:v>
                </c:pt>
                <c:pt idx="402">
                  <c:v>44334</c:v>
                </c:pt>
                <c:pt idx="403">
                  <c:v>44336</c:v>
                </c:pt>
                <c:pt idx="404">
                  <c:v>44337</c:v>
                </c:pt>
                <c:pt idx="405">
                  <c:v>44340</c:v>
                </c:pt>
                <c:pt idx="406">
                  <c:v>44341</c:v>
                </c:pt>
                <c:pt idx="407">
                  <c:v>44342</c:v>
                </c:pt>
                <c:pt idx="408">
                  <c:v>44343</c:v>
                </c:pt>
                <c:pt idx="409">
                  <c:v>44344</c:v>
                </c:pt>
                <c:pt idx="410">
                  <c:v>44347</c:v>
                </c:pt>
                <c:pt idx="411">
                  <c:v>44348</c:v>
                </c:pt>
                <c:pt idx="412">
                  <c:v>44349</c:v>
                </c:pt>
                <c:pt idx="413">
                  <c:v>44350</c:v>
                </c:pt>
                <c:pt idx="414">
                  <c:v>44351</c:v>
                </c:pt>
                <c:pt idx="415">
                  <c:v>44354</c:v>
                </c:pt>
                <c:pt idx="416">
                  <c:v>44355</c:v>
                </c:pt>
                <c:pt idx="417">
                  <c:v>44356</c:v>
                </c:pt>
                <c:pt idx="418">
                  <c:v>44357</c:v>
                </c:pt>
                <c:pt idx="419">
                  <c:v>44358</c:v>
                </c:pt>
                <c:pt idx="420">
                  <c:v>44362</c:v>
                </c:pt>
                <c:pt idx="421">
                  <c:v>44363</c:v>
                </c:pt>
                <c:pt idx="422">
                  <c:v>44364</c:v>
                </c:pt>
                <c:pt idx="423">
                  <c:v>44365</c:v>
                </c:pt>
                <c:pt idx="424">
                  <c:v>44368</c:v>
                </c:pt>
                <c:pt idx="425">
                  <c:v>44369</c:v>
                </c:pt>
                <c:pt idx="426">
                  <c:v>44370</c:v>
                </c:pt>
                <c:pt idx="427">
                  <c:v>44371</c:v>
                </c:pt>
                <c:pt idx="428">
                  <c:v>44372</c:v>
                </c:pt>
                <c:pt idx="429">
                  <c:v>44375</c:v>
                </c:pt>
                <c:pt idx="430">
                  <c:v>44376</c:v>
                </c:pt>
                <c:pt idx="431">
                  <c:v>44377</c:v>
                </c:pt>
                <c:pt idx="432">
                  <c:v>44379</c:v>
                </c:pt>
                <c:pt idx="433">
                  <c:v>44382</c:v>
                </c:pt>
                <c:pt idx="434">
                  <c:v>44383</c:v>
                </c:pt>
                <c:pt idx="435">
                  <c:v>44384</c:v>
                </c:pt>
                <c:pt idx="436">
                  <c:v>44385</c:v>
                </c:pt>
                <c:pt idx="437">
                  <c:v>44386</c:v>
                </c:pt>
                <c:pt idx="438">
                  <c:v>44389</c:v>
                </c:pt>
                <c:pt idx="439">
                  <c:v>44390</c:v>
                </c:pt>
                <c:pt idx="440">
                  <c:v>44391</c:v>
                </c:pt>
                <c:pt idx="441">
                  <c:v>44392</c:v>
                </c:pt>
                <c:pt idx="442">
                  <c:v>44393</c:v>
                </c:pt>
                <c:pt idx="443">
                  <c:v>44396</c:v>
                </c:pt>
                <c:pt idx="444">
                  <c:v>44397</c:v>
                </c:pt>
                <c:pt idx="445">
                  <c:v>44398</c:v>
                </c:pt>
                <c:pt idx="446">
                  <c:v>44399</c:v>
                </c:pt>
                <c:pt idx="447">
                  <c:v>44400</c:v>
                </c:pt>
                <c:pt idx="448">
                  <c:v>44403</c:v>
                </c:pt>
                <c:pt idx="449">
                  <c:v>44404</c:v>
                </c:pt>
                <c:pt idx="450">
                  <c:v>44405</c:v>
                </c:pt>
                <c:pt idx="451">
                  <c:v>44406</c:v>
                </c:pt>
                <c:pt idx="452">
                  <c:v>44407</c:v>
                </c:pt>
                <c:pt idx="453">
                  <c:v>44410</c:v>
                </c:pt>
                <c:pt idx="454">
                  <c:v>44411</c:v>
                </c:pt>
                <c:pt idx="455">
                  <c:v>44412</c:v>
                </c:pt>
                <c:pt idx="456">
                  <c:v>44413</c:v>
                </c:pt>
                <c:pt idx="457">
                  <c:v>44414</c:v>
                </c:pt>
                <c:pt idx="458">
                  <c:v>44417</c:v>
                </c:pt>
                <c:pt idx="459">
                  <c:v>44418</c:v>
                </c:pt>
                <c:pt idx="460">
                  <c:v>44419</c:v>
                </c:pt>
                <c:pt idx="461">
                  <c:v>44420</c:v>
                </c:pt>
                <c:pt idx="462">
                  <c:v>44421</c:v>
                </c:pt>
                <c:pt idx="463">
                  <c:v>44424</c:v>
                </c:pt>
                <c:pt idx="464">
                  <c:v>44425</c:v>
                </c:pt>
                <c:pt idx="465">
                  <c:v>44426</c:v>
                </c:pt>
                <c:pt idx="466">
                  <c:v>44427</c:v>
                </c:pt>
                <c:pt idx="467">
                  <c:v>44428</c:v>
                </c:pt>
                <c:pt idx="468">
                  <c:v>44431</c:v>
                </c:pt>
                <c:pt idx="469">
                  <c:v>44432</c:v>
                </c:pt>
                <c:pt idx="470">
                  <c:v>44433</c:v>
                </c:pt>
                <c:pt idx="471">
                  <c:v>44434</c:v>
                </c:pt>
                <c:pt idx="472">
                  <c:v>44435</c:v>
                </c:pt>
                <c:pt idx="473">
                  <c:v>44438</c:v>
                </c:pt>
                <c:pt idx="474">
                  <c:v>44439</c:v>
                </c:pt>
                <c:pt idx="475">
                  <c:v>44440</c:v>
                </c:pt>
                <c:pt idx="476">
                  <c:v>44441</c:v>
                </c:pt>
                <c:pt idx="477">
                  <c:v>44442</c:v>
                </c:pt>
                <c:pt idx="478">
                  <c:v>44445</c:v>
                </c:pt>
                <c:pt idx="479">
                  <c:v>44446</c:v>
                </c:pt>
                <c:pt idx="480">
                  <c:v>44447</c:v>
                </c:pt>
                <c:pt idx="481">
                  <c:v>44448</c:v>
                </c:pt>
                <c:pt idx="482">
                  <c:v>44449</c:v>
                </c:pt>
                <c:pt idx="483">
                  <c:v>44452</c:v>
                </c:pt>
                <c:pt idx="484">
                  <c:v>44453</c:v>
                </c:pt>
                <c:pt idx="485">
                  <c:v>44454</c:v>
                </c:pt>
                <c:pt idx="486">
                  <c:v>44455</c:v>
                </c:pt>
                <c:pt idx="487">
                  <c:v>44456</c:v>
                </c:pt>
                <c:pt idx="488">
                  <c:v>44459</c:v>
                </c:pt>
                <c:pt idx="489">
                  <c:v>44460</c:v>
                </c:pt>
                <c:pt idx="490">
                  <c:v>44462</c:v>
                </c:pt>
                <c:pt idx="491">
                  <c:v>44463</c:v>
                </c:pt>
                <c:pt idx="492">
                  <c:v>44466</c:v>
                </c:pt>
                <c:pt idx="493">
                  <c:v>44467</c:v>
                </c:pt>
                <c:pt idx="494">
                  <c:v>44468</c:v>
                </c:pt>
                <c:pt idx="495">
                  <c:v>44469</c:v>
                </c:pt>
              </c:numCache>
            </c:numRef>
          </c:cat>
          <c:val>
            <c:numRef>
              <c:f>'Top 10 (6.30) for charts'!$U$4:$U$499</c:f>
              <c:numCache>
                <c:formatCode>0.0</c:formatCode>
                <c:ptCount val="496"/>
                <c:pt idx="0">
                  <c:v>64.849999999999994</c:v>
                </c:pt>
                <c:pt idx="1">
                  <c:v>65.150000000000006</c:v>
                </c:pt>
                <c:pt idx="2">
                  <c:v>65.75</c:v>
                </c:pt>
                <c:pt idx="3">
                  <c:v>65</c:v>
                </c:pt>
                <c:pt idx="4">
                  <c:v>65.099999999999994</c:v>
                </c:pt>
                <c:pt idx="5">
                  <c:v>65.099999999999994</c:v>
                </c:pt>
                <c:pt idx="6">
                  <c:v>65.2</c:v>
                </c:pt>
                <c:pt idx="7">
                  <c:v>66.599999999999994</c:v>
                </c:pt>
                <c:pt idx="8">
                  <c:v>66.400000000000006</c:v>
                </c:pt>
                <c:pt idx="9">
                  <c:v>65.8</c:v>
                </c:pt>
                <c:pt idx="10">
                  <c:v>65.099999999999994</c:v>
                </c:pt>
                <c:pt idx="11">
                  <c:v>66.05</c:v>
                </c:pt>
                <c:pt idx="12">
                  <c:v>66.150000000000006</c:v>
                </c:pt>
                <c:pt idx="13">
                  <c:v>66.349999999999994</c:v>
                </c:pt>
                <c:pt idx="14">
                  <c:v>65.650000000000006</c:v>
                </c:pt>
                <c:pt idx="15">
                  <c:v>64.95</c:v>
                </c:pt>
                <c:pt idx="16">
                  <c:v>65.3</c:v>
                </c:pt>
                <c:pt idx="17">
                  <c:v>64.45</c:v>
                </c:pt>
                <c:pt idx="18">
                  <c:v>64.849999999999994</c:v>
                </c:pt>
                <c:pt idx="19">
                  <c:v>64.3</c:v>
                </c:pt>
                <c:pt idx="20">
                  <c:v>63.8</c:v>
                </c:pt>
                <c:pt idx="21">
                  <c:v>63.8</c:v>
                </c:pt>
                <c:pt idx="22">
                  <c:v>64.25</c:v>
                </c:pt>
                <c:pt idx="23">
                  <c:v>64.2</c:v>
                </c:pt>
                <c:pt idx="24">
                  <c:v>64.55</c:v>
                </c:pt>
                <c:pt idx="25">
                  <c:v>64.099999999999994</c:v>
                </c:pt>
                <c:pt idx="26">
                  <c:v>64.25</c:v>
                </c:pt>
                <c:pt idx="27">
                  <c:v>64.3</c:v>
                </c:pt>
                <c:pt idx="28">
                  <c:v>62.75</c:v>
                </c:pt>
                <c:pt idx="29">
                  <c:v>62.75</c:v>
                </c:pt>
                <c:pt idx="30">
                  <c:v>61.65</c:v>
                </c:pt>
                <c:pt idx="31">
                  <c:v>61.2</c:v>
                </c:pt>
                <c:pt idx="32">
                  <c:v>61.2</c:v>
                </c:pt>
                <c:pt idx="33">
                  <c:v>61.6</c:v>
                </c:pt>
                <c:pt idx="34">
                  <c:v>62.2</c:v>
                </c:pt>
                <c:pt idx="35">
                  <c:v>62.1</c:v>
                </c:pt>
                <c:pt idx="36">
                  <c:v>61</c:v>
                </c:pt>
                <c:pt idx="37">
                  <c:v>61.3</c:v>
                </c:pt>
                <c:pt idx="38">
                  <c:v>61.95</c:v>
                </c:pt>
                <c:pt idx="39">
                  <c:v>61.55</c:v>
                </c:pt>
                <c:pt idx="40">
                  <c:v>61.3</c:v>
                </c:pt>
                <c:pt idx="41">
                  <c:v>60.3</c:v>
                </c:pt>
                <c:pt idx="42">
                  <c:v>59</c:v>
                </c:pt>
                <c:pt idx="43">
                  <c:v>59.35</c:v>
                </c:pt>
                <c:pt idx="44">
                  <c:v>59.4</c:v>
                </c:pt>
                <c:pt idx="45">
                  <c:v>59.25</c:v>
                </c:pt>
                <c:pt idx="46">
                  <c:v>59.3</c:v>
                </c:pt>
                <c:pt idx="47">
                  <c:v>59.3</c:v>
                </c:pt>
                <c:pt idx="48">
                  <c:v>60</c:v>
                </c:pt>
                <c:pt idx="49">
                  <c:v>60</c:v>
                </c:pt>
                <c:pt idx="50">
                  <c:v>60.1</c:v>
                </c:pt>
                <c:pt idx="51">
                  <c:v>60.3</c:v>
                </c:pt>
                <c:pt idx="52">
                  <c:v>61.6</c:v>
                </c:pt>
                <c:pt idx="53">
                  <c:v>61.7</c:v>
                </c:pt>
                <c:pt idx="54">
                  <c:v>61.95</c:v>
                </c:pt>
                <c:pt idx="55">
                  <c:v>62.1</c:v>
                </c:pt>
                <c:pt idx="56">
                  <c:v>62.45</c:v>
                </c:pt>
                <c:pt idx="57">
                  <c:v>63.95</c:v>
                </c:pt>
                <c:pt idx="58">
                  <c:v>63.7</c:v>
                </c:pt>
                <c:pt idx="59">
                  <c:v>64.25</c:v>
                </c:pt>
                <c:pt idx="60">
                  <c:v>65.400000000000006</c:v>
                </c:pt>
                <c:pt idx="61">
                  <c:v>65.8</c:v>
                </c:pt>
                <c:pt idx="62">
                  <c:v>65.5</c:v>
                </c:pt>
                <c:pt idx="63">
                  <c:v>65.349999999999994</c:v>
                </c:pt>
                <c:pt idx="64">
                  <c:v>64.400000000000006</c:v>
                </c:pt>
                <c:pt idx="65">
                  <c:v>64.25</c:v>
                </c:pt>
                <c:pt idx="66">
                  <c:v>63.8</c:v>
                </c:pt>
                <c:pt idx="67">
                  <c:v>63.85</c:v>
                </c:pt>
                <c:pt idx="68">
                  <c:v>64.849999999999994</c:v>
                </c:pt>
                <c:pt idx="69">
                  <c:v>64.2</c:v>
                </c:pt>
                <c:pt idx="70">
                  <c:v>65.400000000000006</c:v>
                </c:pt>
                <c:pt idx="71">
                  <c:v>66.099999999999994</c:v>
                </c:pt>
                <c:pt idx="72">
                  <c:v>65.8</c:v>
                </c:pt>
                <c:pt idx="73">
                  <c:v>66</c:v>
                </c:pt>
                <c:pt idx="74">
                  <c:v>66.2</c:v>
                </c:pt>
                <c:pt idx="75">
                  <c:v>68.650000000000006</c:v>
                </c:pt>
                <c:pt idx="76">
                  <c:v>66.95</c:v>
                </c:pt>
                <c:pt idx="77">
                  <c:v>69.400000000000006</c:v>
                </c:pt>
                <c:pt idx="78">
                  <c:v>68</c:v>
                </c:pt>
                <c:pt idx="79">
                  <c:v>69.7</c:v>
                </c:pt>
                <c:pt idx="80">
                  <c:v>67.599999999999994</c:v>
                </c:pt>
                <c:pt idx="81">
                  <c:v>64.599999999999994</c:v>
                </c:pt>
                <c:pt idx="82">
                  <c:v>64.2</c:v>
                </c:pt>
                <c:pt idx="83">
                  <c:v>63.8</c:v>
                </c:pt>
                <c:pt idx="84">
                  <c:v>63.8</c:v>
                </c:pt>
                <c:pt idx="85">
                  <c:v>63.7</c:v>
                </c:pt>
                <c:pt idx="86">
                  <c:v>67.150000000000006</c:v>
                </c:pt>
                <c:pt idx="87">
                  <c:v>67.3</c:v>
                </c:pt>
                <c:pt idx="88">
                  <c:v>66.849999999999994</c:v>
                </c:pt>
                <c:pt idx="89">
                  <c:v>66.45</c:v>
                </c:pt>
                <c:pt idx="90">
                  <c:v>66.45</c:v>
                </c:pt>
                <c:pt idx="91">
                  <c:v>66.05</c:v>
                </c:pt>
                <c:pt idx="92">
                  <c:v>65.099999999999994</c:v>
                </c:pt>
                <c:pt idx="93">
                  <c:v>66</c:v>
                </c:pt>
                <c:pt idx="94">
                  <c:v>65.75</c:v>
                </c:pt>
                <c:pt idx="95">
                  <c:v>67.05</c:v>
                </c:pt>
                <c:pt idx="96">
                  <c:v>66.75</c:v>
                </c:pt>
                <c:pt idx="97">
                  <c:v>66.099999999999994</c:v>
                </c:pt>
                <c:pt idx="98">
                  <c:v>65.45</c:v>
                </c:pt>
                <c:pt idx="99">
                  <c:v>64.599999999999994</c:v>
                </c:pt>
                <c:pt idx="100">
                  <c:v>63.1</c:v>
                </c:pt>
                <c:pt idx="101">
                  <c:v>63.4</c:v>
                </c:pt>
                <c:pt idx="102">
                  <c:v>61.3</c:v>
                </c:pt>
                <c:pt idx="103">
                  <c:v>61.3</c:v>
                </c:pt>
                <c:pt idx="104">
                  <c:v>60.7</c:v>
                </c:pt>
                <c:pt idx="105">
                  <c:v>61.4</c:v>
                </c:pt>
                <c:pt idx="106">
                  <c:v>62.5</c:v>
                </c:pt>
                <c:pt idx="107">
                  <c:v>60.5</c:v>
                </c:pt>
                <c:pt idx="108">
                  <c:v>58.8</c:v>
                </c:pt>
                <c:pt idx="109">
                  <c:v>58.15</c:v>
                </c:pt>
                <c:pt idx="110">
                  <c:v>57.55</c:v>
                </c:pt>
                <c:pt idx="111">
                  <c:v>55.45</c:v>
                </c:pt>
                <c:pt idx="112">
                  <c:v>52.9</c:v>
                </c:pt>
                <c:pt idx="113">
                  <c:v>52</c:v>
                </c:pt>
                <c:pt idx="114">
                  <c:v>51.7</c:v>
                </c:pt>
                <c:pt idx="115">
                  <c:v>48.8</c:v>
                </c:pt>
                <c:pt idx="116">
                  <c:v>48.25</c:v>
                </c:pt>
                <c:pt idx="117">
                  <c:v>54.8</c:v>
                </c:pt>
                <c:pt idx="118">
                  <c:v>53.35</c:v>
                </c:pt>
                <c:pt idx="119">
                  <c:v>56.6</c:v>
                </c:pt>
                <c:pt idx="120">
                  <c:v>56.1</c:v>
                </c:pt>
                <c:pt idx="121">
                  <c:v>56.55</c:v>
                </c:pt>
                <c:pt idx="122">
                  <c:v>56.55</c:v>
                </c:pt>
                <c:pt idx="123">
                  <c:v>55.9</c:v>
                </c:pt>
                <c:pt idx="124">
                  <c:v>57.65</c:v>
                </c:pt>
                <c:pt idx="125">
                  <c:v>57.05</c:v>
                </c:pt>
                <c:pt idx="126">
                  <c:v>59.1</c:v>
                </c:pt>
                <c:pt idx="127">
                  <c:v>60.65</c:v>
                </c:pt>
                <c:pt idx="128">
                  <c:v>62</c:v>
                </c:pt>
                <c:pt idx="129">
                  <c:v>63.25</c:v>
                </c:pt>
                <c:pt idx="130">
                  <c:v>61.55</c:v>
                </c:pt>
                <c:pt idx="131">
                  <c:v>61.6</c:v>
                </c:pt>
                <c:pt idx="132">
                  <c:v>62</c:v>
                </c:pt>
                <c:pt idx="133">
                  <c:v>60.9</c:v>
                </c:pt>
                <c:pt idx="134">
                  <c:v>60.15</c:v>
                </c:pt>
                <c:pt idx="135">
                  <c:v>60.3</c:v>
                </c:pt>
                <c:pt idx="136">
                  <c:v>61</c:v>
                </c:pt>
                <c:pt idx="137">
                  <c:v>59.85</c:v>
                </c:pt>
                <c:pt idx="138">
                  <c:v>61.45</c:v>
                </c:pt>
                <c:pt idx="139">
                  <c:v>61.5</c:v>
                </c:pt>
                <c:pt idx="140">
                  <c:v>61.05</c:v>
                </c:pt>
                <c:pt idx="141">
                  <c:v>62.65</c:v>
                </c:pt>
                <c:pt idx="142">
                  <c:v>63.05</c:v>
                </c:pt>
                <c:pt idx="143">
                  <c:v>62.45</c:v>
                </c:pt>
                <c:pt idx="144">
                  <c:v>60.1</c:v>
                </c:pt>
                <c:pt idx="145">
                  <c:v>60.15</c:v>
                </c:pt>
                <c:pt idx="146">
                  <c:v>59.7</c:v>
                </c:pt>
                <c:pt idx="147">
                  <c:v>59.1</c:v>
                </c:pt>
                <c:pt idx="148">
                  <c:v>59.1</c:v>
                </c:pt>
                <c:pt idx="149">
                  <c:v>59.15</c:v>
                </c:pt>
                <c:pt idx="150">
                  <c:v>57.85</c:v>
                </c:pt>
                <c:pt idx="151">
                  <c:v>57.8</c:v>
                </c:pt>
                <c:pt idx="152">
                  <c:v>56.85</c:v>
                </c:pt>
                <c:pt idx="153">
                  <c:v>56.6</c:v>
                </c:pt>
                <c:pt idx="154">
                  <c:v>57.35</c:v>
                </c:pt>
                <c:pt idx="155">
                  <c:v>56.95</c:v>
                </c:pt>
                <c:pt idx="156">
                  <c:v>55.9</c:v>
                </c:pt>
                <c:pt idx="157">
                  <c:v>57.7</c:v>
                </c:pt>
                <c:pt idx="158">
                  <c:v>56.15</c:v>
                </c:pt>
                <c:pt idx="159">
                  <c:v>54.2</c:v>
                </c:pt>
                <c:pt idx="160">
                  <c:v>54.85</c:v>
                </c:pt>
                <c:pt idx="161">
                  <c:v>54.35</c:v>
                </c:pt>
                <c:pt idx="162">
                  <c:v>54.1</c:v>
                </c:pt>
                <c:pt idx="163">
                  <c:v>54.1</c:v>
                </c:pt>
                <c:pt idx="164">
                  <c:v>55.5</c:v>
                </c:pt>
                <c:pt idx="165">
                  <c:v>54.95</c:v>
                </c:pt>
                <c:pt idx="166">
                  <c:v>54.95</c:v>
                </c:pt>
                <c:pt idx="167">
                  <c:v>54.5</c:v>
                </c:pt>
                <c:pt idx="168">
                  <c:v>54.65</c:v>
                </c:pt>
                <c:pt idx="169">
                  <c:v>53.95</c:v>
                </c:pt>
                <c:pt idx="170">
                  <c:v>55.9</c:v>
                </c:pt>
                <c:pt idx="171">
                  <c:v>55.75</c:v>
                </c:pt>
                <c:pt idx="172">
                  <c:v>54.75</c:v>
                </c:pt>
                <c:pt idx="173">
                  <c:v>54.25</c:v>
                </c:pt>
                <c:pt idx="174">
                  <c:v>53.1</c:v>
                </c:pt>
                <c:pt idx="175">
                  <c:v>54.15</c:v>
                </c:pt>
                <c:pt idx="176">
                  <c:v>54.15</c:v>
                </c:pt>
                <c:pt idx="177">
                  <c:v>54.1</c:v>
                </c:pt>
                <c:pt idx="178">
                  <c:v>54.25</c:v>
                </c:pt>
                <c:pt idx="179">
                  <c:v>53.95</c:v>
                </c:pt>
                <c:pt idx="180">
                  <c:v>54.75</c:v>
                </c:pt>
                <c:pt idx="181">
                  <c:v>55</c:v>
                </c:pt>
                <c:pt idx="182">
                  <c:v>53.4</c:v>
                </c:pt>
                <c:pt idx="183">
                  <c:v>51.8</c:v>
                </c:pt>
                <c:pt idx="184">
                  <c:v>52.3</c:v>
                </c:pt>
                <c:pt idx="185">
                  <c:v>54.5</c:v>
                </c:pt>
                <c:pt idx="186">
                  <c:v>54.65</c:v>
                </c:pt>
                <c:pt idx="187">
                  <c:v>57.95</c:v>
                </c:pt>
                <c:pt idx="188">
                  <c:v>56.4</c:v>
                </c:pt>
                <c:pt idx="189">
                  <c:v>56.1</c:v>
                </c:pt>
                <c:pt idx="190">
                  <c:v>56.4</c:v>
                </c:pt>
                <c:pt idx="191">
                  <c:v>54.9</c:v>
                </c:pt>
                <c:pt idx="192">
                  <c:v>55.1</c:v>
                </c:pt>
                <c:pt idx="193">
                  <c:v>54.4</c:v>
                </c:pt>
                <c:pt idx="194">
                  <c:v>54.05</c:v>
                </c:pt>
                <c:pt idx="195">
                  <c:v>53.95</c:v>
                </c:pt>
                <c:pt idx="196">
                  <c:v>54.15</c:v>
                </c:pt>
                <c:pt idx="197">
                  <c:v>53.75</c:v>
                </c:pt>
                <c:pt idx="198">
                  <c:v>54.4</c:v>
                </c:pt>
                <c:pt idx="199">
                  <c:v>53.35</c:v>
                </c:pt>
                <c:pt idx="200">
                  <c:v>52.95</c:v>
                </c:pt>
                <c:pt idx="201">
                  <c:v>53.5</c:v>
                </c:pt>
                <c:pt idx="202">
                  <c:v>53</c:v>
                </c:pt>
                <c:pt idx="203">
                  <c:v>53</c:v>
                </c:pt>
                <c:pt idx="204">
                  <c:v>53.45</c:v>
                </c:pt>
                <c:pt idx="205">
                  <c:v>53.1</c:v>
                </c:pt>
                <c:pt idx="206">
                  <c:v>53.1</c:v>
                </c:pt>
                <c:pt idx="207">
                  <c:v>53.9</c:v>
                </c:pt>
                <c:pt idx="208">
                  <c:v>54.2</c:v>
                </c:pt>
                <c:pt idx="209">
                  <c:v>55.5</c:v>
                </c:pt>
                <c:pt idx="210">
                  <c:v>54.05</c:v>
                </c:pt>
                <c:pt idx="211">
                  <c:v>53.85</c:v>
                </c:pt>
                <c:pt idx="212">
                  <c:v>54.8</c:v>
                </c:pt>
                <c:pt idx="213">
                  <c:v>56.75</c:v>
                </c:pt>
                <c:pt idx="214">
                  <c:v>56.95</c:v>
                </c:pt>
                <c:pt idx="215">
                  <c:v>59</c:v>
                </c:pt>
                <c:pt idx="216">
                  <c:v>58.65</c:v>
                </c:pt>
                <c:pt idx="217">
                  <c:v>58.6</c:v>
                </c:pt>
                <c:pt idx="218">
                  <c:v>59.85</c:v>
                </c:pt>
                <c:pt idx="219">
                  <c:v>58.85</c:v>
                </c:pt>
                <c:pt idx="220">
                  <c:v>57.6</c:v>
                </c:pt>
                <c:pt idx="221">
                  <c:v>58.4</c:v>
                </c:pt>
                <c:pt idx="222">
                  <c:v>59.05</c:v>
                </c:pt>
                <c:pt idx="223">
                  <c:v>58.35</c:v>
                </c:pt>
                <c:pt idx="224">
                  <c:v>58.95</c:v>
                </c:pt>
                <c:pt idx="225">
                  <c:v>55.95</c:v>
                </c:pt>
                <c:pt idx="226">
                  <c:v>55.8</c:v>
                </c:pt>
                <c:pt idx="227">
                  <c:v>54.15</c:v>
                </c:pt>
                <c:pt idx="228">
                  <c:v>53.8</c:v>
                </c:pt>
                <c:pt idx="229">
                  <c:v>53.05</c:v>
                </c:pt>
                <c:pt idx="230">
                  <c:v>53</c:v>
                </c:pt>
                <c:pt idx="231">
                  <c:v>53.15</c:v>
                </c:pt>
                <c:pt idx="232">
                  <c:v>52.6</c:v>
                </c:pt>
                <c:pt idx="233">
                  <c:v>53.55</c:v>
                </c:pt>
                <c:pt idx="234">
                  <c:v>53.85</c:v>
                </c:pt>
                <c:pt idx="235">
                  <c:v>53.15</c:v>
                </c:pt>
                <c:pt idx="236">
                  <c:v>53.15</c:v>
                </c:pt>
                <c:pt idx="237">
                  <c:v>53.8</c:v>
                </c:pt>
                <c:pt idx="238">
                  <c:v>53.55</c:v>
                </c:pt>
                <c:pt idx="239">
                  <c:v>53.1</c:v>
                </c:pt>
                <c:pt idx="240">
                  <c:v>52.4</c:v>
                </c:pt>
                <c:pt idx="241">
                  <c:v>52.45</c:v>
                </c:pt>
                <c:pt idx="242">
                  <c:v>51.9</c:v>
                </c:pt>
                <c:pt idx="243">
                  <c:v>51.5</c:v>
                </c:pt>
                <c:pt idx="244">
                  <c:v>50.9</c:v>
                </c:pt>
                <c:pt idx="245">
                  <c:v>49.95</c:v>
                </c:pt>
                <c:pt idx="246">
                  <c:v>50.35</c:v>
                </c:pt>
                <c:pt idx="247">
                  <c:v>50.05</c:v>
                </c:pt>
                <c:pt idx="248">
                  <c:v>48.95</c:v>
                </c:pt>
                <c:pt idx="249">
                  <c:v>49.45</c:v>
                </c:pt>
                <c:pt idx="250">
                  <c:v>49.5</c:v>
                </c:pt>
                <c:pt idx="251">
                  <c:v>49.65</c:v>
                </c:pt>
                <c:pt idx="252">
                  <c:v>50.4</c:v>
                </c:pt>
                <c:pt idx="253">
                  <c:v>50.35</c:v>
                </c:pt>
                <c:pt idx="254">
                  <c:v>49.95</c:v>
                </c:pt>
                <c:pt idx="255">
                  <c:v>50.8</c:v>
                </c:pt>
                <c:pt idx="256">
                  <c:v>51.3</c:v>
                </c:pt>
                <c:pt idx="257">
                  <c:v>50.25</c:v>
                </c:pt>
                <c:pt idx="258">
                  <c:v>50</c:v>
                </c:pt>
                <c:pt idx="259">
                  <c:v>49.95</c:v>
                </c:pt>
                <c:pt idx="260">
                  <c:v>49.95</c:v>
                </c:pt>
                <c:pt idx="261">
                  <c:v>51.9</c:v>
                </c:pt>
                <c:pt idx="262">
                  <c:v>50.5</c:v>
                </c:pt>
                <c:pt idx="263">
                  <c:v>50.9</c:v>
                </c:pt>
                <c:pt idx="264">
                  <c:v>50.3</c:v>
                </c:pt>
                <c:pt idx="265">
                  <c:v>49.05</c:v>
                </c:pt>
                <c:pt idx="266">
                  <c:v>48.1</c:v>
                </c:pt>
                <c:pt idx="267">
                  <c:v>47.15</c:v>
                </c:pt>
                <c:pt idx="268">
                  <c:v>48.55</c:v>
                </c:pt>
                <c:pt idx="269">
                  <c:v>49.05</c:v>
                </c:pt>
                <c:pt idx="270">
                  <c:v>48.05</c:v>
                </c:pt>
                <c:pt idx="271">
                  <c:v>49.95</c:v>
                </c:pt>
                <c:pt idx="272">
                  <c:v>50.75</c:v>
                </c:pt>
                <c:pt idx="273">
                  <c:v>50.6</c:v>
                </c:pt>
                <c:pt idx="274">
                  <c:v>51.25</c:v>
                </c:pt>
                <c:pt idx="275">
                  <c:v>53.95</c:v>
                </c:pt>
                <c:pt idx="276">
                  <c:v>52.65</c:v>
                </c:pt>
                <c:pt idx="277">
                  <c:v>50</c:v>
                </c:pt>
                <c:pt idx="278">
                  <c:v>48.15</c:v>
                </c:pt>
                <c:pt idx="279">
                  <c:v>47.4</c:v>
                </c:pt>
                <c:pt idx="280">
                  <c:v>47.05</c:v>
                </c:pt>
                <c:pt idx="281">
                  <c:v>47.1</c:v>
                </c:pt>
                <c:pt idx="282">
                  <c:v>46.95</c:v>
                </c:pt>
                <c:pt idx="283">
                  <c:v>46.5</c:v>
                </c:pt>
                <c:pt idx="284">
                  <c:v>47.45</c:v>
                </c:pt>
                <c:pt idx="285">
                  <c:v>47.6</c:v>
                </c:pt>
                <c:pt idx="286">
                  <c:v>47.65</c:v>
                </c:pt>
                <c:pt idx="287">
                  <c:v>47.55</c:v>
                </c:pt>
                <c:pt idx="288">
                  <c:v>46.4</c:v>
                </c:pt>
                <c:pt idx="289">
                  <c:v>46.3</c:v>
                </c:pt>
                <c:pt idx="290">
                  <c:v>46.85</c:v>
                </c:pt>
                <c:pt idx="291">
                  <c:v>47.4</c:v>
                </c:pt>
                <c:pt idx="292">
                  <c:v>46.75</c:v>
                </c:pt>
                <c:pt idx="293">
                  <c:v>46.35</c:v>
                </c:pt>
                <c:pt idx="294">
                  <c:v>45.45</c:v>
                </c:pt>
                <c:pt idx="295">
                  <c:v>45.2</c:v>
                </c:pt>
                <c:pt idx="296">
                  <c:v>44.95</c:v>
                </c:pt>
                <c:pt idx="297">
                  <c:v>44.3</c:v>
                </c:pt>
                <c:pt idx="298">
                  <c:v>44.2</c:v>
                </c:pt>
                <c:pt idx="299">
                  <c:v>44.15</c:v>
                </c:pt>
                <c:pt idx="300">
                  <c:v>44.4</c:v>
                </c:pt>
                <c:pt idx="301">
                  <c:v>44.15</c:v>
                </c:pt>
                <c:pt idx="302">
                  <c:v>45.55</c:v>
                </c:pt>
                <c:pt idx="303">
                  <c:v>44.15</c:v>
                </c:pt>
                <c:pt idx="304">
                  <c:v>43.75</c:v>
                </c:pt>
                <c:pt idx="305">
                  <c:v>43.85</c:v>
                </c:pt>
                <c:pt idx="306">
                  <c:v>44.5</c:v>
                </c:pt>
                <c:pt idx="307">
                  <c:v>45.5</c:v>
                </c:pt>
                <c:pt idx="308">
                  <c:v>44.65</c:v>
                </c:pt>
                <c:pt idx="309">
                  <c:v>43.85</c:v>
                </c:pt>
                <c:pt idx="310">
                  <c:v>44.2</c:v>
                </c:pt>
                <c:pt idx="311">
                  <c:v>43.85</c:v>
                </c:pt>
                <c:pt idx="312">
                  <c:v>46.1</c:v>
                </c:pt>
                <c:pt idx="313">
                  <c:v>46.65</c:v>
                </c:pt>
                <c:pt idx="314">
                  <c:v>43.3</c:v>
                </c:pt>
                <c:pt idx="315">
                  <c:v>41.5</c:v>
                </c:pt>
                <c:pt idx="316">
                  <c:v>43.9</c:v>
                </c:pt>
                <c:pt idx="317">
                  <c:v>46.8</c:v>
                </c:pt>
                <c:pt idx="318">
                  <c:v>45.95</c:v>
                </c:pt>
                <c:pt idx="319">
                  <c:v>47.15</c:v>
                </c:pt>
                <c:pt idx="320">
                  <c:v>47.1</c:v>
                </c:pt>
                <c:pt idx="321">
                  <c:v>49.2</c:v>
                </c:pt>
                <c:pt idx="322">
                  <c:v>49.9</c:v>
                </c:pt>
                <c:pt idx="323">
                  <c:v>49</c:v>
                </c:pt>
                <c:pt idx="324">
                  <c:v>48.95</c:v>
                </c:pt>
                <c:pt idx="325">
                  <c:v>47.6</c:v>
                </c:pt>
                <c:pt idx="326">
                  <c:v>47.15</c:v>
                </c:pt>
                <c:pt idx="327">
                  <c:v>45.5</c:v>
                </c:pt>
                <c:pt idx="328">
                  <c:v>47.9</c:v>
                </c:pt>
                <c:pt idx="329">
                  <c:v>47.9</c:v>
                </c:pt>
                <c:pt idx="330">
                  <c:v>47.3</c:v>
                </c:pt>
                <c:pt idx="331">
                  <c:v>48.45</c:v>
                </c:pt>
                <c:pt idx="332">
                  <c:v>48.3</c:v>
                </c:pt>
                <c:pt idx="333">
                  <c:v>48.25</c:v>
                </c:pt>
                <c:pt idx="334">
                  <c:v>47.3</c:v>
                </c:pt>
                <c:pt idx="335">
                  <c:v>46.9</c:v>
                </c:pt>
                <c:pt idx="336">
                  <c:v>46.75</c:v>
                </c:pt>
                <c:pt idx="337">
                  <c:v>46.5</c:v>
                </c:pt>
                <c:pt idx="338">
                  <c:v>46.85</c:v>
                </c:pt>
                <c:pt idx="339">
                  <c:v>47.45</c:v>
                </c:pt>
                <c:pt idx="340">
                  <c:v>47.85</c:v>
                </c:pt>
                <c:pt idx="341">
                  <c:v>49.5</c:v>
                </c:pt>
                <c:pt idx="342">
                  <c:v>50.5</c:v>
                </c:pt>
                <c:pt idx="343">
                  <c:v>53.75</c:v>
                </c:pt>
                <c:pt idx="344">
                  <c:v>55.65</c:v>
                </c:pt>
                <c:pt idx="345">
                  <c:v>55.9</c:v>
                </c:pt>
                <c:pt idx="346">
                  <c:v>54.8</c:v>
                </c:pt>
                <c:pt idx="347">
                  <c:v>54.8</c:v>
                </c:pt>
                <c:pt idx="348">
                  <c:v>53.7</c:v>
                </c:pt>
                <c:pt idx="349">
                  <c:v>56.35</c:v>
                </c:pt>
                <c:pt idx="350">
                  <c:v>55</c:v>
                </c:pt>
                <c:pt idx="351">
                  <c:v>56.25</c:v>
                </c:pt>
                <c:pt idx="352">
                  <c:v>55</c:v>
                </c:pt>
                <c:pt idx="353">
                  <c:v>56.85</c:v>
                </c:pt>
                <c:pt idx="354">
                  <c:v>56.25</c:v>
                </c:pt>
                <c:pt idx="355">
                  <c:v>54.85</c:v>
                </c:pt>
                <c:pt idx="356">
                  <c:v>53.7</c:v>
                </c:pt>
                <c:pt idx="357">
                  <c:v>53.35</c:v>
                </c:pt>
                <c:pt idx="358">
                  <c:v>52</c:v>
                </c:pt>
                <c:pt idx="359">
                  <c:v>52.05</c:v>
                </c:pt>
                <c:pt idx="360">
                  <c:v>53.05</c:v>
                </c:pt>
                <c:pt idx="361">
                  <c:v>53.6</c:v>
                </c:pt>
                <c:pt idx="362">
                  <c:v>53.6</c:v>
                </c:pt>
                <c:pt idx="363">
                  <c:v>52.95</c:v>
                </c:pt>
                <c:pt idx="364">
                  <c:v>52.6</c:v>
                </c:pt>
                <c:pt idx="365">
                  <c:v>52.15</c:v>
                </c:pt>
                <c:pt idx="366">
                  <c:v>52.1</c:v>
                </c:pt>
                <c:pt idx="367">
                  <c:v>51</c:v>
                </c:pt>
                <c:pt idx="368">
                  <c:v>50.75</c:v>
                </c:pt>
                <c:pt idx="369">
                  <c:v>51</c:v>
                </c:pt>
                <c:pt idx="370">
                  <c:v>51.25</c:v>
                </c:pt>
                <c:pt idx="371">
                  <c:v>50.95</c:v>
                </c:pt>
                <c:pt idx="372">
                  <c:v>51.05</c:v>
                </c:pt>
                <c:pt idx="373">
                  <c:v>50.7</c:v>
                </c:pt>
                <c:pt idx="374">
                  <c:v>50.65</c:v>
                </c:pt>
                <c:pt idx="375">
                  <c:v>50.25</c:v>
                </c:pt>
                <c:pt idx="376">
                  <c:v>50.15</c:v>
                </c:pt>
                <c:pt idx="377">
                  <c:v>50</c:v>
                </c:pt>
                <c:pt idx="378">
                  <c:v>50</c:v>
                </c:pt>
                <c:pt idx="379">
                  <c:v>49.7</c:v>
                </c:pt>
                <c:pt idx="380">
                  <c:v>51.2</c:v>
                </c:pt>
                <c:pt idx="381">
                  <c:v>52.1</c:v>
                </c:pt>
                <c:pt idx="382">
                  <c:v>52.35</c:v>
                </c:pt>
                <c:pt idx="383">
                  <c:v>52.45</c:v>
                </c:pt>
                <c:pt idx="384">
                  <c:v>53.3</c:v>
                </c:pt>
                <c:pt idx="385">
                  <c:v>52.45</c:v>
                </c:pt>
                <c:pt idx="386">
                  <c:v>52.1</c:v>
                </c:pt>
                <c:pt idx="387">
                  <c:v>52.05</c:v>
                </c:pt>
                <c:pt idx="388">
                  <c:v>51.8</c:v>
                </c:pt>
                <c:pt idx="389">
                  <c:v>52.4</c:v>
                </c:pt>
                <c:pt idx="390">
                  <c:v>52</c:v>
                </c:pt>
                <c:pt idx="391">
                  <c:v>49.95</c:v>
                </c:pt>
                <c:pt idx="392">
                  <c:v>49.7</c:v>
                </c:pt>
                <c:pt idx="393">
                  <c:v>50</c:v>
                </c:pt>
                <c:pt idx="394">
                  <c:v>50.05</c:v>
                </c:pt>
                <c:pt idx="395">
                  <c:v>50</c:v>
                </c:pt>
                <c:pt idx="396">
                  <c:v>49.85</c:v>
                </c:pt>
                <c:pt idx="397">
                  <c:v>49.25</c:v>
                </c:pt>
                <c:pt idx="398">
                  <c:v>48.9</c:v>
                </c:pt>
                <c:pt idx="399">
                  <c:v>48.4</c:v>
                </c:pt>
                <c:pt idx="400">
                  <c:v>48.55</c:v>
                </c:pt>
                <c:pt idx="401">
                  <c:v>48.8</c:v>
                </c:pt>
                <c:pt idx="402">
                  <c:v>50.1</c:v>
                </c:pt>
                <c:pt idx="403">
                  <c:v>49.85</c:v>
                </c:pt>
                <c:pt idx="404">
                  <c:v>49.85</c:v>
                </c:pt>
                <c:pt idx="405">
                  <c:v>50</c:v>
                </c:pt>
                <c:pt idx="406">
                  <c:v>50.1</c:v>
                </c:pt>
                <c:pt idx="407">
                  <c:v>50</c:v>
                </c:pt>
                <c:pt idx="408">
                  <c:v>49.8</c:v>
                </c:pt>
                <c:pt idx="409">
                  <c:v>49.25</c:v>
                </c:pt>
                <c:pt idx="410">
                  <c:v>48.4</c:v>
                </c:pt>
                <c:pt idx="411">
                  <c:v>48.75</c:v>
                </c:pt>
                <c:pt idx="412">
                  <c:v>48.5</c:v>
                </c:pt>
                <c:pt idx="413">
                  <c:v>48.3</c:v>
                </c:pt>
                <c:pt idx="414">
                  <c:v>48.4</c:v>
                </c:pt>
                <c:pt idx="415">
                  <c:v>48.65</c:v>
                </c:pt>
                <c:pt idx="416">
                  <c:v>48.65</c:v>
                </c:pt>
                <c:pt idx="417">
                  <c:v>48.9</c:v>
                </c:pt>
                <c:pt idx="418">
                  <c:v>48.75</c:v>
                </c:pt>
                <c:pt idx="419">
                  <c:v>48.6</c:v>
                </c:pt>
                <c:pt idx="420">
                  <c:v>48</c:v>
                </c:pt>
                <c:pt idx="421">
                  <c:v>47.9</c:v>
                </c:pt>
                <c:pt idx="422">
                  <c:v>47.5</c:v>
                </c:pt>
                <c:pt idx="423">
                  <c:v>47.35</c:v>
                </c:pt>
                <c:pt idx="424">
                  <c:v>48.65</c:v>
                </c:pt>
                <c:pt idx="425">
                  <c:v>48.8</c:v>
                </c:pt>
                <c:pt idx="426">
                  <c:v>48.5</c:v>
                </c:pt>
                <c:pt idx="427">
                  <c:v>48.3</c:v>
                </c:pt>
                <c:pt idx="428">
                  <c:v>49.5</c:v>
                </c:pt>
                <c:pt idx="429">
                  <c:v>49.6</c:v>
                </c:pt>
                <c:pt idx="430">
                  <c:v>49</c:v>
                </c:pt>
                <c:pt idx="431">
                  <c:v>48.55</c:v>
                </c:pt>
                <c:pt idx="432">
                  <c:v>47.85</c:v>
                </c:pt>
                <c:pt idx="433">
                  <c:v>48</c:v>
                </c:pt>
                <c:pt idx="434">
                  <c:v>47.65</c:v>
                </c:pt>
                <c:pt idx="435">
                  <c:v>47.5</c:v>
                </c:pt>
                <c:pt idx="436">
                  <c:v>46.8</c:v>
                </c:pt>
                <c:pt idx="437">
                  <c:v>46.7</c:v>
                </c:pt>
                <c:pt idx="438">
                  <c:v>46.7</c:v>
                </c:pt>
                <c:pt idx="439">
                  <c:v>47.45</c:v>
                </c:pt>
                <c:pt idx="440">
                  <c:v>47.85</c:v>
                </c:pt>
                <c:pt idx="441">
                  <c:v>48.05</c:v>
                </c:pt>
                <c:pt idx="442">
                  <c:v>48.05</c:v>
                </c:pt>
                <c:pt idx="443">
                  <c:v>48.45</c:v>
                </c:pt>
                <c:pt idx="444">
                  <c:v>48.2</c:v>
                </c:pt>
                <c:pt idx="445">
                  <c:v>48.8</c:v>
                </c:pt>
                <c:pt idx="446">
                  <c:v>50.2</c:v>
                </c:pt>
                <c:pt idx="447">
                  <c:v>50.1</c:v>
                </c:pt>
                <c:pt idx="448">
                  <c:v>48.75</c:v>
                </c:pt>
                <c:pt idx="449">
                  <c:v>48.05</c:v>
                </c:pt>
                <c:pt idx="450">
                  <c:v>47.65</c:v>
                </c:pt>
                <c:pt idx="451">
                  <c:v>48.25</c:v>
                </c:pt>
                <c:pt idx="452">
                  <c:v>47.85</c:v>
                </c:pt>
                <c:pt idx="453">
                  <c:v>49</c:v>
                </c:pt>
                <c:pt idx="454">
                  <c:v>49.6</c:v>
                </c:pt>
                <c:pt idx="455">
                  <c:v>49.8</c:v>
                </c:pt>
                <c:pt idx="456">
                  <c:v>49.45</c:v>
                </c:pt>
                <c:pt idx="457">
                  <c:v>49.2</c:v>
                </c:pt>
                <c:pt idx="458">
                  <c:v>50.05</c:v>
                </c:pt>
                <c:pt idx="459">
                  <c:v>49.9</c:v>
                </c:pt>
                <c:pt idx="460">
                  <c:v>50.45</c:v>
                </c:pt>
                <c:pt idx="461">
                  <c:v>50.3</c:v>
                </c:pt>
                <c:pt idx="462">
                  <c:v>51.85</c:v>
                </c:pt>
                <c:pt idx="463">
                  <c:v>51.9</c:v>
                </c:pt>
                <c:pt idx="464">
                  <c:v>51.2</c:v>
                </c:pt>
                <c:pt idx="465">
                  <c:v>51.45</c:v>
                </c:pt>
                <c:pt idx="466">
                  <c:v>51.45</c:v>
                </c:pt>
                <c:pt idx="467">
                  <c:v>50.6</c:v>
                </c:pt>
                <c:pt idx="468">
                  <c:v>51.05</c:v>
                </c:pt>
                <c:pt idx="469">
                  <c:v>50.75</c:v>
                </c:pt>
                <c:pt idx="470">
                  <c:v>48.75</c:v>
                </c:pt>
                <c:pt idx="471">
                  <c:v>47.85</c:v>
                </c:pt>
                <c:pt idx="472">
                  <c:v>47.45</c:v>
                </c:pt>
                <c:pt idx="473">
                  <c:v>47.3</c:v>
                </c:pt>
                <c:pt idx="474">
                  <c:v>47.15</c:v>
                </c:pt>
                <c:pt idx="475">
                  <c:v>48</c:v>
                </c:pt>
                <c:pt idx="476">
                  <c:v>48.5</c:v>
                </c:pt>
                <c:pt idx="477">
                  <c:v>48.25</c:v>
                </c:pt>
                <c:pt idx="478">
                  <c:v>49.1</c:v>
                </c:pt>
                <c:pt idx="479">
                  <c:v>49.45</c:v>
                </c:pt>
                <c:pt idx="480">
                  <c:v>48.65</c:v>
                </c:pt>
                <c:pt idx="481">
                  <c:v>48.25</c:v>
                </c:pt>
                <c:pt idx="482">
                  <c:v>48.8</c:v>
                </c:pt>
                <c:pt idx="483">
                  <c:v>48.9</c:v>
                </c:pt>
                <c:pt idx="484">
                  <c:v>48.65</c:v>
                </c:pt>
                <c:pt idx="485">
                  <c:v>48.65</c:v>
                </c:pt>
                <c:pt idx="486">
                  <c:v>47.7</c:v>
                </c:pt>
                <c:pt idx="487">
                  <c:v>47.8</c:v>
                </c:pt>
                <c:pt idx="488">
                  <c:v>47</c:v>
                </c:pt>
                <c:pt idx="489">
                  <c:v>47.15</c:v>
                </c:pt>
                <c:pt idx="490">
                  <c:v>47.75</c:v>
                </c:pt>
                <c:pt idx="491">
                  <c:v>47.2</c:v>
                </c:pt>
                <c:pt idx="492">
                  <c:v>47.05</c:v>
                </c:pt>
                <c:pt idx="493">
                  <c:v>47</c:v>
                </c:pt>
                <c:pt idx="494">
                  <c:v>47</c:v>
                </c:pt>
                <c:pt idx="495">
                  <c:v>46.95</c:v>
                </c:pt>
              </c:numCache>
            </c:numRef>
          </c:val>
          <c:smooth val="0"/>
          <c:extLst>
            <c:ext xmlns:c16="http://schemas.microsoft.com/office/drawing/2014/chart" uri="{C3380CC4-5D6E-409C-BE32-E72D297353CC}">
              <c16:uniqueId val="{00000000-411C-4482-95D7-C1BB9C52DC7F}"/>
            </c:ext>
          </c:extLst>
        </c:ser>
        <c:dLbls>
          <c:showLegendKey val="0"/>
          <c:showVal val="0"/>
          <c:showCatName val="0"/>
          <c:showSerName val="0"/>
          <c:showPercent val="0"/>
          <c:showBubbleSize val="0"/>
        </c:dLbls>
        <c:smooth val="0"/>
        <c:axId val="968112680"/>
        <c:axId val="1"/>
      </c:lineChart>
      <c:dateAx>
        <c:axId val="968112680"/>
        <c:scaling>
          <c:orientation val="minMax"/>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vert="horz"/>
          <a:lstStyle/>
          <a:p>
            <a:pPr>
              <a:defRPr/>
            </a:pPr>
            <a:endParaRPr lang="en-US"/>
          </a:p>
        </c:txPr>
        <c:crossAx val="968112680"/>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dirty="0">
                <a:solidFill>
                  <a:schemeClr val="tx2"/>
                </a:solidFill>
              </a:rPr>
              <a:t>CME GROUP</a:t>
            </a:r>
          </a:p>
        </c:rich>
      </c:tx>
      <c:layout>
        <c:manualLayout>
          <c:xMode val="edge"/>
          <c:yMode val="edge"/>
          <c:x val="9.9919801691455241E-4"/>
          <c:y val="1.3617915601091577E-2"/>
        </c:manualLayout>
      </c:layout>
      <c:overlay val="0"/>
      <c:spPr>
        <a:noFill/>
        <a:ln w="25400">
          <a:noFill/>
        </a:ln>
      </c:spPr>
    </c:title>
    <c:autoTitleDeleted val="0"/>
    <c:plotArea>
      <c:layout/>
      <c:lineChart>
        <c:grouping val="standard"/>
        <c:varyColors val="0"/>
        <c:ser>
          <c:idx val="0"/>
          <c:order val="0"/>
          <c:spPr>
            <a:ln w="28575" cap="rnd">
              <a:solidFill>
                <a:schemeClr val="tx2"/>
              </a:solidFill>
              <a:round/>
            </a:ln>
            <a:effectLst/>
          </c:spPr>
          <c:marker>
            <c:symbol val="none"/>
          </c:marker>
          <c:cat>
            <c:numRef>
              <c:f>'Top 10 (6.30) for charts'!$W$4:$W$509</c:f>
              <c:numCache>
                <c:formatCode>m/d/yyyy</c:formatCode>
                <c:ptCount val="506"/>
                <c:pt idx="0">
                  <c:v>43738</c:v>
                </c:pt>
                <c:pt idx="1">
                  <c:v>43739</c:v>
                </c:pt>
                <c:pt idx="2">
                  <c:v>43740</c:v>
                </c:pt>
                <c:pt idx="3">
                  <c:v>43741</c:v>
                </c:pt>
                <c:pt idx="4">
                  <c:v>43742</c:v>
                </c:pt>
                <c:pt idx="5">
                  <c:v>43745</c:v>
                </c:pt>
                <c:pt idx="6">
                  <c:v>43746</c:v>
                </c:pt>
                <c:pt idx="7">
                  <c:v>43747</c:v>
                </c:pt>
                <c:pt idx="8">
                  <c:v>43748</c:v>
                </c:pt>
                <c:pt idx="9">
                  <c:v>43749</c:v>
                </c:pt>
                <c:pt idx="10">
                  <c:v>43752</c:v>
                </c:pt>
                <c:pt idx="11">
                  <c:v>43753</c:v>
                </c:pt>
                <c:pt idx="12">
                  <c:v>43754</c:v>
                </c:pt>
                <c:pt idx="13">
                  <c:v>43755</c:v>
                </c:pt>
                <c:pt idx="14">
                  <c:v>43756</c:v>
                </c:pt>
                <c:pt idx="15">
                  <c:v>43759</c:v>
                </c:pt>
                <c:pt idx="16">
                  <c:v>43760</c:v>
                </c:pt>
                <c:pt idx="17">
                  <c:v>43761</c:v>
                </c:pt>
                <c:pt idx="18">
                  <c:v>43762</c:v>
                </c:pt>
                <c:pt idx="19">
                  <c:v>43763</c:v>
                </c:pt>
                <c:pt idx="20">
                  <c:v>43766</c:v>
                </c:pt>
                <c:pt idx="21">
                  <c:v>43767</c:v>
                </c:pt>
                <c:pt idx="22">
                  <c:v>43768</c:v>
                </c:pt>
                <c:pt idx="23">
                  <c:v>43769</c:v>
                </c:pt>
                <c:pt idx="24">
                  <c:v>43770</c:v>
                </c:pt>
                <c:pt idx="25">
                  <c:v>43773</c:v>
                </c:pt>
                <c:pt idx="26">
                  <c:v>43774</c:v>
                </c:pt>
                <c:pt idx="27">
                  <c:v>43775</c:v>
                </c:pt>
                <c:pt idx="28">
                  <c:v>43776</c:v>
                </c:pt>
                <c:pt idx="29">
                  <c:v>43777</c:v>
                </c:pt>
                <c:pt idx="30">
                  <c:v>43780</c:v>
                </c:pt>
                <c:pt idx="31">
                  <c:v>43781</c:v>
                </c:pt>
                <c:pt idx="32">
                  <c:v>43782</c:v>
                </c:pt>
                <c:pt idx="33">
                  <c:v>43783</c:v>
                </c:pt>
                <c:pt idx="34">
                  <c:v>43784</c:v>
                </c:pt>
                <c:pt idx="35">
                  <c:v>43787</c:v>
                </c:pt>
                <c:pt idx="36">
                  <c:v>43788</c:v>
                </c:pt>
                <c:pt idx="37">
                  <c:v>43789</c:v>
                </c:pt>
                <c:pt idx="38">
                  <c:v>43790</c:v>
                </c:pt>
                <c:pt idx="39">
                  <c:v>43791</c:v>
                </c:pt>
                <c:pt idx="40">
                  <c:v>43794</c:v>
                </c:pt>
                <c:pt idx="41">
                  <c:v>43795</c:v>
                </c:pt>
                <c:pt idx="42">
                  <c:v>43796</c:v>
                </c:pt>
                <c:pt idx="43">
                  <c:v>43798</c:v>
                </c:pt>
                <c:pt idx="44">
                  <c:v>43801</c:v>
                </c:pt>
                <c:pt idx="45">
                  <c:v>43802</c:v>
                </c:pt>
                <c:pt idx="46">
                  <c:v>43803</c:v>
                </c:pt>
                <c:pt idx="47">
                  <c:v>43804</c:v>
                </c:pt>
                <c:pt idx="48">
                  <c:v>43805</c:v>
                </c:pt>
                <c:pt idx="49">
                  <c:v>43808</c:v>
                </c:pt>
                <c:pt idx="50">
                  <c:v>43809</c:v>
                </c:pt>
                <c:pt idx="51">
                  <c:v>43810</c:v>
                </c:pt>
                <c:pt idx="52">
                  <c:v>43811</c:v>
                </c:pt>
                <c:pt idx="53">
                  <c:v>43812</c:v>
                </c:pt>
                <c:pt idx="54">
                  <c:v>43815</c:v>
                </c:pt>
                <c:pt idx="55">
                  <c:v>43816</c:v>
                </c:pt>
                <c:pt idx="56">
                  <c:v>43817</c:v>
                </c:pt>
                <c:pt idx="57">
                  <c:v>43818</c:v>
                </c:pt>
                <c:pt idx="58">
                  <c:v>43819</c:v>
                </c:pt>
                <c:pt idx="59">
                  <c:v>43822</c:v>
                </c:pt>
                <c:pt idx="60">
                  <c:v>43823</c:v>
                </c:pt>
                <c:pt idx="61">
                  <c:v>43825</c:v>
                </c:pt>
                <c:pt idx="62">
                  <c:v>43826</c:v>
                </c:pt>
                <c:pt idx="63">
                  <c:v>43829</c:v>
                </c:pt>
                <c:pt idx="64">
                  <c:v>43830</c:v>
                </c:pt>
                <c:pt idx="65">
                  <c:v>43832</c:v>
                </c:pt>
                <c:pt idx="66">
                  <c:v>43833</c:v>
                </c:pt>
                <c:pt idx="67">
                  <c:v>43836</c:v>
                </c:pt>
                <c:pt idx="68">
                  <c:v>43837</c:v>
                </c:pt>
                <c:pt idx="69">
                  <c:v>43838</c:v>
                </c:pt>
                <c:pt idx="70">
                  <c:v>43839</c:v>
                </c:pt>
                <c:pt idx="71">
                  <c:v>43840</c:v>
                </c:pt>
                <c:pt idx="72">
                  <c:v>43843</c:v>
                </c:pt>
                <c:pt idx="73">
                  <c:v>43844</c:v>
                </c:pt>
                <c:pt idx="74">
                  <c:v>43845</c:v>
                </c:pt>
                <c:pt idx="75">
                  <c:v>43846</c:v>
                </c:pt>
                <c:pt idx="76">
                  <c:v>43847</c:v>
                </c:pt>
                <c:pt idx="77">
                  <c:v>43851</c:v>
                </c:pt>
                <c:pt idx="78">
                  <c:v>43852</c:v>
                </c:pt>
                <c:pt idx="79">
                  <c:v>43853</c:v>
                </c:pt>
                <c:pt idx="80">
                  <c:v>43854</c:v>
                </c:pt>
                <c:pt idx="81">
                  <c:v>43857</c:v>
                </c:pt>
                <c:pt idx="82">
                  <c:v>43858</c:v>
                </c:pt>
                <c:pt idx="83">
                  <c:v>43859</c:v>
                </c:pt>
                <c:pt idx="84">
                  <c:v>43860</c:v>
                </c:pt>
                <c:pt idx="85">
                  <c:v>43861</c:v>
                </c:pt>
                <c:pt idx="86">
                  <c:v>43864</c:v>
                </c:pt>
                <c:pt idx="87">
                  <c:v>43865</c:v>
                </c:pt>
                <c:pt idx="88">
                  <c:v>43866</c:v>
                </c:pt>
                <c:pt idx="89">
                  <c:v>43867</c:v>
                </c:pt>
                <c:pt idx="90">
                  <c:v>43868</c:v>
                </c:pt>
                <c:pt idx="91">
                  <c:v>43871</c:v>
                </c:pt>
                <c:pt idx="92">
                  <c:v>43872</c:v>
                </c:pt>
                <c:pt idx="93">
                  <c:v>43873</c:v>
                </c:pt>
                <c:pt idx="94">
                  <c:v>43874</c:v>
                </c:pt>
                <c:pt idx="95">
                  <c:v>43875</c:v>
                </c:pt>
                <c:pt idx="96">
                  <c:v>43879</c:v>
                </c:pt>
                <c:pt idx="97">
                  <c:v>43880</c:v>
                </c:pt>
                <c:pt idx="98">
                  <c:v>43881</c:v>
                </c:pt>
                <c:pt idx="99">
                  <c:v>43882</c:v>
                </c:pt>
                <c:pt idx="100">
                  <c:v>43885</c:v>
                </c:pt>
                <c:pt idx="101">
                  <c:v>43886</c:v>
                </c:pt>
                <c:pt idx="102">
                  <c:v>43887</c:v>
                </c:pt>
                <c:pt idx="103">
                  <c:v>43888</c:v>
                </c:pt>
                <c:pt idx="104">
                  <c:v>43889</c:v>
                </c:pt>
                <c:pt idx="105">
                  <c:v>43892</c:v>
                </c:pt>
                <c:pt idx="106">
                  <c:v>43893</c:v>
                </c:pt>
                <c:pt idx="107">
                  <c:v>43894</c:v>
                </c:pt>
                <c:pt idx="108">
                  <c:v>43895</c:v>
                </c:pt>
                <c:pt idx="109">
                  <c:v>43896</c:v>
                </c:pt>
                <c:pt idx="110">
                  <c:v>43899</c:v>
                </c:pt>
                <c:pt idx="111">
                  <c:v>43900</c:v>
                </c:pt>
                <c:pt idx="112">
                  <c:v>43901</c:v>
                </c:pt>
                <c:pt idx="113">
                  <c:v>43902</c:v>
                </c:pt>
                <c:pt idx="114">
                  <c:v>43903</c:v>
                </c:pt>
                <c:pt idx="115">
                  <c:v>43906</c:v>
                </c:pt>
                <c:pt idx="116">
                  <c:v>43907</c:v>
                </c:pt>
                <c:pt idx="117">
                  <c:v>43908</c:v>
                </c:pt>
                <c:pt idx="118">
                  <c:v>43909</c:v>
                </c:pt>
                <c:pt idx="119">
                  <c:v>43910</c:v>
                </c:pt>
                <c:pt idx="120">
                  <c:v>43913</c:v>
                </c:pt>
                <c:pt idx="121">
                  <c:v>43914</c:v>
                </c:pt>
                <c:pt idx="122">
                  <c:v>43915</c:v>
                </c:pt>
                <c:pt idx="123">
                  <c:v>43916</c:v>
                </c:pt>
                <c:pt idx="124">
                  <c:v>43917</c:v>
                </c:pt>
                <c:pt idx="125">
                  <c:v>43920</c:v>
                </c:pt>
                <c:pt idx="126">
                  <c:v>43921</c:v>
                </c:pt>
                <c:pt idx="127">
                  <c:v>43922</c:v>
                </c:pt>
                <c:pt idx="128">
                  <c:v>43923</c:v>
                </c:pt>
                <c:pt idx="129">
                  <c:v>43924</c:v>
                </c:pt>
                <c:pt idx="130">
                  <c:v>43927</c:v>
                </c:pt>
                <c:pt idx="131">
                  <c:v>43928</c:v>
                </c:pt>
                <c:pt idx="132">
                  <c:v>43929</c:v>
                </c:pt>
                <c:pt idx="133">
                  <c:v>43930</c:v>
                </c:pt>
                <c:pt idx="134">
                  <c:v>43934</c:v>
                </c:pt>
                <c:pt idx="135">
                  <c:v>43935</c:v>
                </c:pt>
                <c:pt idx="136">
                  <c:v>43936</c:v>
                </c:pt>
                <c:pt idx="137">
                  <c:v>43937</c:v>
                </c:pt>
                <c:pt idx="138">
                  <c:v>43938</c:v>
                </c:pt>
                <c:pt idx="139">
                  <c:v>43941</c:v>
                </c:pt>
                <c:pt idx="140">
                  <c:v>43942</c:v>
                </c:pt>
                <c:pt idx="141">
                  <c:v>43943</c:v>
                </c:pt>
                <c:pt idx="142">
                  <c:v>43944</c:v>
                </c:pt>
                <c:pt idx="143">
                  <c:v>43945</c:v>
                </c:pt>
                <c:pt idx="144">
                  <c:v>43948</c:v>
                </c:pt>
                <c:pt idx="145">
                  <c:v>43949</c:v>
                </c:pt>
                <c:pt idx="146">
                  <c:v>43950</c:v>
                </c:pt>
                <c:pt idx="147">
                  <c:v>43951</c:v>
                </c:pt>
                <c:pt idx="148">
                  <c:v>43952</c:v>
                </c:pt>
                <c:pt idx="149">
                  <c:v>43955</c:v>
                </c:pt>
                <c:pt idx="150">
                  <c:v>43956</c:v>
                </c:pt>
                <c:pt idx="151">
                  <c:v>43957</c:v>
                </c:pt>
                <c:pt idx="152">
                  <c:v>43958</c:v>
                </c:pt>
                <c:pt idx="153">
                  <c:v>43959</c:v>
                </c:pt>
                <c:pt idx="154">
                  <c:v>43962</c:v>
                </c:pt>
                <c:pt idx="155">
                  <c:v>43963</c:v>
                </c:pt>
                <c:pt idx="156">
                  <c:v>43964</c:v>
                </c:pt>
                <c:pt idx="157">
                  <c:v>43965</c:v>
                </c:pt>
                <c:pt idx="158">
                  <c:v>43966</c:v>
                </c:pt>
                <c:pt idx="159">
                  <c:v>43969</c:v>
                </c:pt>
                <c:pt idx="160">
                  <c:v>43970</c:v>
                </c:pt>
                <c:pt idx="161">
                  <c:v>43971</c:v>
                </c:pt>
                <c:pt idx="162">
                  <c:v>43972</c:v>
                </c:pt>
                <c:pt idx="163">
                  <c:v>43973</c:v>
                </c:pt>
                <c:pt idx="164">
                  <c:v>43977</c:v>
                </c:pt>
                <c:pt idx="165">
                  <c:v>43978</c:v>
                </c:pt>
                <c:pt idx="166">
                  <c:v>43979</c:v>
                </c:pt>
                <c:pt idx="167">
                  <c:v>43980</c:v>
                </c:pt>
                <c:pt idx="168">
                  <c:v>43983</c:v>
                </c:pt>
                <c:pt idx="169">
                  <c:v>43984</c:v>
                </c:pt>
                <c:pt idx="170">
                  <c:v>43985</c:v>
                </c:pt>
                <c:pt idx="171">
                  <c:v>43986</c:v>
                </c:pt>
                <c:pt idx="172">
                  <c:v>43987</c:v>
                </c:pt>
                <c:pt idx="173">
                  <c:v>43990</c:v>
                </c:pt>
                <c:pt idx="174">
                  <c:v>43991</c:v>
                </c:pt>
                <c:pt idx="175">
                  <c:v>43992</c:v>
                </c:pt>
                <c:pt idx="176">
                  <c:v>43993</c:v>
                </c:pt>
                <c:pt idx="177">
                  <c:v>43994</c:v>
                </c:pt>
                <c:pt idx="178">
                  <c:v>43997</c:v>
                </c:pt>
                <c:pt idx="179">
                  <c:v>43998</c:v>
                </c:pt>
                <c:pt idx="180">
                  <c:v>43999</c:v>
                </c:pt>
                <c:pt idx="181">
                  <c:v>44000</c:v>
                </c:pt>
                <c:pt idx="182">
                  <c:v>44001</c:v>
                </c:pt>
                <c:pt idx="183">
                  <c:v>44004</c:v>
                </c:pt>
                <c:pt idx="184">
                  <c:v>44005</c:v>
                </c:pt>
                <c:pt idx="185">
                  <c:v>44006</c:v>
                </c:pt>
                <c:pt idx="186">
                  <c:v>44007</c:v>
                </c:pt>
                <c:pt idx="187">
                  <c:v>44008</c:v>
                </c:pt>
                <c:pt idx="188">
                  <c:v>44011</c:v>
                </c:pt>
                <c:pt idx="189">
                  <c:v>44012</c:v>
                </c:pt>
                <c:pt idx="190">
                  <c:v>44013</c:v>
                </c:pt>
                <c:pt idx="191">
                  <c:v>44014</c:v>
                </c:pt>
                <c:pt idx="192">
                  <c:v>44018</c:v>
                </c:pt>
                <c:pt idx="193">
                  <c:v>44019</c:v>
                </c:pt>
                <c:pt idx="194">
                  <c:v>44020</c:v>
                </c:pt>
                <c:pt idx="195">
                  <c:v>44021</c:v>
                </c:pt>
                <c:pt idx="196">
                  <c:v>44022</c:v>
                </c:pt>
                <c:pt idx="197">
                  <c:v>44025</c:v>
                </c:pt>
                <c:pt idx="198">
                  <c:v>44026</c:v>
                </c:pt>
                <c:pt idx="199">
                  <c:v>44027</c:v>
                </c:pt>
                <c:pt idx="200">
                  <c:v>44028</c:v>
                </c:pt>
                <c:pt idx="201">
                  <c:v>44029</c:v>
                </c:pt>
                <c:pt idx="202">
                  <c:v>44032</c:v>
                </c:pt>
                <c:pt idx="203">
                  <c:v>44033</c:v>
                </c:pt>
                <c:pt idx="204">
                  <c:v>44034</c:v>
                </c:pt>
                <c:pt idx="205">
                  <c:v>44035</c:v>
                </c:pt>
                <c:pt idx="206">
                  <c:v>44036</c:v>
                </c:pt>
                <c:pt idx="207">
                  <c:v>44039</c:v>
                </c:pt>
                <c:pt idx="208">
                  <c:v>44040</c:v>
                </c:pt>
                <c:pt idx="209">
                  <c:v>44041</c:v>
                </c:pt>
                <c:pt idx="210">
                  <c:v>44042</c:v>
                </c:pt>
                <c:pt idx="211">
                  <c:v>44043</c:v>
                </c:pt>
                <c:pt idx="212">
                  <c:v>44046</c:v>
                </c:pt>
                <c:pt idx="213">
                  <c:v>44047</c:v>
                </c:pt>
                <c:pt idx="214">
                  <c:v>44048</c:v>
                </c:pt>
                <c:pt idx="215">
                  <c:v>44049</c:v>
                </c:pt>
                <c:pt idx="216">
                  <c:v>44050</c:v>
                </c:pt>
                <c:pt idx="217">
                  <c:v>44053</c:v>
                </c:pt>
                <c:pt idx="218">
                  <c:v>44054</c:v>
                </c:pt>
                <c:pt idx="219">
                  <c:v>44055</c:v>
                </c:pt>
                <c:pt idx="220">
                  <c:v>44056</c:v>
                </c:pt>
                <c:pt idx="221">
                  <c:v>44057</c:v>
                </c:pt>
                <c:pt idx="222">
                  <c:v>44060</c:v>
                </c:pt>
                <c:pt idx="223">
                  <c:v>44061</c:v>
                </c:pt>
                <c:pt idx="224">
                  <c:v>44062</c:v>
                </c:pt>
                <c:pt idx="225">
                  <c:v>44063</c:v>
                </c:pt>
                <c:pt idx="226">
                  <c:v>44064</c:v>
                </c:pt>
                <c:pt idx="227">
                  <c:v>44067</c:v>
                </c:pt>
                <c:pt idx="228">
                  <c:v>44068</c:v>
                </c:pt>
                <c:pt idx="229">
                  <c:v>44069</c:v>
                </c:pt>
                <c:pt idx="230">
                  <c:v>44070</c:v>
                </c:pt>
                <c:pt idx="231">
                  <c:v>44071</c:v>
                </c:pt>
                <c:pt idx="232">
                  <c:v>44074</c:v>
                </c:pt>
                <c:pt idx="233">
                  <c:v>44075</c:v>
                </c:pt>
                <c:pt idx="234">
                  <c:v>44076</c:v>
                </c:pt>
                <c:pt idx="235">
                  <c:v>44077</c:v>
                </c:pt>
                <c:pt idx="236">
                  <c:v>44078</c:v>
                </c:pt>
                <c:pt idx="237">
                  <c:v>44082</c:v>
                </c:pt>
                <c:pt idx="238">
                  <c:v>44083</c:v>
                </c:pt>
                <c:pt idx="239">
                  <c:v>44084</c:v>
                </c:pt>
                <c:pt idx="240">
                  <c:v>44085</c:v>
                </c:pt>
                <c:pt idx="241">
                  <c:v>44088</c:v>
                </c:pt>
                <c:pt idx="242">
                  <c:v>44089</c:v>
                </c:pt>
                <c:pt idx="243">
                  <c:v>44090</c:v>
                </c:pt>
                <c:pt idx="244">
                  <c:v>44091</c:v>
                </c:pt>
                <c:pt idx="245">
                  <c:v>44092</c:v>
                </c:pt>
                <c:pt idx="246">
                  <c:v>44095</c:v>
                </c:pt>
                <c:pt idx="247">
                  <c:v>44096</c:v>
                </c:pt>
                <c:pt idx="248">
                  <c:v>44097</c:v>
                </c:pt>
                <c:pt idx="249">
                  <c:v>44098</c:v>
                </c:pt>
                <c:pt idx="250">
                  <c:v>44099</c:v>
                </c:pt>
                <c:pt idx="251">
                  <c:v>44102</c:v>
                </c:pt>
                <c:pt idx="252">
                  <c:v>44103</c:v>
                </c:pt>
                <c:pt idx="253">
                  <c:v>44104</c:v>
                </c:pt>
                <c:pt idx="254">
                  <c:v>44105</c:v>
                </c:pt>
                <c:pt idx="255">
                  <c:v>44106</c:v>
                </c:pt>
                <c:pt idx="256">
                  <c:v>44109</c:v>
                </c:pt>
                <c:pt idx="257">
                  <c:v>44110</c:v>
                </c:pt>
                <c:pt idx="258">
                  <c:v>44111</c:v>
                </c:pt>
                <c:pt idx="259">
                  <c:v>44112</c:v>
                </c:pt>
                <c:pt idx="260">
                  <c:v>44113</c:v>
                </c:pt>
                <c:pt idx="261">
                  <c:v>44116</c:v>
                </c:pt>
                <c:pt idx="262">
                  <c:v>44117</c:v>
                </c:pt>
                <c:pt idx="263">
                  <c:v>44118</c:v>
                </c:pt>
                <c:pt idx="264">
                  <c:v>44119</c:v>
                </c:pt>
                <c:pt idx="265">
                  <c:v>44120</c:v>
                </c:pt>
                <c:pt idx="266">
                  <c:v>44123</c:v>
                </c:pt>
                <c:pt idx="267">
                  <c:v>44124</c:v>
                </c:pt>
                <c:pt idx="268">
                  <c:v>44125</c:v>
                </c:pt>
                <c:pt idx="269">
                  <c:v>44126</c:v>
                </c:pt>
                <c:pt idx="270">
                  <c:v>44127</c:v>
                </c:pt>
                <c:pt idx="271">
                  <c:v>44130</c:v>
                </c:pt>
                <c:pt idx="272">
                  <c:v>44131</c:v>
                </c:pt>
                <c:pt idx="273">
                  <c:v>44132</c:v>
                </c:pt>
                <c:pt idx="274">
                  <c:v>44133</c:v>
                </c:pt>
                <c:pt idx="275">
                  <c:v>44134</c:v>
                </c:pt>
                <c:pt idx="276">
                  <c:v>44137</c:v>
                </c:pt>
                <c:pt idx="277">
                  <c:v>44138</c:v>
                </c:pt>
                <c:pt idx="278">
                  <c:v>44139</c:v>
                </c:pt>
                <c:pt idx="279">
                  <c:v>44140</c:v>
                </c:pt>
                <c:pt idx="280">
                  <c:v>44141</c:v>
                </c:pt>
                <c:pt idx="281">
                  <c:v>44144</c:v>
                </c:pt>
                <c:pt idx="282">
                  <c:v>44145</c:v>
                </c:pt>
                <c:pt idx="283">
                  <c:v>44146</c:v>
                </c:pt>
                <c:pt idx="284">
                  <c:v>44147</c:v>
                </c:pt>
                <c:pt idx="285">
                  <c:v>44148</c:v>
                </c:pt>
                <c:pt idx="286">
                  <c:v>44151</c:v>
                </c:pt>
                <c:pt idx="287">
                  <c:v>44152</c:v>
                </c:pt>
                <c:pt idx="288">
                  <c:v>44153</c:v>
                </c:pt>
                <c:pt idx="289">
                  <c:v>44154</c:v>
                </c:pt>
                <c:pt idx="290">
                  <c:v>44155</c:v>
                </c:pt>
                <c:pt idx="291">
                  <c:v>44158</c:v>
                </c:pt>
                <c:pt idx="292">
                  <c:v>44159</c:v>
                </c:pt>
                <c:pt idx="293">
                  <c:v>44160</c:v>
                </c:pt>
                <c:pt idx="294">
                  <c:v>44162</c:v>
                </c:pt>
                <c:pt idx="295">
                  <c:v>44165</c:v>
                </c:pt>
                <c:pt idx="296">
                  <c:v>44166</c:v>
                </c:pt>
                <c:pt idx="297">
                  <c:v>44167</c:v>
                </c:pt>
                <c:pt idx="298">
                  <c:v>44168</c:v>
                </c:pt>
                <c:pt idx="299">
                  <c:v>44169</c:v>
                </c:pt>
                <c:pt idx="300">
                  <c:v>44172</c:v>
                </c:pt>
                <c:pt idx="301">
                  <c:v>44173</c:v>
                </c:pt>
                <c:pt idx="302">
                  <c:v>44174</c:v>
                </c:pt>
                <c:pt idx="303">
                  <c:v>44175</c:v>
                </c:pt>
                <c:pt idx="304">
                  <c:v>44176</c:v>
                </c:pt>
                <c:pt idx="305">
                  <c:v>44179</c:v>
                </c:pt>
                <c:pt idx="306">
                  <c:v>44180</c:v>
                </c:pt>
                <c:pt idx="307">
                  <c:v>44181</c:v>
                </c:pt>
                <c:pt idx="308">
                  <c:v>44182</c:v>
                </c:pt>
                <c:pt idx="309">
                  <c:v>44183</c:v>
                </c:pt>
                <c:pt idx="310">
                  <c:v>44186</c:v>
                </c:pt>
                <c:pt idx="311">
                  <c:v>44187</c:v>
                </c:pt>
                <c:pt idx="312">
                  <c:v>44188</c:v>
                </c:pt>
                <c:pt idx="313">
                  <c:v>44189</c:v>
                </c:pt>
                <c:pt idx="314">
                  <c:v>44193</c:v>
                </c:pt>
                <c:pt idx="315">
                  <c:v>44194</c:v>
                </c:pt>
                <c:pt idx="316">
                  <c:v>44195</c:v>
                </c:pt>
                <c:pt idx="317">
                  <c:v>44196</c:v>
                </c:pt>
                <c:pt idx="318">
                  <c:v>44200</c:v>
                </c:pt>
                <c:pt idx="319">
                  <c:v>44201</c:v>
                </c:pt>
                <c:pt idx="320">
                  <c:v>44202</c:v>
                </c:pt>
                <c:pt idx="321">
                  <c:v>44203</c:v>
                </c:pt>
                <c:pt idx="322">
                  <c:v>44204</c:v>
                </c:pt>
                <c:pt idx="323">
                  <c:v>44207</c:v>
                </c:pt>
                <c:pt idx="324">
                  <c:v>44208</c:v>
                </c:pt>
                <c:pt idx="325">
                  <c:v>44209</c:v>
                </c:pt>
                <c:pt idx="326">
                  <c:v>44210</c:v>
                </c:pt>
                <c:pt idx="327">
                  <c:v>44211</c:v>
                </c:pt>
                <c:pt idx="328">
                  <c:v>44215</c:v>
                </c:pt>
                <c:pt idx="329">
                  <c:v>44216</c:v>
                </c:pt>
                <c:pt idx="330">
                  <c:v>44217</c:v>
                </c:pt>
                <c:pt idx="331">
                  <c:v>44218</c:v>
                </c:pt>
                <c:pt idx="332">
                  <c:v>44221</c:v>
                </c:pt>
                <c:pt idx="333">
                  <c:v>44222</c:v>
                </c:pt>
                <c:pt idx="334">
                  <c:v>44223</c:v>
                </c:pt>
                <c:pt idx="335">
                  <c:v>44224</c:v>
                </c:pt>
                <c:pt idx="336">
                  <c:v>44225</c:v>
                </c:pt>
                <c:pt idx="337">
                  <c:v>44228</c:v>
                </c:pt>
                <c:pt idx="338">
                  <c:v>44229</c:v>
                </c:pt>
                <c:pt idx="339">
                  <c:v>44230</c:v>
                </c:pt>
                <c:pt idx="340">
                  <c:v>44231</c:v>
                </c:pt>
                <c:pt idx="341">
                  <c:v>44232</c:v>
                </c:pt>
                <c:pt idx="342">
                  <c:v>44235</c:v>
                </c:pt>
                <c:pt idx="343">
                  <c:v>44236</c:v>
                </c:pt>
                <c:pt idx="344">
                  <c:v>44237</c:v>
                </c:pt>
                <c:pt idx="345">
                  <c:v>44238</c:v>
                </c:pt>
                <c:pt idx="346">
                  <c:v>44239</c:v>
                </c:pt>
                <c:pt idx="347">
                  <c:v>44243</c:v>
                </c:pt>
                <c:pt idx="348">
                  <c:v>44244</c:v>
                </c:pt>
                <c:pt idx="349">
                  <c:v>44245</c:v>
                </c:pt>
                <c:pt idx="350">
                  <c:v>44246</c:v>
                </c:pt>
                <c:pt idx="351">
                  <c:v>44249</c:v>
                </c:pt>
                <c:pt idx="352">
                  <c:v>44250</c:v>
                </c:pt>
                <c:pt idx="353">
                  <c:v>44251</c:v>
                </c:pt>
                <c:pt idx="354">
                  <c:v>44252</c:v>
                </c:pt>
                <c:pt idx="355">
                  <c:v>44253</c:v>
                </c:pt>
                <c:pt idx="356">
                  <c:v>44256</c:v>
                </c:pt>
                <c:pt idx="357">
                  <c:v>44257</c:v>
                </c:pt>
                <c:pt idx="358">
                  <c:v>44258</c:v>
                </c:pt>
                <c:pt idx="359">
                  <c:v>44259</c:v>
                </c:pt>
                <c:pt idx="360">
                  <c:v>44260</c:v>
                </c:pt>
                <c:pt idx="361">
                  <c:v>44263</c:v>
                </c:pt>
                <c:pt idx="362">
                  <c:v>44264</c:v>
                </c:pt>
                <c:pt idx="363">
                  <c:v>44265</c:v>
                </c:pt>
                <c:pt idx="364">
                  <c:v>44266</c:v>
                </c:pt>
                <c:pt idx="365">
                  <c:v>44267</c:v>
                </c:pt>
                <c:pt idx="366">
                  <c:v>44270</c:v>
                </c:pt>
                <c:pt idx="367">
                  <c:v>44271</c:v>
                </c:pt>
                <c:pt idx="368">
                  <c:v>44272</c:v>
                </c:pt>
                <c:pt idx="369">
                  <c:v>44273</c:v>
                </c:pt>
                <c:pt idx="370">
                  <c:v>44274</c:v>
                </c:pt>
                <c:pt idx="371">
                  <c:v>44277</c:v>
                </c:pt>
                <c:pt idx="372">
                  <c:v>44278</c:v>
                </c:pt>
                <c:pt idx="373">
                  <c:v>44279</c:v>
                </c:pt>
                <c:pt idx="374">
                  <c:v>44280</c:v>
                </c:pt>
                <c:pt idx="375">
                  <c:v>44281</c:v>
                </c:pt>
                <c:pt idx="376">
                  <c:v>44284</c:v>
                </c:pt>
                <c:pt idx="377">
                  <c:v>44285</c:v>
                </c:pt>
                <c:pt idx="378">
                  <c:v>44286</c:v>
                </c:pt>
                <c:pt idx="379">
                  <c:v>44287</c:v>
                </c:pt>
                <c:pt idx="380">
                  <c:v>44291</c:v>
                </c:pt>
                <c:pt idx="381">
                  <c:v>44292</c:v>
                </c:pt>
                <c:pt idx="382">
                  <c:v>44293</c:v>
                </c:pt>
                <c:pt idx="383">
                  <c:v>44294</c:v>
                </c:pt>
                <c:pt idx="384">
                  <c:v>44295</c:v>
                </c:pt>
                <c:pt idx="385">
                  <c:v>44298</c:v>
                </c:pt>
                <c:pt idx="386">
                  <c:v>44299</c:v>
                </c:pt>
                <c:pt idx="387">
                  <c:v>44300</c:v>
                </c:pt>
                <c:pt idx="388">
                  <c:v>44301</c:v>
                </c:pt>
                <c:pt idx="389">
                  <c:v>44302</c:v>
                </c:pt>
                <c:pt idx="390">
                  <c:v>44305</c:v>
                </c:pt>
                <c:pt idx="391">
                  <c:v>44306</c:v>
                </c:pt>
                <c:pt idx="392">
                  <c:v>44307</c:v>
                </c:pt>
                <c:pt idx="393">
                  <c:v>44308</c:v>
                </c:pt>
                <c:pt idx="394">
                  <c:v>44309</c:v>
                </c:pt>
                <c:pt idx="395">
                  <c:v>44312</c:v>
                </c:pt>
                <c:pt idx="396">
                  <c:v>44313</c:v>
                </c:pt>
                <c:pt idx="397">
                  <c:v>44314</c:v>
                </c:pt>
                <c:pt idx="398">
                  <c:v>44315</c:v>
                </c:pt>
                <c:pt idx="399">
                  <c:v>44316</c:v>
                </c:pt>
                <c:pt idx="400">
                  <c:v>44319</c:v>
                </c:pt>
                <c:pt idx="401">
                  <c:v>44320</c:v>
                </c:pt>
                <c:pt idx="402">
                  <c:v>44321</c:v>
                </c:pt>
                <c:pt idx="403">
                  <c:v>44322</c:v>
                </c:pt>
                <c:pt idx="404">
                  <c:v>44323</c:v>
                </c:pt>
                <c:pt idx="405">
                  <c:v>44326</c:v>
                </c:pt>
                <c:pt idx="406">
                  <c:v>44327</c:v>
                </c:pt>
                <c:pt idx="407">
                  <c:v>44328</c:v>
                </c:pt>
                <c:pt idx="408">
                  <c:v>44329</c:v>
                </c:pt>
                <c:pt idx="409">
                  <c:v>44330</c:v>
                </c:pt>
                <c:pt idx="410">
                  <c:v>44333</c:v>
                </c:pt>
                <c:pt idx="411">
                  <c:v>44334</c:v>
                </c:pt>
                <c:pt idx="412">
                  <c:v>44335</c:v>
                </c:pt>
                <c:pt idx="413">
                  <c:v>44336</c:v>
                </c:pt>
                <c:pt idx="414">
                  <c:v>44337</c:v>
                </c:pt>
                <c:pt idx="415">
                  <c:v>44340</c:v>
                </c:pt>
                <c:pt idx="416">
                  <c:v>44341</c:v>
                </c:pt>
                <c:pt idx="417">
                  <c:v>44342</c:v>
                </c:pt>
                <c:pt idx="418">
                  <c:v>44343</c:v>
                </c:pt>
                <c:pt idx="419">
                  <c:v>44344</c:v>
                </c:pt>
                <c:pt idx="420">
                  <c:v>44348</c:v>
                </c:pt>
                <c:pt idx="421">
                  <c:v>44349</c:v>
                </c:pt>
                <c:pt idx="422">
                  <c:v>44350</c:v>
                </c:pt>
                <c:pt idx="423">
                  <c:v>44351</c:v>
                </c:pt>
                <c:pt idx="424">
                  <c:v>44354</c:v>
                </c:pt>
                <c:pt idx="425">
                  <c:v>44355</c:v>
                </c:pt>
                <c:pt idx="426">
                  <c:v>44356</c:v>
                </c:pt>
                <c:pt idx="427">
                  <c:v>44357</c:v>
                </c:pt>
                <c:pt idx="428">
                  <c:v>44358</c:v>
                </c:pt>
                <c:pt idx="429">
                  <c:v>44361</c:v>
                </c:pt>
                <c:pt idx="430">
                  <c:v>44362</c:v>
                </c:pt>
                <c:pt idx="431">
                  <c:v>44363</c:v>
                </c:pt>
                <c:pt idx="432">
                  <c:v>44364</c:v>
                </c:pt>
                <c:pt idx="433">
                  <c:v>44365</c:v>
                </c:pt>
                <c:pt idx="434">
                  <c:v>44368</c:v>
                </c:pt>
                <c:pt idx="435">
                  <c:v>44369</c:v>
                </c:pt>
                <c:pt idx="436">
                  <c:v>44370</c:v>
                </c:pt>
                <c:pt idx="437">
                  <c:v>44371</c:v>
                </c:pt>
                <c:pt idx="438">
                  <c:v>44372</c:v>
                </c:pt>
                <c:pt idx="439">
                  <c:v>44375</c:v>
                </c:pt>
                <c:pt idx="440">
                  <c:v>44376</c:v>
                </c:pt>
                <c:pt idx="441">
                  <c:v>44377</c:v>
                </c:pt>
                <c:pt idx="442">
                  <c:v>44378</c:v>
                </c:pt>
                <c:pt idx="443">
                  <c:v>44379</c:v>
                </c:pt>
                <c:pt idx="444">
                  <c:v>44383</c:v>
                </c:pt>
                <c:pt idx="445">
                  <c:v>44384</c:v>
                </c:pt>
                <c:pt idx="446">
                  <c:v>44385</c:v>
                </c:pt>
                <c:pt idx="447">
                  <c:v>44386</c:v>
                </c:pt>
                <c:pt idx="448">
                  <c:v>44389</c:v>
                </c:pt>
                <c:pt idx="449">
                  <c:v>44390</c:v>
                </c:pt>
                <c:pt idx="450">
                  <c:v>44391</c:v>
                </c:pt>
                <c:pt idx="451">
                  <c:v>44392</c:v>
                </c:pt>
                <c:pt idx="452">
                  <c:v>44393</c:v>
                </c:pt>
                <c:pt idx="453">
                  <c:v>44396</c:v>
                </c:pt>
                <c:pt idx="454">
                  <c:v>44397</c:v>
                </c:pt>
                <c:pt idx="455">
                  <c:v>44398</c:v>
                </c:pt>
                <c:pt idx="456">
                  <c:v>44399</c:v>
                </c:pt>
                <c:pt idx="457">
                  <c:v>44400</c:v>
                </c:pt>
                <c:pt idx="458">
                  <c:v>44403</c:v>
                </c:pt>
                <c:pt idx="459">
                  <c:v>44404</c:v>
                </c:pt>
                <c:pt idx="460">
                  <c:v>44405</c:v>
                </c:pt>
                <c:pt idx="461">
                  <c:v>44406</c:v>
                </c:pt>
                <c:pt idx="462">
                  <c:v>44407</c:v>
                </c:pt>
                <c:pt idx="463">
                  <c:v>44410</c:v>
                </c:pt>
                <c:pt idx="464">
                  <c:v>44411</c:v>
                </c:pt>
                <c:pt idx="465">
                  <c:v>44412</c:v>
                </c:pt>
                <c:pt idx="466">
                  <c:v>44413</c:v>
                </c:pt>
                <c:pt idx="467">
                  <c:v>44414</c:v>
                </c:pt>
                <c:pt idx="468">
                  <c:v>44417</c:v>
                </c:pt>
                <c:pt idx="469">
                  <c:v>44418</c:v>
                </c:pt>
                <c:pt idx="470">
                  <c:v>44419</c:v>
                </c:pt>
                <c:pt idx="471">
                  <c:v>44420</c:v>
                </c:pt>
                <c:pt idx="472">
                  <c:v>44421</c:v>
                </c:pt>
                <c:pt idx="473">
                  <c:v>44424</c:v>
                </c:pt>
                <c:pt idx="474">
                  <c:v>44425</c:v>
                </c:pt>
                <c:pt idx="475">
                  <c:v>44426</c:v>
                </c:pt>
                <c:pt idx="476">
                  <c:v>44427</c:v>
                </c:pt>
                <c:pt idx="477">
                  <c:v>44428</c:v>
                </c:pt>
                <c:pt idx="478">
                  <c:v>44431</c:v>
                </c:pt>
                <c:pt idx="479">
                  <c:v>44432</c:v>
                </c:pt>
                <c:pt idx="480">
                  <c:v>44433</c:v>
                </c:pt>
                <c:pt idx="481">
                  <c:v>44434</c:v>
                </c:pt>
                <c:pt idx="482">
                  <c:v>44435</c:v>
                </c:pt>
                <c:pt idx="483">
                  <c:v>44438</c:v>
                </c:pt>
                <c:pt idx="484">
                  <c:v>44439</c:v>
                </c:pt>
                <c:pt idx="485">
                  <c:v>44440</c:v>
                </c:pt>
                <c:pt idx="486">
                  <c:v>44441</c:v>
                </c:pt>
                <c:pt idx="487">
                  <c:v>44442</c:v>
                </c:pt>
                <c:pt idx="488">
                  <c:v>44446</c:v>
                </c:pt>
                <c:pt idx="489">
                  <c:v>44447</c:v>
                </c:pt>
                <c:pt idx="490">
                  <c:v>44448</c:v>
                </c:pt>
                <c:pt idx="491">
                  <c:v>44449</c:v>
                </c:pt>
                <c:pt idx="492">
                  <c:v>44452</c:v>
                </c:pt>
                <c:pt idx="493">
                  <c:v>44453</c:v>
                </c:pt>
                <c:pt idx="494">
                  <c:v>44454</c:v>
                </c:pt>
                <c:pt idx="495">
                  <c:v>44455</c:v>
                </c:pt>
                <c:pt idx="496">
                  <c:v>44456</c:v>
                </c:pt>
                <c:pt idx="497">
                  <c:v>44459</c:v>
                </c:pt>
                <c:pt idx="498">
                  <c:v>44460</c:v>
                </c:pt>
                <c:pt idx="499">
                  <c:v>44461</c:v>
                </c:pt>
                <c:pt idx="500">
                  <c:v>44462</c:v>
                </c:pt>
                <c:pt idx="501">
                  <c:v>44463</c:v>
                </c:pt>
                <c:pt idx="502">
                  <c:v>44466</c:v>
                </c:pt>
                <c:pt idx="503">
                  <c:v>44467</c:v>
                </c:pt>
                <c:pt idx="504">
                  <c:v>44468</c:v>
                </c:pt>
                <c:pt idx="505">
                  <c:v>44469</c:v>
                </c:pt>
              </c:numCache>
            </c:numRef>
          </c:cat>
          <c:val>
            <c:numRef>
              <c:f>'Top 10 (6.30) for charts'!$X$4:$X$509</c:f>
              <c:numCache>
                <c:formatCode>0.0</c:formatCode>
                <c:ptCount val="506"/>
                <c:pt idx="0">
                  <c:v>211.34</c:v>
                </c:pt>
                <c:pt idx="1">
                  <c:v>210.72</c:v>
                </c:pt>
                <c:pt idx="2">
                  <c:v>207.84</c:v>
                </c:pt>
                <c:pt idx="3">
                  <c:v>209.43</c:v>
                </c:pt>
                <c:pt idx="4">
                  <c:v>216.02</c:v>
                </c:pt>
                <c:pt idx="5">
                  <c:v>213.33</c:v>
                </c:pt>
                <c:pt idx="6">
                  <c:v>212.14</c:v>
                </c:pt>
                <c:pt idx="7">
                  <c:v>215.13</c:v>
                </c:pt>
                <c:pt idx="8">
                  <c:v>215.89</c:v>
                </c:pt>
                <c:pt idx="9">
                  <c:v>212.83</c:v>
                </c:pt>
                <c:pt idx="10">
                  <c:v>212.35</c:v>
                </c:pt>
                <c:pt idx="11">
                  <c:v>212.57</c:v>
                </c:pt>
                <c:pt idx="12">
                  <c:v>212.01</c:v>
                </c:pt>
                <c:pt idx="13">
                  <c:v>213.01</c:v>
                </c:pt>
                <c:pt idx="14">
                  <c:v>213.17</c:v>
                </c:pt>
                <c:pt idx="15">
                  <c:v>206.07</c:v>
                </c:pt>
                <c:pt idx="16">
                  <c:v>202.02</c:v>
                </c:pt>
                <c:pt idx="17">
                  <c:v>202.23</c:v>
                </c:pt>
                <c:pt idx="18">
                  <c:v>203.25</c:v>
                </c:pt>
                <c:pt idx="19">
                  <c:v>200.46</c:v>
                </c:pt>
                <c:pt idx="20">
                  <c:v>200.66</c:v>
                </c:pt>
                <c:pt idx="21">
                  <c:v>201</c:v>
                </c:pt>
                <c:pt idx="22">
                  <c:v>204.97</c:v>
                </c:pt>
                <c:pt idx="23">
                  <c:v>205.75</c:v>
                </c:pt>
                <c:pt idx="24">
                  <c:v>201.51</c:v>
                </c:pt>
                <c:pt idx="25">
                  <c:v>197.02</c:v>
                </c:pt>
                <c:pt idx="26">
                  <c:v>196.95</c:v>
                </c:pt>
                <c:pt idx="27">
                  <c:v>198.59</c:v>
                </c:pt>
                <c:pt idx="28">
                  <c:v>199</c:v>
                </c:pt>
                <c:pt idx="29">
                  <c:v>198.17</c:v>
                </c:pt>
                <c:pt idx="30">
                  <c:v>198.65</c:v>
                </c:pt>
                <c:pt idx="31">
                  <c:v>201.49</c:v>
                </c:pt>
                <c:pt idx="32">
                  <c:v>204.62</c:v>
                </c:pt>
                <c:pt idx="33">
                  <c:v>206.05</c:v>
                </c:pt>
                <c:pt idx="34">
                  <c:v>204.2</c:v>
                </c:pt>
                <c:pt idx="35">
                  <c:v>205.33</c:v>
                </c:pt>
                <c:pt idx="36">
                  <c:v>206.18</c:v>
                </c:pt>
                <c:pt idx="37">
                  <c:v>206.64</c:v>
                </c:pt>
                <c:pt idx="38">
                  <c:v>205.49</c:v>
                </c:pt>
                <c:pt idx="39">
                  <c:v>206.9</c:v>
                </c:pt>
                <c:pt idx="40">
                  <c:v>206.8</c:v>
                </c:pt>
                <c:pt idx="41">
                  <c:v>205.87</c:v>
                </c:pt>
                <c:pt idx="42">
                  <c:v>200.98</c:v>
                </c:pt>
                <c:pt idx="43">
                  <c:v>202.73</c:v>
                </c:pt>
                <c:pt idx="44">
                  <c:v>203.32</c:v>
                </c:pt>
                <c:pt idx="45">
                  <c:v>204.12</c:v>
                </c:pt>
                <c:pt idx="46">
                  <c:v>204.78</c:v>
                </c:pt>
                <c:pt idx="47">
                  <c:v>207.43</c:v>
                </c:pt>
                <c:pt idx="48">
                  <c:v>205.96</c:v>
                </c:pt>
                <c:pt idx="49">
                  <c:v>204.99</c:v>
                </c:pt>
                <c:pt idx="50">
                  <c:v>205.1</c:v>
                </c:pt>
                <c:pt idx="51">
                  <c:v>204.71</c:v>
                </c:pt>
                <c:pt idx="52">
                  <c:v>203.14</c:v>
                </c:pt>
                <c:pt idx="53">
                  <c:v>204.59</c:v>
                </c:pt>
                <c:pt idx="54">
                  <c:v>203.18</c:v>
                </c:pt>
                <c:pt idx="55">
                  <c:v>203.57</c:v>
                </c:pt>
                <c:pt idx="56">
                  <c:v>200.49</c:v>
                </c:pt>
                <c:pt idx="57">
                  <c:v>204.72</c:v>
                </c:pt>
                <c:pt idx="58">
                  <c:v>202.52</c:v>
                </c:pt>
                <c:pt idx="59">
                  <c:v>203.28</c:v>
                </c:pt>
                <c:pt idx="60">
                  <c:v>203.36</c:v>
                </c:pt>
                <c:pt idx="61">
                  <c:v>201.35</c:v>
                </c:pt>
                <c:pt idx="62">
                  <c:v>202.78</c:v>
                </c:pt>
                <c:pt idx="63">
                  <c:v>199.18</c:v>
                </c:pt>
                <c:pt idx="64">
                  <c:v>200.72</c:v>
                </c:pt>
                <c:pt idx="65">
                  <c:v>201.85</c:v>
                </c:pt>
                <c:pt idx="66">
                  <c:v>204.55</c:v>
                </c:pt>
                <c:pt idx="67">
                  <c:v>205.39</c:v>
                </c:pt>
                <c:pt idx="68">
                  <c:v>204.99</c:v>
                </c:pt>
                <c:pt idx="69">
                  <c:v>206.1</c:v>
                </c:pt>
                <c:pt idx="70">
                  <c:v>208.47</c:v>
                </c:pt>
                <c:pt idx="71">
                  <c:v>205.09</c:v>
                </c:pt>
                <c:pt idx="72">
                  <c:v>204.14</c:v>
                </c:pt>
                <c:pt idx="73">
                  <c:v>203.56</c:v>
                </c:pt>
                <c:pt idx="74">
                  <c:v>205.01</c:v>
                </c:pt>
                <c:pt idx="75">
                  <c:v>207.15</c:v>
                </c:pt>
                <c:pt idx="76">
                  <c:v>206.86</c:v>
                </c:pt>
                <c:pt idx="77">
                  <c:v>206.86</c:v>
                </c:pt>
                <c:pt idx="78">
                  <c:v>207.48</c:v>
                </c:pt>
                <c:pt idx="79">
                  <c:v>208.24</c:v>
                </c:pt>
                <c:pt idx="80">
                  <c:v>209.24</c:v>
                </c:pt>
                <c:pt idx="81">
                  <c:v>212.99</c:v>
                </c:pt>
                <c:pt idx="82">
                  <c:v>213.21</c:v>
                </c:pt>
                <c:pt idx="83">
                  <c:v>213.58</c:v>
                </c:pt>
                <c:pt idx="84">
                  <c:v>218.78</c:v>
                </c:pt>
                <c:pt idx="85">
                  <c:v>217.11</c:v>
                </c:pt>
                <c:pt idx="86">
                  <c:v>214.57</c:v>
                </c:pt>
                <c:pt idx="87">
                  <c:v>215.54</c:v>
                </c:pt>
                <c:pt idx="88">
                  <c:v>213.43</c:v>
                </c:pt>
                <c:pt idx="89">
                  <c:v>212.63</c:v>
                </c:pt>
                <c:pt idx="90">
                  <c:v>213.2</c:v>
                </c:pt>
                <c:pt idx="91">
                  <c:v>213.37</c:v>
                </c:pt>
                <c:pt idx="92">
                  <c:v>211.65</c:v>
                </c:pt>
                <c:pt idx="93">
                  <c:v>207.64</c:v>
                </c:pt>
                <c:pt idx="94">
                  <c:v>208.31</c:v>
                </c:pt>
                <c:pt idx="95">
                  <c:v>213.13</c:v>
                </c:pt>
                <c:pt idx="96">
                  <c:v>213.37</c:v>
                </c:pt>
                <c:pt idx="97">
                  <c:v>207.5</c:v>
                </c:pt>
                <c:pt idx="98">
                  <c:v>209</c:v>
                </c:pt>
                <c:pt idx="99">
                  <c:v>208.83</c:v>
                </c:pt>
                <c:pt idx="100">
                  <c:v>209.3</c:v>
                </c:pt>
                <c:pt idx="101">
                  <c:v>208.32</c:v>
                </c:pt>
                <c:pt idx="102">
                  <c:v>220.18</c:v>
                </c:pt>
                <c:pt idx="103">
                  <c:v>210.39</c:v>
                </c:pt>
                <c:pt idx="104">
                  <c:v>198.82</c:v>
                </c:pt>
                <c:pt idx="105">
                  <c:v>209.4</c:v>
                </c:pt>
                <c:pt idx="106">
                  <c:v>216.07</c:v>
                </c:pt>
                <c:pt idx="107">
                  <c:v>223.63</c:v>
                </c:pt>
                <c:pt idx="108">
                  <c:v>221.82</c:v>
                </c:pt>
                <c:pt idx="109">
                  <c:v>216.26</c:v>
                </c:pt>
                <c:pt idx="110">
                  <c:v>204.91</c:v>
                </c:pt>
                <c:pt idx="111">
                  <c:v>207.01</c:v>
                </c:pt>
                <c:pt idx="112">
                  <c:v>194.68</c:v>
                </c:pt>
                <c:pt idx="113">
                  <c:v>172.31</c:v>
                </c:pt>
                <c:pt idx="114">
                  <c:v>182.01</c:v>
                </c:pt>
                <c:pt idx="115">
                  <c:v>148.54</c:v>
                </c:pt>
                <c:pt idx="116">
                  <c:v>166.02</c:v>
                </c:pt>
                <c:pt idx="117">
                  <c:v>142.97</c:v>
                </c:pt>
                <c:pt idx="118">
                  <c:v>155.22</c:v>
                </c:pt>
                <c:pt idx="119">
                  <c:v>158.41</c:v>
                </c:pt>
                <c:pt idx="120">
                  <c:v>139.54</c:v>
                </c:pt>
                <c:pt idx="121">
                  <c:v>152.26</c:v>
                </c:pt>
                <c:pt idx="122">
                  <c:v>156.33000000000001</c:v>
                </c:pt>
                <c:pt idx="123">
                  <c:v>174.84</c:v>
                </c:pt>
                <c:pt idx="124">
                  <c:v>171.34</c:v>
                </c:pt>
                <c:pt idx="125">
                  <c:v>173.99</c:v>
                </c:pt>
                <c:pt idx="126">
                  <c:v>172.91</c:v>
                </c:pt>
                <c:pt idx="127">
                  <c:v>166.2</c:v>
                </c:pt>
                <c:pt idx="128">
                  <c:v>168.57</c:v>
                </c:pt>
                <c:pt idx="129">
                  <c:v>173.74</c:v>
                </c:pt>
                <c:pt idx="130">
                  <c:v>182.44</c:v>
                </c:pt>
                <c:pt idx="131">
                  <c:v>176.81</c:v>
                </c:pt>
                <c:pt idx="132">
                  <c:v>180.97</c:v>
                </c:pt>
                <c:pt idx="133">
                  <c:v>190.16</c:v>
                </c:pt>
                <c:pt idx="134">
                  <c:v>182.68</c:v>
                </c:pt>
                <c:pt idx="135">
                  <c:v>188.07</c:v>
                </c:pt>
                <c:pt idx="136">
                  <c:v>184.98</c:v>
                </c:pt>
                <c:pt idx="137">
                  <c:v>187.34</c:v>
                </c:pt>
                <c:pt idx="138">
                  <c:v>191.62</c:v>
                </c:pt>
                <c:pt idx="139">
                  <c:v>184.62</c:v>
                </c:pt>
                <c:pt idx="140">
                  <c:v>178.02</c:v>
                </c:pt>
                <c:pt idx="141">
                  <c:v>179.39</c:v>
                </c:pt>
                <c:pt idx="142">
                  <c:v>178.48</c:v>
                </c:pt>
                <c:pt idx="143">
                  <c:v>182.72</c:v>
                </c:pt>
                <c:pt idx="144">
                  <c:v>187.75</c:v>
                </c:pt>
                <c:pt idx="145">
                  <c:v>184.32</c:v>
                </c:pt>
                <c:pt idx="146">
                  <c:v>181.47</c:v>
                </c:pt>
                <c:pt idx="147">
                  <c:v>178.21</c:v>
                </c:pt>
                <c:pt idx="148">
                  <c:v>173.65</c:v>
                </c:pt>
                <c:pt idx="149">
                  <c:v>172.56</c:v>
                </c:pt>
                <c:pt idx="150">
                  <c:v>178.51</c:v>
                </c:pt>
                <c:pt idx="151">
                  <c:v>173.7</c:v>
                </c:pt>
                <c:pt idx="152">
                  <c:v>178.49</c:v>
                </c:pt>
                <c:pt idx="153">
                  <c:v>181.53</c:v>
                </c:pt>
                <c:pt idx="154">
                  <c:v>184.17</c:v>
                </c:pt>
                <c:pt idx="155">
                  <c:v>179.18</c:v>
                </c:pt>
                <c:pt idx="156">
                  <c:v>177.96</c:v>
                </c:pt>
                <c:pt idx="157">
                  <c:v>180.52</c:v>
                </c:pt>
                <c:pt idx="158">
                  <c:v>181.07</c:v>
                </c:pt>
                <c:pt idx="159">
                  <c:v>185.8</c:v>
                </c:pt>
                <c:pt idx="160">
                  <c:v>179.76</c:v>
                </c:pt>
                <c:pt idx="161">
                  <c:v>180.82</c:v>
                </c:pt>
                <c:pt idx="162">
                  <c:v>178.18</c:v>
                </c:pt>
                <c:pt idx="163">
                  <c:v>178.8</c:v>
                </c:pt>
                <c:pt idx="164">
                  <c:v>182.47</c:v>
                </c:pt>
                <c:pt idx="165">
                  <c:v>176.53</c:v>
                </c:pt>
                <c:pt idx="166">
                  <c:v>180.49</c:v>
                </c:pt>
                <c:pt idx="167">
                  <c:v>182.6</c:v>
                </c:pt>
                <c:pt idx="168">
                  <c:v>182.32</c:v>
                </c:pt>
                <c:pt idx="169">
                  <c:v>178.78</c:v>
                </c:pt>
                <c:pt idx="170">
                  <c:v>186.26</c:v>
                </c:pt>
                <c:pt idx="171">
                  <c:v>184.51</c:v>
                </c:pt>
                <c:pt idx="172">
                  <c:v>192.14</c:v>
                </c:pt>
                <c:pt idx="173">
                  <c:v>191.75</c:v>
                </c:pt>
                <c:pt idx="174">
                  <c:v>191.1</c:v>
                </c:pt>
                <c:pt idx="175">
                  <c:v>188.7</c:v>
                </c:pt>
                <c:pt idx="176">
                  <c:v>174.18</c:v>
                </c:pt>
                <c:pt idx="177">
                  <c:v>174.72</c:v>
                </c:pt>
                <c:pt idx="178">
                  <c:v>174.65</c:v>
                </c:pt>
                <c:pt idx="179">
                  <c:v>176.11</c:v>
                </c:pt>
                <c:pt idx="180">
                  <c:v>178.36</c:v>
                </c:pt>
                <c:pt idx="181">
                  <c:v>176.32</c:v>
                </c:pt>
                <c:pt idx="182">
                  <c:v>175.52</c:v>
                </c:pt>
                <c:pt idx="183">
                  <c:v>175.09</c:v>
                </c:pt>
                <c:pt idx="184">
                  <c:v>173.55</c:v>
                </c:pt>
                <c:pt idx="185">
                  <c:v>167.47</c:v>
                </c:pt>
                <c:pt idx="186">
                  <c:v>168.69</c:v>
                </c:pt>
                <c:pt idx="187">
                  <c:v>162.44999999999999</c:v>
                </c:pt>
                <c:pt idx="188">
                  <c:v>162.01</c:v>
                </c:pt>
                <c:pt idx="189">
                  <c:v>162.54</c:v>
                </c:pt>
                <c:pt idx="190">
                  <c:v>168.9</c:v>
                </c:pt>
                <c:pt idx="191">
                  <c:v>165.27</c:v>
                </c:pt>
                <c:pt idx="192">
                  <c:v>165.8</c:v>
                </c:pt>
                <c:pt idx="193">
                  <c:v>165.61</c:v>
                </c:pt>
                <c:pt idx="194">
                  <c:v>168.08</c:v>
                </c:pt>
                <c:pt idx="195">
                  <c:v>165.53</c:v>
                </c:pt>
                <c:pt idx="196">
                  <c:v>164.59</c:v>
                </c:pt>
                <c:pt idx="197">
                  <c:v>165.2</c:v>
                </c:pt>
                <c:pt idx="198">
                  <c:v>165.56</c:v>
                </c:pt>
                <c:pt idx="199">
                  <c:v>168.83</c:v>
                </c:pt>
                <c:pt idx="200">
                  <c:v>167.21</c:v>
                </c:pt>
                <c:pt idx="201">
                  <c:v>166.62</c:v>
                </c:pt>
                <c:pt idx="202">
                  <c:v>167.9</c:v>
                </c:pt>
                <c:pt idx="203">
                  <c:v>168.22</c:v>
                </c:pt>
                <c:pt idx="204">
                  <c:v>170.31</c:v>
                </c:pt>
                <c:pt idx="205">
                  <c:v>168.94</c:v>
                </c:pt>
                <c:pt idx="206">
                  <c:v>168.75</c:v>
                </c:pt>
                <c:pt idx="207">
                  <c:v>167.5</c:v>
                </c:pt>
                <c:pt idx="208">
                  <c:v>166</c:v>
                </c:pt>
                <c:pt idx="209">
                  <c:v>164.88</c:v>
                </c:pt>
                <c:pt idx="210">
                  <c:v>163.1</c:v>
                </c:pt>
                <c:pt idx="211">
                  <c:v>166.18</c:v>
                </c:pt>
                <c:pt idx="212">
                  <c:v>163</c:v>
                </c:pt>
                <c:pt idx="213">
                  <c:v>163.13</c:v>
                </c:pt>
                <c:pt idx="214">
                  <c:v>163.16999999999999</c:v>
                </c:pt>
                <c:pt idx="215">
                  <c:v>163.97</c:v>
                </c:pt>
                <c:pt idx="216">
                  <c:v>167.14</c:v>
                </c:pt>
                <c:pt idx="217">
                  <c:v>165.34</c:v>
                </c:pt>
                <c:pt idx="218">
                  <c:v>168.12</c:v>
                </c:pt>
                <c:pt idx="219">
                  <c:v>169.96</c:v>
                </c:pt>
                <c:pt idx="220">
                  <c:v>169.57</c:v>
                </c:pt>
                <c:pt idx="221">
                  <c:v>171.44</c:v>
                </c:pt>
                <c:pt idx="222">
                  <c:v>174.61</c:v>
                </c:pt>
                <c:pt idx="223">
                  <c:v>173.81</c:v>
                </c:pt>
                <c:pt idx="224">
                  <c:v>172.2</c:v>
                </c:pt>
                <c:pt idx="225">
                  <c:v>173.18</c:v>
                </c:pt>
                <c:pt idx="226">
                  <c:v>173.86</c:v>
                </c:pt>
                <c:pt idx="227">
                  <c:v>175.21</c:v>
                </c:pt>
                <c:pt idx="228">
                  <c:v>174.92</c:v>
                </c:pt>
                <c:pt idx="229">
                  <c:v>175.26</c:v>
                </c:pt>
                <c:pt idx="230">
                  <c:v>176.45</c:v>
                </c:pt>
                <c:pt idx="231">
                  <c:v>177.03</c:v>
                </c:pt>
                <c:pt idx="232">
                  <c:v>175.87</c:v>
                </c:pt>
                <c:pt idx="233">
                  <c:v>173.78</c:v>
                </c:pt>
                <c:pt idx="234">
                  <c:v>172.71</c:v>
                </c:pt>
                <c:pt idx="235">
                  <c:v>171.89</c:v>
                </c:pt>
                <c:pt idx="236">
                  <c:v>169.62</c:v>
                </c:pt>
                <c:pt idx="237">
                  <c:v>167</c:v>
                </c:pt>
                <c:pt idx="238">
                  <c:v>168.01</c:v>
                </c:pt>
                <c:pt idx="239">
                  <c:v>163.94</c:v>
                </c:pt>
                <c:pt idx="240">
                  <c:v>163.21</c:v>
                </c:pt>
                <c:pt idx="241">
                  <c:v>166.08</c:v>
                </c:pt>
                <c:pt idx="242">
                  <c:v>168.1</c:v>
                </c:pt>
                <c:pt idx="243">
                  <c:v>170.2</c:v>
                </c:pt>
                <c:pt idx="244">
                  <c:v>170.71</c:v>
                </c:pt>
                <c:pt idx="245">
                  <c:v>169.05</c:v>
                </c:pt>
                <c:pt idx="246">
                  <c:v>167.69</c:v>
                </c:pt>
                <c:pt idx="247">
                  <c:v>166.59</c:v>
                </c:pt>
                <c:pt idx="248">
                  <c:v>162.35</c:v>
                </c:pt>
                <c:pt idx="249">
                  <c:v>163.93</c:v>
                </c:pt>
                <c:pt idx="250">
                  <c:v>166.78</c:v>
                </c:pt>
                <c:pt idx="251">
                  <c:v>168.93</c:v>
                </c:pt>
                <c:pt idx="252">
                  <c:v>166.12</c:v>
                </c:pt>
                <c:pt idx="253">
                  <c:v>167.31</c:v>
                </c:pt>
                <c:pt idx="254">
                  <c:v>170.25</c:v>
                </c:pt>
                <c:pt idx="255">
                  <c:v>168.49</c:v>
                </c:pt>
                <c:pt idx="256">
                  <c:v>166.94</c:v>
                </c:pt>
                <c:pt idx="257">
                  <c:v>168.33</c:v>
                </c:pt>
                <c:pt idx="258">
                  <c:v>169.5</c:v>
                </c:pt>
                <c:pt idx="259">
                  <c:v>170.9</c:v>
                </c:pt>
                <c:pt idx="260">
                  <c:v>169.41</c:v>
                </c:pt>
                <c:pt idx="261">
                  <c:v>170</c:v>
                </c:pt>
                <c:pt idx="262">
                  <c:v>167.5</c:v>
                </c:pt>
                <c:pt idx="263">
                  <c:v>166.7</c:v>
                </c:pt>
                <c:pt idx="264">
                  <c:v>167.09</c:v>
                </c:pt>
                <c:pt idx="265">
                  <c:v>167.99</c:v>
                </c:pt>
                <c:pt idx="266">
                  <c:v>163.34</c:v>
                </c:pt>
                <c:pt idx="267">
                  <c:v>163.12</c:v>
                </c:pt>
                <c:pt idx="268">
                  <c:v>164.59</c:v>
                </c:pt>
                <c:pt idx="269">
                  <c:v>163.47999999999999</c:v>
                </c:pt>
                <c:pt idx="270">
                  <c:v>163.86</c:v>
                </c:pt>
                <c:pt idx="271">
                  <c:v>160.16</c:v>
                </c:pt>
                <c:pt idx="272">
                  <c:v>159.47</c:v>
                </c:pt>
                <c:pt idx="273">
                  <c:v>149.56</c:v>
                </c:pt>
                <c:pt idx="274">
                  <c:v>149.99</c:v>
                </c:pt>
                <c:pt idx="275">
                  <c:v>150.72</c:v>
                </c:pt>
                <c:pt idx="276">
                  <c:v>152.28</c:v>
                </c:pt>
                <c:pt idx="277">
                  <c:v>153.47999999999999</c:v>
                </c:pt>
                <c:pt idx="278">
                  <c:v>150.5</c:v>
                </c:pt>
                <c:pt idx="279">
                  <c:v>150.44999999999999</c:v>
                </c:pt>
                <c:pt idx="280">
                  <c:v>150.59</c:v>
                </c:pt>
                <c:pt idx="281">
                  <c:v>162.41</c:v>
                </c:pt>
                <c:pt idx="282">
                  <c:v>168.71</c:v>
                </c:pt>
                <c:pt idx="283">
                  <c:v>165.81</c:v>
                </c:pt>
                <c:pt idx="284">
                  <c:v>161.01</c:v>
                </c:pt>
                <c:pt idx="285">
                  <c:v>165.96</c:v>
                </c:pt>
                <c:pt idx="286">
                  <c:v>168.77</c:v>
                </c:pt>
                <c:pt idx="287">
                  <c:v>168.07</c:v>
                </c:pt>
                <c:pt idx="288">
                  <c:v>165.78</c:v>
                </c:pt>
                <c:pt idx="289">
                  <c:v>165.93</c:v>
                </c:pt>
                <c:pt idx="290">
                  <c:v>167.47</c:v>
                </c:pt>
                <c:pt idx="291">
                  <c:v>168.78</c:v>
                </c:pt>
                <c:pt idx="292">
                  <c:v>173.18</c:v>
                </c:pt>
                <c:pt idx="293">
                  <c:v>174.79</c:v>
                </c:pt>
                <c:pt idx="294">
                  <c:v>174.77</c:v>
                </c:pt>
                <c:pt idx="295">
                  <c:v>175.03</c:v>
                </c:pt>
                <c:pt idx="296">
                  <c:v>179.16</c:v>
                </c:pt>
                <c:pt idx="297">
                  <c:v>181.88</c:v>
                </c:pt>
                <c:pt idx="298">
                  <c:v>181.71</c:v>
                </c:pt>
                <c:pt idx="299">
                  <c:v>184.03</c:v>
                </c:pt>
                <c:pt idx="300">
                  <c:v>183.18</c:v>
                </c:pt>
                <c:pt idx="301">
                  <c:v>183.38</c:v>
                </c:pt>
                <c:pt idx="302">
                  <c:v>182.38</c:v>
                </c:pt>
                <c:pt idx="303">
                  <c:v>182.48</c:v>
                </c:pt>
                <c:pt idx="304">
                  <c:v>180.27</c:v>
                </c:pt>
                <c:pt idx="305">
                  <c:v>177.55</c:v>
                </c:pt>
                <c:pt idx="306">
                  <c:v>181.39</c:v>
                </c:pt>
                <c:pt idx="307">
                  <c:v>181.72</c:v>
                </c:pt>
                <c:pt idx="308">
                  <c:v>184.94</c:v>
                </c:pt>
                <c:pt idx="309">
                  <c:v>183.98</c:v>
                </c:pt>
                <c:pt idx="310">
                  <c:v>181.77</c:v>
                </c:pt>
                <c:pt idx="311">
                  <c:v>181</c:v>
                </c:pt>
                <c:pt idx="312">
                  <c:v>180.34</c:v>
                </c:pt>
                <c:pt idx="313">
                  <c:v>178.48</c:v>
                </c:pt>
                <c:pt idx="314">
                  <c:v>180.39</c:v>
                </c:pt>
                <c:pt idx="315">
                  <c:v>178.86</c:v>
                </c:pt>
                <c:pt idx="316">
                  <c:v>178</c:v>
                </c:pt>
                <c:pt idx="317">
                  <c:v>182.05</c:v>
                </c:pt>
                <c:pt idx="318">
                  <c:v>179.3</c:v>
                </c:pt>
                <c:pt idx="319">
                  <c:v>179.12</c:v>
                </c:pt>
                <c:pt idx="320">
                  <c:v>193.38</c:v>
                </c:pt>
                <c:pt idx="321">
                  <c:v>198.81</c:v>
                </c:pt>
                <c:pt idx="322">
                  <c:v>199.68</c:v>
                </c:pt>
                <c:pt idx="323">
                  <c:v>198.94</c:v>
                </c:pt>
                <c:pt idx="324">
                  <c:v>201.49</c:v>
                </c:pt>
                <c:pt idx="325">
                  <c:v>197.95</c:v>
                </c:pt>
                <c:pt idx="326">
                  <c:v>194.14</c:v>
                </c:pt>
                <c:pt idx="327">
                  <c:v>191.82</c:v>
                </c:pt>
                <c:pt idx="328">
                  <c:v>192.2</c:v>
                </c:pt>
                <c:pt idx="329">
                  <c:v>189.83</c:v>
                </c:pt>
                <c:pt idx="330">
                  <c:v>186.2</c:v>
                </c:pt>
                <c:pt idx="331">
                  <c:v>184.04</c:v>
                </c:pt>
                <c:pt idx="332">
                  <c:v>184.37</c:v>
                </c:pt>
                <c:pt idx="333">
                  <c:v>183.75</c:v>
                </c:pt>
                <c:pt idx="334">
                  <c:v>178.79</c:v>
                </c:pt>
                <c:pt idx="335">
                  <c:v>182.47</c:v>
                </c:pt>
                <c:pt idx="336">
                  <c:v>181.74</c:v>
                </c:pt>
                <c:pt idx="337">
                  <c:v>187.44</c:v>
                </c:pt>
                <c:pt idx="338">
                  <c:v>192.01</c:v>
                </c:pt>
                <c:pt idx="339">
                  <c:v>191.99</c:v>
                </c:pt>
                <c:pt idx="340">
                  <c:v>193.53</c:v>
                </c:pt>
                <c:pt idx="341">
                  <c:v>191.39</c:v>
                </c:pt>
                <c:pt idx="342">
                  <c:v>191.74</c:v>
                </c:pt>
                <c:pt idx="343">
                  <c:v>191.97</c:v>
                </c:pt>
                <c:pt idx="344">
                  <c:v>185.2</c:v>
                </c:pt>
                <c:pt idx="345">
                  <c:v>182.71</c:v>
                </c:pt>
                <c:pt idx="346">
                  <c:v>184.37</c:v>
                </c:pt>
                <c:pt idx="347">
                  <c:v>189.41</c:v>
                </c:pt>
                <c:pt idx="348">
                  <c:v>191.14</c:v>
                </c:pt>
                <c:pt idx="349">
                  <c:v>193.99</c:v>
                </c:pt>
                <c:pt idx="350">
                  <c:v>195.07</c:v>
                </c:pt>
                <c:pt idx="351">
                  <c:v>195.47</c:v>
                </c:pt>
                <c:pt idx="352">
                  <c:v>198.75</c:v>
                </c:pt>
                <c:pt idx="353">
                  <c:v>200.7</c:v>
                </c:pt>
                <c:pt idx="354">
                  <c:v>204.8</c:v>
                </c:pt>
                <c:pt idx="355">
                  <c:v>199.7</c:v>
                </c:pt>
                <c:pt idx="356">
                  <c:v>209.7</c:v>
                </c:pt>
                <c:pt idx="357">
                  <c:v>206.64</c:v>
                </c:pt>
                <c:pt idx="358">
                  <c:v>205.79499999999999</c:v>
                </c:pt>
                <c:pt idx="359">
                  <c:v>207.02</c:v>
                </c:pt>
                <c:pt idx="360">
                  <c:v>213.92</c:v>
                </c:pt>
                <c:pt idx="361">
                  <c:v>214.04</c:v>
                </c:pt>
                <c:pt idx="362">
                  <c:v>209.72</c:v>
                </c:pt>
                <c:pt idx="363">
                  <c:v>206.64</c:v>
                </c:pt>
                <c:pt idx="364">
                  <c:v>205.61</c:v>
                </c:pt>
                <c:pt idx="365">
                  <c:v>209.15</c:v>
                </c:pt>
                <c:pt idx="366">
                  <c:v>209.09</c:v>
                </c:pt>
                <c:pt idx="367">
                  <c:v>207.12</c:v>
                </c:pt>
                <c:pt idx="368">
                  <c:v>206.58</c:v>
                </c:pt>
                <c:pt idx="369">
                  <c:v>205.78</c:v>
                </c:pt>
                <c:pt idx="370">
                  <c:v>202.66</c:v>
                </c:pt>
                <c:pt idx="371">
                  <c:v>199.35</c:v>
                </c:pt>
                <c:pt idx="372">
                  <c:v>199.93</c:v>
                </c:pt>
                <c:pt idx="373">
                  <c:v>204.78</c:v>
                </c:pt>
                <c:pt idx="374">
                  <c:v>205.25</c:v>
                </c:pt>
                <c:pt idx="375">
                  <c:v>208.44</c:v>
                </c:pt>
                <c:pt idx="376">
                  <c:v>208.97</c:v>
                </c:pt>
                <c:pt idx="377">
                  <c:v>204.94</c:v>
                </c:pt>
                <c:pt idx="378">
                  <c:v>204.23</c:v>
                </c:pt>
                <c:pt idx="379">
                  <c:v>206.09</c:v>
                </c:pt>
                <c:pt idx="380">
                  <c:v>207.44</c:v>
                </c:pt>
                <c:pt idx="381">
                  <c:v>205.09</c:v>
                </c:pt>
                <c:pt idx="382">
                  <c:v>204.34</c:v>
                </c:pt>
                <c:pt idx="383">
                  <c:v>202.74</c:v>
                </c:pt>
                <c:pt idx="384">
                  <c:v>204.63</c:v>
                </c:pt>
                <c:pt idx="385">
                  <c:v>204.7</c:v>
                </c:pt>
                <c:pt idx="386">
                  <c:v>205.86</c:v>
                </c:pt>
                <c:pt idx="387">
                  <c:v>206.77</c:v>
                </c:pt>
                <c:pt idx="388">
                  <c:v>204.05</c:v>
                </c:pt>
                <c:pt idx="389">
                  <c:v>207.58</c:v>
                </c:pt>
                <c:pt idx="390">
                  <c:v>205.59</c:v>
                </c:pt>
                <c:pt idx="391">
                  <c:v>206.12</c:v>
                </c:pt>
                <c:pt idx="392">
                  <c:v>206.97</c:v>
                </c:pt>
                <c:pt idx="393">
                  <c:v>206.13</c:v>
                </c:pt>
                <c:pt idx="394">
                  <c:v>207.31</c:v>
                </c:pt>
                <c:pt idx="395">
                  <c:v>204.69</c:v>
                </c:pt>
                <c:pt idx="396">
                  <c:v>204.78</c:v>
                </c:pt>
                <c:pt idx="397">
                  <c:v>201.02</c:v>
                </c:pt>
                <c:pt idx="398">
                  <c:v>203.73</c:v>
                </c:pt>
                <c:pt idx="399">
                  <c:v>201.99</c:v>
                </c:pt>
                <c:pt idx="400">
                  <c:v>203.7</c:v>
                </c:pt>
                <c:pt idx="401">
                  <c:v>204.36</c:v>
                </c:pt>
                <c:pt idx="402">
                  <c:v>203.06</c:v>
                </c:pt>
                <c:pt idx="403">
                  <c:v>204.35</c:v>
                </c:pt>
                <c:pt idx="404">
                  <c:v>202.92</c:v>
                </c:pt>
                <c:pt idx="405">
                  <c:v>208.05</c:v>
                </c:pt>
                <c:pt idx="406">
                  <c:v>212.09</c:v>
                </c:pt>
                <c:pt idx="407">
                  <c:v>214.07</c:v>
                </c:pt>
                <c:pt idx="408">
                  <c:v>215.26</c:v>
                </c:pt>
                <c:pt idx="409">
                  <c:v>216.99</c:v>
                </c:pt>
                <c:pt idx="410">
                  <c:v>216.43</c:v>
                </c:pt>
                <c:pt idx="411">
                  <c:v>214.23</c:v>
                </c:pt>
                <c:pt idx="412">
                  <c:v>211.86</c:v>
                </c:pt>
                <c:pt idx="413">
                  <c:v>216.01</c:v>
                </c:pt>
                <c:pt idx="414">
                  <c:v>217.78</c:v>
                </c:pt>
                <c:pt idx="415">
                  <c:v>217.31</c:v>
                </c:pt>
                <c:pt idx="416">
                  <c:v>214.88</c:v>
                </c:pt>
                <c:pt idx="417">
                  <c:v>216.13</c:v>
                </c:pt>
                <c:pt idx="418">
                  <c:v>218.09</c:v>
                </c:pt>
                <c:pt idx="419">
                  <c:v>218.76</c:v>
                </c:pt>
                <c:pt idx="420">
                  <c:v>213.15</c:v>
                </c:pt>
                <c:pt idx="421">
                  <c:v>216.31</c:v>
                </c:pt>
                <c:pt idx="422">
                  <c:v>217.95</c:v>
                </c:pt>
                <c:pt idx="423">
                  <c:v>218.37</c:v>
                </c:pt>
                <c:pt idx="424">
                  <c:v>218.1</c:v>
                </c:pt>
                <c:pt idx="425">
                  <c:v>217.64</c:v>
                </c:pt>
                <c:pt idx="426">
                  <c:v>215.51</c:v>
                </c:pt>
                <c:pt idx="427">
                  <c:v>212.87</c:v>
                </c:pt>
                <c:pt idx="428">
                  <c:v>214.46</c:v>
                </c:pt>
                <c:pt idx="429">
                  <c:v>216.7</c:v>
                </c:pt>
                <c:pt idx="430">
                  <c:v>216.98</c:v>
                </c:pt>
                <c:pt idx="431">
                  <c:v>218.85</c:v>
                </c:pt>
                <c:pt idx="432">
                  <c:v>217</c:v>
                </c:pt>
                <c:pt idx="433">
                  <c:v>210.71</c:v>
                </c:pt>
                <c:pt idx="434">
                  <c:v>216.01</c:v>
                </c:pt>
                <c:pt idx="435">
                  <c:v>215.86</c:v>
                </c:pt>
                <c:pt idx="436">
                  <c:v>214.77</c:v>
                </c:pt>
                <c:pt idx="437">
                  <c:v>216.98</c:v>
                </c:pt>
                <c:pt idx="438">
                  <c:v>218.12</c:v>
                </c:pt>
                <c:pt idx="439">
                  <c:v>215.22</c:v>
                </c:pt>
                <c:pt idx="440">
                  <c:v>213.3</c:v>
                </c:pt>
                <c:pt idx="441">
                  <c:v>212.68</c:v>
                </c:pt>
                <c:pt idx="442">
                  <c:v>214.2</c:v>
                </c:pt>
                <c:pt idx="443">
                  <c:v>213.52</c:v>
                </c:pt>
                <c:pt idx="444">
                  <c:v>208.04</c:v>
                </c:pt>
                <c:pt idx="445">
                  <c:v>206.95</c:v>
                </c:pt>
                <c:pt idx="446">
                  <c:v>207.55</c:v>
                </c:pt>
                <c:pt idx="447">
                  <c:v>209.62</c:v>
                </c:pt>
                <c:pt idx="448">
                  <c:v>210.24</c:v>
                </c:pt>
                <c:pt idx="449">
                  <c:v>210.43</c:v>
                </c:pt>
                <c:pt idx="450">
                  <c:v>210.16</c:v>
                </c:pt>
                <c:pt idx="451">
                  <c:v>210.42</c:v>
                </c:pt>
                <c:pt idx="452">
                  <c:v>209.33</c:v>
                </c:pt>
                <c:pt idx="453">
                  <c:v>206.22</c:v>
                </c:pt>
                <c:pt idx="454">
                  <c:v>208.58</c:v>
                </c:pt>
                <c:pt idx="455">
                  <c:v>212</c:v>
                </c:pt>
                <c:pt idx="456">
                  <c:v>209.36</c:v>
                </c:pt>
                <c:pt idx="457">
                  <c:v>211.9</c:v>
                </c:pt>
                <c:pt idx="458">
                  <c:v>210.43</c:v>
                </c:pt>
                <c:pt idx="459">
                  <c:v>211.92</c:v>
                </c:pt>
                <c:pt idx="460">
                  <c:v>213.43</c:v>
                </c:pt>
                <c:pt idx="461">
                  <c:v>214.7</c:v>
                </c:pt>
                <c:pt idx="462">
                  <c:v>212.13</c:v>
                </c:pt>
                <c:pt idx="463">
                  <c:v>211.5</c:v>
                </c:pt>
                <c:pt idx="464">
                  <c:v>208.77</c:v>
                </c:pt>
                <c:pt idx="465">
                  <c:v>208.5</c:v>
                </c:pt>
                <c:pt idx="466">
                  <c:v>208.25</c:v>
                </c:pt>
                <c:pt idx="467">
                  <c:v>209.84</c:v>
                </c:pt>
                <c:pt idx="468">
                  <c:v>209.11</c:v>
                </c:pt>
                <c:pt idx="469">
                  <c:v>208.93</c:v>
                </c:pt>
                <c:pt idx="470">
                  <c:v>209.07</c:v>
                </c:pt>
                <c:pt idx="471">
                  <c:v>208.38</c:v>
                </c:pt>
                <c:pt idx="472">
                  <c:v>207.03</c:v>
                </c:pt>
                <c:pt idx="473">
                  <c:v>207.19</c:v>
                </c:pt>
                <c:pt idx="474">
                  <c:v>205.39</c:v>
                </c:pt>
                <c:pt idx="475">
                  <c:v>197.58</c:v>
                </c:pt>
                <c:pt idx="476">
                  <c:v>198.08</c:v>
                </c:pt>
                <c:pt idx="477">
                  <c:v>198.36</c:v>
                </c:pt>
                <c:pt idx="478">
                  <c:v>201.84</c:v>
                </c:pt>
                <c:pt idx="479">
                  <c:v>200.57</c:v>
                </c:pt>
                <c:pt idx="480">
                  <c:v>200.29</c:v>
                </c:pt>
                <c:pt idx="481">
                  <c:v>199.34</c:v>
                </c:pt>
                <c:pt idx="482">
                  <c:v>199.86</c:v>
                </c:pt>
                <c:pt idx="483">
                  <c:v>199.29</c:v>
                </c:pt>
                <c:pt idx="484">
                  <c:v>201.72</c:v>
                </c:pt>
                <c:pt idx="485">
                  <c:v>199.21</c:v>
                </c:pt>
                <c:pt idx="486">
                  <c:v>197.62</c:v>
                </c:pt>
                <c:pt idx="487">
                  <c:v>195.3</c:v>
                </c:pt>
                <c:pt idx="488">
                  <c:v>193.76</c:v>
                </c:pt>
                <c:pt idx="489">
                  <c:v>193.75</c:v>
                </c:pt>
                <c:pt idx="490">
                  <c:v>192.46</c:v>
                </c:pt>
                <c:pt idx="491">
                  <c:v>189.21</c:v>
                </c:pt>
                <c:pt idx="492">
                  <c:v>189.23</c:v>
                </c:pt>
                <c:pt idx="493">
                  <c:v>188.85</c:v>
                </c:pt>
                <c:pt idx="494">
                  <c:v>188.96</c:v>
                </c:pt>
                <c:pt idx="495">
                  <c:v>188.69</c:v>
                </c:pt>
                <c:pt idx="496">
                  <c:v>188.65</c:v>
                </c:pt>
                <c:pt idx="497">
                  <c:v>188.01</c:v>
                </c:pt>
                <c:pt idx="498">
                  <c:v>185.84</c:v>
                </c:pt>
                <c:pt idx="499">
                  <c:v>189.33</c:v>
                </c:pt>
                <c:pt idx="500">
                  <c:v>193.48</c:v>
                </c:pt>
                <c:pt idx="501">
                  <c:v>198.01</c:v>
                </c:pt>
                <c:pt idx="502">
                  <c:v>198.43</c:v>
                </c:pt>
                <c:pt idx="503">
                  <c:v>197.89</c:v>
                </c:pt>
                <c:pt idx="504">
                  <c:v>196.16</c:v>
                </c:pt>
                <c:pt idx="505">
                  <c:v>193.38</c:v>
                </c:pt>
              </c:numCache>
            </c:numRef>
          </c:val>
          <c:smooth val="0"/>
          <c:extLst>
            <c:ext xmlns:c16="http://schemas.microsoft.com/office/drawing/2014/chart" uri="{C3380CC4-5D6E-409C-BE32-E72D297353CC}">
              <c16:uniqueId val="{00000000-E09D-4068-819E-A4BACF83BE32}"/>
            </c:ext>
          </c:extLst>
        </c:ser>
        <c:dLbls>
          <c:showLegendKey val="0"/>
          <c:showVal val="0"/>
          <c:showCatName val="0"/>
          <c:showSerName val="0"/>
          <c:showPercent val="0"/>
          <c:showBubbleSize val="0"/>
        </c:dLbls>
        <c:smooth val="0"/>
        <c:axId val="664560184"/>
        <c:axId val="1"/>
      </c:lineChart>
      <c:dateAx>
        <c:axId val="664560184"/>
        <c:scaling>
          <c:orientation val="minMax"/>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vert="horz"/>
          <a:lstStyle/>
          <a:p>
            <a:pPr>
              <a:defRPr/>
            </a:pPr>
            <a:endParaRPr lang="en-US"/>
          </a:p>
        </c:txPr>
        <c:crossAx val="664560184"/>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ABBVIE</a:t>
            </a:r>
          </a:p>
        </c:rich>
      </c:tx>
      <c:layout>
        <c:manualLayout>
          <c:xMode val="edge"/>
          <c:yMode val="edge"/>
          <c:x val="1.1535190045688672E-3"/>
          <c:y val="4.8061177027514251E-2"/>
        </c:manualLayout>
      </c:layout>
      <c:overlay val="0"/>
      <c:spPr>
        <a:noFill/>
        <a:ln w="25400">
          <a:noFill/>
        </a:ln>
      </c:spPr>
    </c:title>
    <c:autoTitleDeleted val="0"/>
    <c:plotArea>
      <c:layout>
        <c:manualLayout>
          <c:layoutTarget val="inner"/>
          <c:xMode val="edge"/>
          <c:yMode val="edge"/>
          <c:x val="5.0663823272090985E-2"/>
          <c:y val="0.17647190364920914"/>
          <c:w val="0.93236086808593366"/>
          <c:h val="0.7264445187552121"/>
        </c:manualLayout>
      </c:layout>
      <c:lineChart>
        <c:grouping val="standard"/>
        <c:varyColors val="0"/>
        <c:ser>
          <c:idx val="0"/>
          <c:order val="0"/>
          <c:spPr>
            <a:ln w="28575" cap="rnd">
              <a:solidFill>
                <a:schemeClr val="tx2"/>
              </a:solidFill>
              <a:round/>
            </a:ln>
            <a:effectLst/>
          </c:spPr>
          <c:marker>
            <c:symbol val="none"/>
          </c:marker>
          <c:cat>
            <c:numRef>
              <c:f>'Top 10 (9.30) for charts'!$Z$4:$Z$444</c:f>
              <c:numCache>
                <c:formatCode>m/d/yyyy</c:formatCode>
                <c:ptCount val="441"/>
                <c:pt idx="0">
                  <c:v>44106</c:v>
                </c:pt>
                <c:pt idx="1">
                  <c:v>44109</c:v>
                </c:pt>
                <c:pt idx="2">
                  <c:v>44110</c:v>
                </c:pt>
                <c:pt idx="3">
                  <c:v>44111</c:v>
                </c:pt>
                <c:pt idx="4">
                  <c:v>44112</c:v>
                </c:pt>
                <c:pt idx="5">
                  <c:v>44113</c:v>
                </c:pt>
                <c:pt idx="6">
                  <c:v>44116</c:v>
                </c:pt>
                <c:pt idx="7">
                  <c:v>44117</c:v>
                </c:pt>
                <c:pt idx="8">
                  <c:v>44118</c:v>
                </c:pt>
                <c:pt idx="9">
                  <c:v>44119</c:v>
                </c:pt>
                <c:pt idx="10">
                  <c:v>44120</c:v>
                </c:pt>
                <c:pt idx="11">
                  <c:v>44123</c:v>
                </c:pt>
                <c:pt idx="12">
                  <c:v>44124</c:v>
                </c:pt>
                <c:pt idx="13">
                  <c:v>44125</c:v>
                </c:pt>
                <c:pt idx="14">
                  <c:v>44126</c:v>
                </c:pt>
                <c:pt idx="15">
                  <c:v>44127</c:v>
                </c:pt>
                <c:pt idx="16">
                  <c:v>44130</c:v>
                </c:pt>
                <c:pt idx="17">
                  <c:v>44131</c:v>
                </c:pt>
                <c:pt idx="18">
                  <c:v>44132</c:v>
                </c:pt>
                <c:pt idx="19">
                  <c:v>44133</c:v>
                </c:pt>
                <c:pt idx="20">
                  <c:v>44134</c:v>
                </c:pt>
                <c:pt idx="21">
                  <c:v>44137</c:v>
                </c:pt>
                <c:pt idx="22">
                  <c:v>44138</c:v>
                </c:pt>
                <c:pt idx="23">
                  <c:v>44139</c:v>
                </c:pt>
                <c:pt idx="24">
                  <c:v>44140</c:v>
                </c:pt>
                <c:pt idx="25">
                  <c:v>44141</c:v>
                </c:pt>
                <c:pt idx="26">
                  <c:v>44144</c:v>
                </c:pt>
                <c:pt idx="27">
                  <c:v>44145</c:v>
                </c:pt>
                <c:pt idx="28">
                  <c:v>44146</c:v>
                </c:pt>
                <c:pt idx="29">
                  <c:v>44147</c:v>
                </c:pt>
                <c:pt idx="30">
                  <c:v>44148</c:v>
                </c:pt>
                <c:pt idx="31">
                  <c:v>44151</c:v>
                </c:pt>
                <c:pt idx="32">
                  <c:v>44152</c:v>
                </c:pt>
                <c:pt idx="33">
                  <c:v>44153</c:v>
                </c:pt>
                <c:pt idx="34">
                  <c:v>44154</c:v>
                </c:pt>
                <c:pt idx="35">
                  <c:v>44155</c:v>
                </c:pt>
                <c:pt idx="36">
                  <c:v>44158</c:v>
                </c:pt>
                <c:pt idx="37">
                  <c:v>44159</c:v>
                </c:pt>
                <c:pt idx="38">
                  <c:v>44160</c:v>
                </c:pt>
                <c:pt idx="39">
                  <c:v>44162</c:v>
                </c:pt>
                <c:pt idx="40">
                  <c:v>44165</c:v>
                </c:pt>
                <c:pt idx="41">
                  <c:v>44166</c:v>
                </c:pt>
                <c:pt idx="42">
                  <c:v>44167</c:v>
                </c:pt>
                <c:pt idx="43">
                  <c:v>44168</c:v>
                </c:pt>
                <c:pt idx="44">
                  <c:v>44169</c:v>
                </c:pt>
                <c:pt idx="45">
                  <c:v>44172</c:v>
                </c:pt>
                <c:pt idx="46">
                  <c:v>44173</c:v>
                </c:pt>
                <c:pt idx="47">
                  <c:v>44174</c:v>
                </c:pt>
                <c:pt idx="48">
                  <c:v>44175</c:v>
                </c:pt>
                <c:pt idx="49">
                  <c:v>44176</c:v>
                </c:pt>
                <c:pt idx="50">
                  <c:v>44179</c:v>
                </c:pt>
                <c:pt idx="51">
                  <c:v>44180</c:v>
                </c:pt>
                <c:pt idx="52">
                  <c:v>44181</c:v>
                </c:pt>
                <c:pt idx="53">
                  <c:v>44182</c:v>
                </c:pt>
                <c:pt idx="54">
                  <c:v>44183</c:v>
                </c:pt>
                <c:pt idx="55">
                  <c:v>44186</c:v>
                </c:pt>
                <c:pt idx="56">
                  <c:v>44187</c:v>
                </c:pt>
                <c:pt idx="57">
                  <c:v>44188</c:v>
                </c:pt>
                <c:pt idx="58">
                  <c:v>44189</c:v>
                </c:pt>
                <c:pt idx="59">
                  <c:v>44193</c:v>
                </c:pt>
                <c:pt idx="60">
                  <c:v>44194</c:v>
                </c:pt>
                <c:pt idx="61">
                  <c:v>44195</c:v>
                </c:pt>
                <c:pt idx="62">
                  <c:v>44196</c:v>
                </c:pt>
                <c:pt idx="63">
                  <c:v>44200</c:v>
                </c:pt>
                <c:pt idx="64">
                  <c:v>44201</c:v>
                </c:pt>
                <c:pt idx="65">
                  <c:v>44202</c:v>
                </c:pt>
                <c:pt idx="66">
                  <c:v>44203</c:v>
                </c:pt>
                <c:pt idx="67">
                  <c:v>44204</c:v>
                </c:pt>
                <c:pt idx="68">
                  <c:v>44207</c:v>
                </c:pt>
                <c:pt idx="69">
                  <c:v>44208</c:v>
                </c:pt>
                <c:pt idx="70">
                  <c:v>44209</c:v>
                </c:pt>
                <c:pt idx="71">
                  <c:v>44210</c:v>
                </c:pt>
                <c:pt idx="72">
                  <c:v>44211</c:v>
                </c:pt>
                <c:pt idx="73">
                  <c:v>44215</c:v>
                </c:pt>
                <c:pt idx="74">
                  <c:v>44216</c:v>
                </c:pt>
                <c:pt idx="75">
                  <c:v>44217</c:v>
                </c:pt>
                <c:pt idx="76">
                  <c:v>44218</c:v>
                </c:pt>
                <c:pt idx="77">
                  <c:v>44221</c:v>
                </c:pt>
                <c:pt idx="78">
                  <c:v>44222</c:v>
                </c:pt>
                <c:pt idx="79">
                  <c:v>44223</c:v>
                </c:pt>
                <c:pt idx="80">
                  <c:v>44224</c:v>
                </c:pt>
                <c:pt idx="81">
                  <c:v>44225</c:v>
                </c:pt>
                <c:pt idx="82">
                  <c:v>44228</c:v>
                </c:pt>
                <c:pt idx="83">
                  <c:v>44229</c:v>
                </c:pt>
                <c:pt idx="84">
                  <c:v>44230</c:v>
                </c:pt>
                <c:pt idx="85">
                  <c:v>44231</c:v>
                </c:pt>
                <c:pt idx="86">
                  <c:v>44232</c:v>
                </c:pt>
                <c:pt idx="87">
                  <c:v>44235</c:v>
                </c:pt>
                <c:pt idx="88">
                  <c:v>44236</c:v>
                </c:pt>
                <c:pt idx="89">
                  <c:v>44237</c:v>
                </c:pt>
                <c:pt idx="90">
                  <c:v>44238</c:v>
                </c:pt>
                <c:pt idx="91">
                  <c:v>44239</c:v>
                </c:pt>
                <c:pt idx="92">
                  <c:v>44243</c:v>
                </c:pt>
                <c:pt idx="93">
                  <c:v>44244</c:v>
                </c:pt>
                <c:pt idx="94">
                  <c:v>44245</c:v>
                </c:pt>
                <c:pt idx="95">
                  <c:v>44246</c:v>
                </c:pt>
                <c:pt idx="96">
                  <c:v>44249</c:v>
                </c:pt>
                <c:pt idx="97">
                  <c:v>44250</c:v>
                </c:pt>
                <c:pt idx="98">
                  <c:v>44251</c:v>
                </c:pt>
                <c:pt idx="99">
                  <c:v>44252</c:v>
                </c:pt>
                <c:pt idx="100">
                  <c:v>44253</c:v>
                </c:pt>
                <c:pt idx="101">
                  <c:v>44256</c:v>
                </c:pt>
                <c:pt idx="102">
                  <c:v>44257</c:v>
                </c:pt>
                <c:pt idx="103">
                  <c:v>44258</c:v>
                </c:pt>
                <c:pt idx="104">
                  <c:v>44259</c:v>
                </c:pt>
                <c:pt idx="105">
                  <c:v>44260</c:v>
                </c:pt>
                <c:pt idx="106">
                  <c:v>44263</c:v>
                </c:pt>
                <c:pt idx="107">
                  <c:v>44264</c:v>
                </c:pt>
                <c:pt idx="108">
                  <c:v>44265</c:v>
                </c:pt>
                <c:pt idx="109">
                  <c:v>44266</c:v>
                </c:pt>
                <c:pt idx="110">
                  <c:v>44267</c:v>
                </c:pt>
                <c:pt idx="111">
                  <c:v>44270</c:v>
                </c:pt>
                <c:pt idx="112">
                  <c:v>44271</c:v>
                </c:pt>
                <c:pt idx="113">
                  <c:v>44272</c:v>
                </c:pt>
                <c:pt idx="114">
                  <c:v>44273</c:v>
                </c:pt>
                <c:pt idx="115">
                  <c:v>44274</c:v>
                </c:pt>
                <c:pt idx="116">
                  <c:v>44277</c:v>
                </c:pt>
                <c:pt idx="117">
                  <c:v>44278</c:v>
                </c:pt>
                <c:pt idx="118">
                  <c:v>44279</c:v>
                </c:pt>
                <c:pt idx="119">
                  <c:v>44280</c:v>
                </c:pt>
                <c:pt idx="120">
                  <c:v>44281</c:v>
                </c:pt>
                <c:pt idx="121">
                  <c:v>44284</c:v>
                </c:pt>
                <c:pt idx="122">
                  <c:v>44285</c:v>
                </c:pt>
                <c:pt idx="123">
                  <c:v>44286</c:v>
                </c:pt>
                <c:pt idx="124">
                  <c:v>44287</c:v>
                </c:pt>
                <c:pt idx="125">
                  <c:v>44291</c:v>
                </c:pt>
                <c:pt idx="126">
                  <c:v>44292</c:v>
                </c:pt>
                <c:pt idx="127">
                  <c:v>44293</c:v>
                </c:pt>
                <c:pt idx="128">
                  <c:v>44294</c:v>
                </c:pt>
                <c:pt idx="129">
                  <c:v>44295</c:v>
                </c:pt>
                <c:pt idx="130">
                  <c:v>44298</c:v>
                </c:pt>
                <c:pt idx="131">
                  <c:v>44299</c:v>
                </c:pt>
                <c:pt idx="132">
                  <c:v>44300</c:v>
                </c:pt>
                <c:pt idx="133">
                  <c:v>44301</c:v>
                </c:pt>
                <c:pt idx="134">
                  <c:v>44302</c:v>
                </c:pt>
                <c:pt idx="135">
                  <c:v>44305</c:v>
                </c:pt>
                <c:pt idx="136">
                  <c:v>44306</c:v>
                </c:pt>
                <c:pt idx="137">
                  <c:v>44307</c:v>
                </c:pt>
                <c:pt idx="138">
                  <c:v>44308</c:v>
                </c:pt>
                <c:pt idx="139">
                  <c:v>44309</c:v>
                </c:pt>
                <c:pt idx="140">
                  <c:v>44312</c:v>
                </c:pt>
                <c:pt idx="141">
                  <c:v>44313</c:v>
                </c:pt>
                <c:pt idx="142">
                  <c:v>44314</c:v>
                </c:pt>
                <c:pt idx="143">
                  <c:v>44315</c:v>
                </c:pt>
                <c:pt idx="144">
                  <c:v>44316</c:v>
                </c:pt>
                <c:pt idx="145">
                  <c:v>44319</c:v>
                </c:pt>
                <c:pt idx="146">
                  <c:v>44320</c:v>
                </c:pt>
                <c:pt idx="147">
                  <c:v>44321</c:v>
                </c:pt>
                <c:pt idx="148">
                  <c:v>44322</c:v>
                </c:pt>
                <c:pt idx="149">
                  <c:v>44323</c:v>
                </c:pt>
                <c:pt idx="150">
                  <c:v>44326</c:v>
                </c:pt>
                <c:pt idx="151">
                  <c:v>44327</c:v>
                </c:pt>
                <c:pt idx="152">
                  <c:v>44328</c:v>
                </c:pt>
                <c:pt idx="153">
                  <c:v>44329</c:v>
                </c:pt>
                <c:pt idx="154">
                  <c:v>44330</c:v>
                </c:pt>
                <c:pt idx="155">
                  <c:v>44333</c:v>
                </c:pt>
                <c:pt idx="156">
                  <c:v>44334</c:v>
                </c:pt>
                <c:pt idx="157">
                  <c:v>44335</c:v>
                </c:pt>
                <c:pt idx="158">
                  <c:v>44336</c:v>
                </c:pt>
                <c:pt idx="159">
                  <c:v>44337</c:v>
                </c:pt>
                <c:pt idx="160">
                  <c:v>44340</c:v>
                </c:pt>
                <c:pt idx="161">
                  <c:v>44341</c:v>
                </c:pt>
                <c:pt idx="162">
                  <c:v>44342</c:v>
                </c:pt>
                <c:pt idx="163">
                  <c:v>44343</c:v>
                </c:pt>
                <c:pt idx="164">
                  <c:v>44344</c:v>
                </c:pt>
                <c:pt idx="165">
                  <c:v>44348</c:v>
                </c:pt>
                <c:pt idx="166">
                  <c:v>44349</c:v>
                </c:pt>
                <c:pt idx="167">
                  <c:v>44350</c:v>
                </c:pt>
                <c:pt idx="168">
                  <c:v>44351</c:v>
                </c:pt>
                <c:pt idx="169">
                  <c:v>44354</c:v>
                </c:pt>
                <c:pt idx="170">
                  <c:v>44355</c:v>
                </c:pt>
                <c:pt idx="171">
                  <c:v>44356</c:v>
                </c:pt>
                <c:pt idx="172">
                  <c:v>44357</c:v>
                </c:pt>
                <c:pt idx="173">
                  <c:v>44358</c:v>
                </c:pt>
                <c:pt idx="174">
                  <c:v>44361</c:v>
                </c:pt>
                <c:pt idx="175">
                  <c:v>44362</c:v>
                </c:pt>
                <c:pt idx="176">
                  <c:v>44363</c:v>
                </c:pt>
                <c:pt idx="177">
                  <c:v>44364</c:v>
                </c:pt>
                <c:pt idx="178">
                  <c:v>44365</c:v>
                </c:pt>
                <c:pt idx="179">
                  <c:v>44368</c:v>
                </c:pt>
                <c:pt idx="180">
                  <c:v>44369</c:v>
                </c:pt>
                <c:pt idx="181">
                  <c:v>44370</c:v>
                </c:pt>
                <c:pt idx="182">
                  <c:v>44371</c:v>
                </c:pt>
                <c:pt idx="183">
                  <c:v>44372</c:v>
                </c:pt>
                <c:pt idx="184">
                  <c:v>44375</c:v>
                </c:pt>
                <c:pt idx="185">
                  <c:v>44376</c:v>
                </c:pt>
                <c:pt idx="186">
                  <c:v>44377</c:v>
                </c:pt>
                <c:pt idx="187">
                  <c:v>44378</c:v>
                </c:pt>
                <c:pt idx="188">
                  <c:v>44379</c:v>
                </c:pt>
                <c:pt idx="189">
                  <c:v>44383</c:v>
                </c:pt>
                <c:pt idx="190">
                  <c:v>44384</c:v>
                </c:pt>
                <c:pt idx="191">
                  <c:v>44385</c:v>
                </c:pt>
                <c:pt idx="192">
                  <c:v>44386</c:v>
                </c:pt>
                <c:pt idx="193">
                  <c:v>44389</c:v>
                </c:pt>
                <c:pt idx="194">
                  <c:v>44390</c:v>
                </c:pt>
                <c:pt idx="195">
                  <c:v>44391</c:v>
                </c:pt>
                <c:pt idx="196">
                  <c:v>44392</c:v>
                </c:pt>
                <c:pt idx="197">
                  <c:v>44393</c:v>
                </c:pt>
                <c:pt idx="198">
                  <c:v>44396</c:v>
                </c:pt>
                <c:pt idx="199">
                  <c:v>44397</c:v>
                </c:pt>
                <c:pt idx="200">
                  <c:v>44398</c:v>
                </c:pt>
                <c:pt idx="201">
                  <c:v>44399</c:v>
                </c:pt>
                <c:pt idx="202">
                  <c:v>44400</c:v>
                </c:pt>
                <c:pt idx="203">
                  <c:v>44403</c:v>
                </c:pt>
                <c:pt idx="204">
                  <c:v>44404</c:v>
                </c:pt>
                <c:pt idx="205">
                  <c:v>44405</c:v>
                </c:pt>
                <c:pt idx="206">
                  <c:v>44406</c:v>
                </c:pt>
                <c:pt idx="207">
                  <c:v>44407</c:v>
                </c:pt>
                <c:pt idx="208">
                  <c:v>44410</c:v>
                </c:pt>
                <c:pt idx="209">
                  <c:v>44411</c:v>
                </c:pt>
                <c:pt idx="210">
                  <c:v>44412</c:v>
                </c:pt>
                <c:pt idx="211">
                  <c:v>44413</c:v>
                </c:pt>
                <c:pt idx="212">
                  <c:v>44414</c:v>
                </c:pt>
                <c:pt idx="213">
                  <c:v>44417</c:v>
                </c:pt>
                <c:pt idx="214">
                  <c:v>44418</c:v>
                </c:pt>
                <c:pt idx="215">
                  <c:v>44419</c:v>
                </c:pt>
                <c:pt idx="216">
                  <c:v>44420</c:v>
                </c:pt>
                <c:pt idx="217">
                  <c:v>44421</c:v>
                </c:pt>
                <c:pt idx="218">
                  <c:v>44424</c:v>
                </c:pt>
                <c:pt idx="219">
                  <c:v>44425</c:v>
                </c:pt>
                <c:pt idx="220">
                  <c:v>44426</c:v>
                </c:pt>
                <c:pt idx="221">
                  <c:v>44427</c:v>
                </c:pt>
                <c:pt idx="222">
                  <c:v>44428</c:v>
                </c:pt>
                <c:pt idx="223">
                  <c:v>44431</c:v>
                </c:pt>
                <c:pt idx="224">
                  <c:v>44432</c:v>
                </c:pt>
                <c:pt idx="225">
                  <c:v>44433</c:v>
                </c:pt>
                <c:pt idx="226">
                  <c:v>44434</c:v>
                </c:pt>
                <c:pt idx="227">
                  <c:v>44435</c:v>
                </c:pt>
                <c:pt idx="228">
                  <c:v>44438</c:v>
                </c:pt>
                <c:pt idx="229">
                  <c:v>44439</c:v>
                </c:pt>
                <c:pt idx="230">
                  <c:v>44440</c:v>
                </c:pt>
                <c:pt idx="231">
                  <c:v>44441</c:v>
                </c:pt>
                <c:pt idx="232">
                  <c:v>44442</c:v>
                </c:pt>
                <c:pt idx="233">
                  <c:v>44446</c:v>
                </c:pt>
                <c:pt idx="234">
                  <c:v>44447</c:v>
                </c:pt>
                <c:pt idx="235">
                  <c:v>44448</c:v>
                </c:pt>
                <c:pt idx="236">
                  <c:v>44449</c:v>
                </c:pt>
                <c:pt idx="237">
                  <c:v>44452</c:v>
                </c:pt>
                <c:pt idx="238">
                  <c:v>44453</c:v>
                </c:pt>
                <c:pt idx="239">
                  <c:v>44454</c:v>
                </c:pt>
                <c:pt idx="240">
                  <c:v>44455</c:v>
                </c:pt>
                <c:pt idx="241">
                  <c:v>44456</c:v>
                </c:pt>
                <c:pt idx="242">
                  <c:v>44459</c:v>
                </c:pt>
                <c:pt idx="243">
                  <c:v>44460</c:v>
                </c:pt>
                <c:pt idx="244">
                  <c:v>44461</c:v>
                </c:pt>
                <c:pt idx="245">
                  <c:v>44462</c:v>
                </c:pt>
                <c:pt idx="246">
                  <c:v>44463</c:v>
                </c:pt>
                <c:pt idx="247">
                  <c:v>44466</c:v>
                </c:pt>
                <c:pt idx="248">
                  <c:v>44467</c:v>
                </c:pt>
                <c:pt idx="249">
                  <c:v>44468</c:v>
                </c:pt>
                <c:pt idx="250">
                  <c:v>44469</c:v>
                </c:pt>
              </c:numCache>
            </c:numRef>
          </c:cat>
          <c:val>
            <c:numRef>
              <c:f>'Top 10 (9.30) for charts'!$AA$4:$AA$444</c:f>
              <c:numCache>
                <c:formatCode>0.0</c:formatCode>
                <c:ptCount val="441"/>
                <c:pt idx="0">
                  <c:v>86.12</c:v>
                </c:pt>
                <c:pt idx="1">
                  <c:v>87.93</c:v>
                </c:pt>
                <c:pt idx="2">
                  <c:v>85.89</c:v>
                </c:pt>
                <c:pt idx="3">
                  <c:v>87.07</c:v>
                </c:pt>
                <c:pt idx="4">
                  <c:v>87.34</c:v>
                </c:pt>
                <c:pt idx="5">
                  <c:v>87.7</c:v>
                </c:pt>
                <c:pt idx="6">
                  <c:v>88.32</c:v>
                </c:pt>
                <c:pt idx="7">
                  <c:v>87.83</c:v>
                </c:pt>
                <c:pt idx="8">
                  <c:v>86.07</c:v>
                </c:pt>
                <c:pt idx="9">
                  <c:v>85.23</c:v>
                </c:pt>
                <c:pt idx="10">
                  <c:v>86.27</c:v>
                </c:pt>
                <c:pt idx="11">
                  <c:v>84.31</c:v>
                </c:pt>
                <c:pt idx="12">
                  <c:v>84.25</c:v>
                </c:pt>
                <c:pt idx="13">
                  <c:v>82.89</c:v>
                </c:pt>
                <c:pt idx="14">
                  <c:v>84.31</c:v>
                </c:pt>
                <c:pt idx="15">
                  <c:v>84.34</c:v>
                </c:pt>
                <c:pt idx="16">
                  <c:v>83.92</c:v>
                </c:pt>
                <c:pt idx="17">
                  <c:v>82.71</c:v>
                </c:pt>
                <c:pt idx="18">
                  <c:v>80.489999999999995</c:v>
                </c:pt>
                <c:pt idx="19">
                  <c:v>80.67</c:v>
                </c:pt>
                <c:pt idx="20">
                  <c:v>85.1</c:v>
                </c:pt>
                <c:pt idx="21">
                  <c:v>88.25</c:v>
                </c:pt>
                <c:pt idx="22">
                  <c:v>87.96</c:v>
                </c:pt>
                <c:pt idx="23">
                  <c:v>94.5</c:v>
                </c:pt>
                <c:pt idx="24">
                  <c:v>93.69</c:v>
                </c:pt>
                <c:pt idx="25">
                  <c:v>92.85</c:v>
                </c:pt>
                <c:pt idx="26">
                  <c:v>95.12</c:v>
                </c:pt>
                <c:pt idx="27">
                  <c:v>98.87</c:v>
                </c:pt>
                <c:pt idx="28">
                  <c:v>98.15</c:v>
                </c:pt>
                <c:pt idx="29">
                  <c:v>97.6</c:v>
                </c:pt>
                <c:pt idx="30">
                  <c:v>99.04</c:v>
                </c:pt>
                <c:pt idx="31">
                  <c:v>98.36</c:v>
                </c:pt>
                <c:pt idx="32">
                  <c:v>99.21</c:v>
                </c:pt>
                <c:pt idx="33">
                  <c:v>98.72</c:v>
                </c:pt>
                <c:pt idx="34">
                  <c:v>99.67</c:v>
                </c:pt>
                <c:pt idx="35">
                  <c:v>100.84</c:v>
                </c:pt>
                <c:pt idx="36">
                  <c:v>102.18</c:v>
                </c:pt>
                <c:pt idx="37">
                  <c:v>103.96</c:v>
                </c:pt>
                <c:pt idx="38">
                  <c:v>104.2</c:v>
                </c:pt>
                <c:pt idx="39">
                  <c:v>104.89</c:v>
                </c:pt>
                <c:pt idx="40">
                  <c:v>104.58</c:v>
                </c:pt>
                <c:pt idx="41">
                  <c:v>104.04</c:v>
                </c:pt>
                <c:pt idx="42">
                  <c:v>104.99</c:v>
                </c:pt>
                <c:pt idx="43">
                  <c:v>104.74</c:v>
                </c:pt>
                <c:pt idx="44">
                  <c:v>107.28</c:v>
                </c:pt>
                <c:pt idx="45">
                  <c:v>105.84</c:v>
                </c:pt>
                <c:pt idx="46">
                  <c:v>107.69</c:v>
                </c:pt>
                <c:pt idx="47">
                  <c:v>108.67</c:v>
                </c:pt>
                <c:pt idx="48">
                  <c:v>107.49</c:v>
                </c:pt>
                <c:pt idx="49">
                  <c:v>106.34</c:v>
                </c:pt>
                <c:pt idx="50">
                  <c:v>104.2</c:v>
                </c:pt>
                <c:pt idx="51">
                  <c:v>102.82</c:v>
                </c:pt>
                <c:pt idx="52">
                  <c:v>104.64</c:v>
                </c:pt>
                <c:pt idx="53">
                  <c:v>104.89</c:v>
                </c:pt>
                <c:pt idx="54">
                  <c:v>104.45</c:v>
                </c:pt>
                <c:pt idx="55">
                  <c:v>103.71</c:v>
                </c:pt>
                <c:pt idx="56">
                  <c:v>102.8</c:v>
                </c:pt>
                <c:pt idx="57">
                  <c:v>103.28</c:v>
                </c:pt>
                <c:pt idx="58">
                  <c:v>103.26</c:v>
                </c:pt>
                <c:pt idx="59">
                  <c:v>103.45</c:v>
                </c:pt>
                <c:pt idx="60">
                  <c:v>104.7</c:v>
                </c:pt>
                <c:pt idx="61">
                  <c:v>105.27</c:v>
                </c:pt>
                <c:pt idx="62">
                  <c:v>107.15</c:v>
                </c:pt>
                <c:pt idx="63">
                  <c:v>105.41</c:v>
                </c:pt>
                <c:pt idx="64">
                  <c:v>106.5</c:v>
                </c:pt>
                <c:pt idx="65">
                  <c:v>105.58</c:v>
                </c:pt>
                <c:pt idx="66">
                  <c:v>106.71</c:v>
                </c:pt>
                <c:pt idx="67">
                  <c:v>107.27</c:v>
                </c:pt>
                <c:pt idx="68">
                  <c:v>109.02</c:v>
                </c:pt>
                <c:pt idx="69">
                  <c:v>109.78</c:v>
                </c:pt>
                <c:pt idx="70">
                  <c:v>112.45</c:v>
                </c:pt>
                <c:pt idx="71">
                  <c:v>111.63</c:v>
                </c:pt>
                <c:pt idx="72">
                  <c:v>110.52</c:v>
                </c:pt>
                <c:pt idx="73">
                  <c:v>112.18</c:v>
                </c:pt>
                <c:pt idx="74">
                  <c:v>112.62</c:v>
                </c:pt>
                <c:pt idx="75">
                  <c:v>111.26</c:v>
                </c:pt>
                <c:pt idx="76">
                  <c:v>110.86</c:v>
                </c:pt>
                <c:pt idx="77">
                  <c:v>110.5</c:v>
                </c:pt>
                <c:pt idx="78">
                  <c:v>108.8</c:v>
                </c:pt>
                <c:pt idx="79">
                  <c:v>102.79</c:v>
                </c:pt>
                <c:pt idx="80">
                  <c:v>104.21</c:v>
                </c:pt>
                <c:pt idx="81">
                  <c:v>102.48</c:v>
                </c:pt>
                <c:pt idx="82">
                  <c:v>102.3</c:v>
                </c:pt>
                <c:pt idx="83">
                  <c:v>103.47</c:v>
                </c:pt>
                <c:pt idx="84">
                  <c:v>106.95</c:v>
                </c:pt>
                <c:pt idx="85">
                  <c:v>108.53</c:v>
                </c:pt>
                <c:pt idx="86">
                  <c:v>108.73</c:v>
                </c:pt>
                <c:pt idx="87">
                  <c:v>106.84</c:v>
                </c:pt>
                <c:pt idx="88">
                  <c:v>105.4</c:v>
                </c:pt>
                <c:pt idx="89">
                  <c:v>104.05</c:v>
                </c:pt>
                <c:pt idx="90">
                  <c:v>103.75</c:v>
                </c:pt>
                <c:pt idx="91">
                  <c:v>104.44</c:v>
                </c:pt>
                <c:pt idx="92">
                  <c:v>104.2</c:v>
                </c:pt>
                <c:pt idx="93">
                  <c:v>106.29</c:v>
                </c:pt>
                <c:pt idx="94">
                  <c:v>106.06</c:v>
                </c:pt>
                <c:pt idx="95">
                  <c:v>105.01</c:v>
                </c:pt>
                <c:pt idx="96">
                  <c:v>107.06</c:v>
                </c:pt>
                <c:pt idx="97">
                  <c:v>106.27</c:v>
                </c:pt>
                <c:pt idx="98">
                  <c:v>108.69</c:v>
                </c:pt>
                <c:pt idx="99">
                  <c:v>107.33</c:v>
                </c:pt>
                <c:pt idx="100">
                  <c:v>107.74</c:v>
                </c:pt>
                <c:pt idx="101">
                  <c:v>108.41</c:v>
                </c:pt>
                <c:pt idx="102">
                  <c:v>107.85</c:v>
                </c:pt>
                <c:pt idx="103">
                  <c:v>106.71</c:v>
                </c:pt>
                <c:pt idx="104">
                  <c:v>105.65</c:v>
                </c:pt>
                <c:pt idx="105">
                  <c:v>106.7</c:v>
                </c:pt>
                <c:pt idx="106">
                  <c:v>106.11</c:v>
                </c:pt>
                <c:pt idx="107">
                  <c:v>106.79</c:v>
                </c:pt>
                <c:pt idx="108">
                  <c:v>108</c:v>
                </c:pt>
                <c:pt idx="109">
                  <c:v>107.87</c:v>
                </c:pt>
                <c:pt idx="110">
                  <c:v>108.22</c:v>
                </c:pt>
                <c:pt idx="111">
                  <c:v>110.26</c:v>
                </c:pt>
                <c:pt idx="112">
                  <c:v>110.84</c:v>
                </c:pt>
                <c:pt idx="113">
                  <c:v>105.04</c:v>
                </c:pt>
                <c:pt idx="114">
                  <c:v>103.77</c:v>
                </c:pt>
                <c:pt idx="115">
                  <c:v>103.42</c:v>
                </c:pt>
                <c:pt idx="116">
                  <c:v>105.9</c:v>
                </c:pt>
                <c:pt idx="117">
                  <c:v>104.84</c:v>
                </c:pt>
                <c:pt idx="118">
                  <c:v>103.06</c:v>
                </c:pt>
                <c:pt idx="119">
                  <c:v>103.88</c:v>
                </c:pt>
                <c:pt idx="120">
                  <c:v>105.98</c:v>
                </c:pt>
                <c:pt idx="121">
                  <c:v>106.73</c:v>
                </c:pt>
                <c:pt idx="122">
                  <c:v>106.79</c:v>
                </c:pt>
                <c:pt idx="123">
                  <c:v>108.22</c:v>
                </c:pt>
                <c:pt idx="124">
                  <c:v>108.52</c:v>
                </c:pt>
                <c:pt idx="125">
                  <c:v>106.14</c:v>
                </c:pt>
                <c:pt idx="126">
                  <c:v>105.38</c:v>
                </c:pt>
                <c:pt idx="127">
                  <c:v>105.21</c:v>
                </c:pt>
                <c:pt idx="128">
                  <c:v>106.1</c:v>
                </c:pt>
                <c:pt idx="129">
                  <c:v>107.54</c:v>
                </c:pt>
                <c:pt idx="130">
                  <c:v>108.25</c:v>
                </c:pt>
                <c:pt idx="131">
                  <c:v>108.22</c:v>
                </c:pt>
                <c:pt idx="132">
                  <c:v>105.9</c:v>
                </c:pt>
                <c:pt idx="133">
                  <c:v>106.89</c:v>
                </c:pt>
                <c:pt idx="134">
                  <c:v>107.91</c:v>
                </c:pt>
                <c:pt idx="135">
                  <c:v>108.61</c:v>
                </c:pt>
                <c:pt idx="136">
                  <c:v>109.03</c:v>
                </c:pt>
                <c:pt idx="137">
                  <c:v>110.8</c:v>
                </c:pt>
                <c:pt idx="138">
                  <c:v>110.05</c:v>
                </c:pt>
                <c:pt idx="139">
                  <c:v>111.38</c:v>
                </c:pt>
                <c:pt idx="140">
                  <c:v>111.39</c:v>
                </c:pt>
                <c:pt idx="141">
                  <c:v>111.44</c:v>
                </c:pt>
                <c:pt idx="142">
                  <c:v>111.93</c:v>
                </c:pt>
                <c:pt idx="143">
                  <c:v>110.89</c:v>
                </c:pt>
                <c:pt idx="144">
                  <c:v>111.5</c:v>
                </c:pt>
                <c:pt idx="145">
                  <c:v>114.68</c:v>
                </c:pt>
                <c:pt idx="146">
                  <c:v>113.9</c:v>
                </c:pt>
                <c:pt idx="147">
                  <c:v>115.78</c:v>
                </c:pt>
                <c:pt idx="148">
                  <c:v>116.08</c:v>
                </c:pt>
                <c:pt idx="149">
                  <c:v>115.75</c:v>
                </c:pt>
                <c:pt idx="150">
                  <c:v>116.22</c:v>
                </c:pt>
                <c:pt idx="151">
                  <c:v>114.89</c:v>
                </c:pt>
                <c:pt idx="152">
                  <c:v>114.96</c:v>
                </c:pt>
                <c:pt idx="153">
                  <c:v>116.6</c:v>
                </c:pt>
                <c:pt idx="154">
                  <c:v>116.43</c:v>
                </c:pt>
                <c:pt idx="155">
                  <c:v>116.89</c:v>
                </c:pt>
                <c:pt idx="156">
                  <c:v>117.21</c:v>
                </c:pt>
                <c:pt idx="157">
                  <c:v>115.85</c:v>
                </c:pt>
                <c:pt idx="158">
                  <c:v>117.11</c:v>
                </c:pt>
                <c:pt idx="159">
                  <c:v>116.12</c:v>
                </c:pt>
                <c:pt idx="160">
                  <c:v>115.91</c:v>
                </c:pt>
                <c:pt idx="161">
                  <c:v>114.56</c:v>
                </c:pt>
                <c:pt idx="162">
                  <c:v>114.7</c:v>
                </c:pt>
                <c:pt idx="163">
                  <c:v>112.32</c:v>
                </c:pt>
                <c:pt idx="164">
                  <c:v>113.2</c:v>
                </c:pt>
                <c:pt idx="165">
                  <c:v>112.21</c:v>
                </c:pt>
                <c:pt idx="166">
                  <c:v>111.4</c:v>
                </c:pt>
                <c:pt idx="167">
                  <c:v>112.21</c:v>
                </c:pt>
                <c:pt idx="168">
                  <c:v>112.36</c:v>
                </c:pt>
                <c:pt idx="169">
                  <c:v>113.01</c:v>
                </c:pt>
                <c:pt idx="170">
                  <c:v>112.34</c:v>
                </c:pt>
                <c:pt idx="171">
                  <c:v>114</c:v>
                </c:pt>
                <c:pt idx="172">
                  <c:v>116.24</c:v>
                </c:pt>
                <c:pt idx="173">
                  <c:v>115.42</c:v>
                </c:pt>
                <c:pt idx="174">
                  <c:v>115.4</c:v>
                </c:pt>
                <c:pt idx="175">
                  <c:v>115.83</c:v>
                </c:pt>
                <c:pt idx="176">
                  <c:v>115.53</c:v>
                </c:pt>
                <c:pt idx="177">
                  <c:v>114.9</c:v>
                </c:pt>
                <c:pt idx="178">
                  <c:v>113.12</c:v>
                </c:pt>
                <c:pt idx="179">
                  <c:v>114.73</c:v>
                </c:pt>
                <c:pt idx="180">
                  <c:v>114.7</c:v>
                </c:pt>
                <c:pt idx="181">
                  <c:v>114</c:v>
                </c:pt>
                <c:pt idx="182">
                  <c:v>114.74</c:v>
                </c:pt>
                <c:pt idx="183">
                  <c:v>112.98</c:v>
                </c:pt>
                <c:pt idx="184">
                  <c:v>113</c:v>
                </c:pt>
                <c:pt idx="185">
                  <c:v>112.3</c:v>
                </c:pt>
                <c:pt idx="186">
                  <c:v>112.64</c:v>
                </c:pt>
                <c:pt idx="187">
                  <c:v>114.26</c:v>
                </c:pt>
                <c:pt idx="188">
                  <c:v>115.17</c:v>
                </c:pt>
                <c:pt idx="189">
                  <c:v>115.73</c:v>
                </c:pt>
                <c:pt idx="190">
                  <c:v>116.75</c:v>
                </c:pt>
                <c:pt idx="191">
                  <c:v>116.35</c:v>
                </c:pt>
                <c:pt idx="192">
                  <c:v>116.58</c:v>
                </c:pt>
                <c:pt idx="193">
                  <c:v>117.63</c:v>
                </c:pt>
                <c:pt idx="194">
                  <c:v>117.91</c:v>
                </c:pt>
                <c:pt idx="195">
                  <c:v>117.36</c:v>
                </c:pt>
                <c:pt idx="196">
                  <c:v>117.18</c:v>
                </c:pt>
                <c:pt idx="197">
                  <c:v>117.5</c:v>
                </c:pt>
                <c:pt idx="198">
                  <c:v>115.42</c:v>
                </c:pt>
                <c:pt idx="199">
                  <c:v>116.05</c:v>
                </c:pt>
                <c:pt idx="200">
                  <c:v>116.99</c:v>
                </c:pt>
                <c:pt idx="201">
                  <c:v>117.54</c:v>
                </c:pt>
                <c:pt idx="202">
                  <c:v>118.19</c:v>
                </c:pt>
                <c:pt idx="203">
                  <c:v>117.79</c:v>
                </c:pt>
                <c:pt idx="204">
                  <c:v>117.96</c:v>
                </c:pt>
                <c:pt idx="205">
                  <c:v>118.55</c:v>
                </c:pt>
                <c:pt idx="206">
                  <c:v>118.87</c:v>
                </c:pt>
                <c:pt idx="207">
                  <c:v>116.3</c:v>
                </c:pt>
                <c:pt idx="208">
                  <c:v>115.45</c:v>
                </c:pt>
                <c:pt idx="209">
                  <c:v>116.25</c:v>
                </c:pt>
                <c:pt idx="210">
                  <c:v>115.08</c:v>
                </c:pt>
                <c:pt idx="211">
                  <c:v>115.12</c:v>
                </c:pt>
                <c:pt idx="212">
                  <c:v>114.45</c:v>
                </c:pt>
                <c:pt idx="213">
                  <c:v>114.06</c:v>
                </c:pt>
                <c:pt idx="214">
                  <c:v>114.82</c:v>
                </c:pt>
                <c:pt idx="215">
                  <c:v>113.72</c:v>
                </c:pt>
                <c:pt idx="216">
                  <c:v>115.64</c:v>
                </c:pt>
                <c:pt idx="217">
                  <c:v>116.48</c:v>
                </c:pt>
                <c:pt idx="218">
                  <c:v>118.41</c:v>
                </c:pt>
                <c:pt idx="219">
                  <c:v>119.66</c:v>
                </c:pt>
                <c:pt idx="220">
                  <c:v>117.29</c:v>
                </c:pt>
                <c:pt idx="221">
                  <c:v>117.93</c:v>
                </c:pt>
                <c:pt idx="222">
                  <c:v>118.82</c:v>
                </c:pt>
                <c:pt idx="223">
                  <c:v>119.36</c:v>
                </c:pt>
                <c:pt idx="224">
                  <c:v>119.68</c:v>
                </c:pt>
                <c:pt idx="225">
                  <c:v>120.4</c:v>
                </c:pt>
                <c:pt idx="226">
                  <c:v>120.4</c:v>
                </c:pt>
                <c:pt idx="227">
                  <c:v>119.58</c:v>
                </c:pt>
                <c:pt idx="228">
                  <c:v>120.57</c:v>
                </c:pt>
                <c:pt idx="229">
                  <c:v>120.78</c:v>
                </c:pt>
                <c:pt idx="230">
                  <c:v>112.27</c:v>
                </c:pt>
                <c:pt idx="231">
                  <c:v>112.02</c:v>
                </c:pt>
                <c:pt idx="232">
                  <c:v>111.62</c:v>
                </c:pt>
                <c:pt idx="233">
                  <c:v>109.03</c:v>
                </c:pt>
                <c:pt idx="234">
                  <c:v>110.36</c:v>
                </c:pt>
                <c:pt idx="235">
                  <c:v>107.27</c:v>
                </c:pt>
                <c:pt idx="236">
                  <c:v>106.68</c:v>
                </c:pt>
                <c:pt idx="237">
                  <c:v>107.48</c:v>
                </c:pt>
                <c:pt idx="238">
                  <c:v>106.48</c:v>
                </c:pt>
                <c:pt idx="239">
                  <c:v>107.77</c:v>
                </c:pt>
                <c:pt idx="240">
                  <c:v>108.08</c:v>
                </c:pt>
                <c:pt idx="241">
                  <c:v>107.73</c:v>
                </c:pt>
                <c:pt idx="242">
                  <c:v>106.4</c:v>
                </c:pt>
                <c:pt idx="243">
                  <c:v>107.15</c:v>
                </c:pt>
                <c:pt idx="244">
                  <c:v>106.41</c:v>
                </c:pt>
                <c:pt idx="245">
                  <c:v>107.36</c:v>
                </c:pt>
                <c:pt idx="246">
                  <c:v>107.07</c:v>
                </c:pt>
                <c:pt idx="247">
                  <c:v>107.72</c:v>
                </c:pt>
                <c:pt idx="248">
                  <c:v>107.34</c:v>
                </c:pt>
                <c:pt idx="249">
                  <c:v>108.84</c:v>
                </c:pt>
                <c:pt idx="250">
                  <c:v>107.87</c:v>
                </c:pt>
              </c:numCache>
            </c:numRef>
          </c:val>
          <c:smooth val="0"/>
          <c:extLst>
            <c:ext xmlns:c16="http://schemas.microsoft.com/office/drawing/2014/chart" uri="{C3380CC4-5D6E-409C-BE32-E72D297353CC}">
              <c16:uniqueId val="{00000000-8A31-4557-BC78-5A8D7B421DAA}"/>
            </c:ext>
          </c:extLst>
        </c:ser>
        <c:dLbls>
          <c:showLegendKey val="0"/>
          <c:showVal val="0"/>
          <c:showCatName val="0"/>
          <c:showSerName val="0"/>
          <c:showPercent val="0"/>
          <c:showBubbleSize val="0"/>
        </c:dLbls>
        <c:smooth val="0"/>
        <c:axId val="430111328"/>
        <c:axId val="1"/>
      </c:lineChart>
      <c:dateAx>
        <c:axId val="430111328"/>
        <c:scaling>
          <c:orientation val="minMax"/>
          <c:min val="44104"/>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lgn="ctr">
              <a:defRPr lang="en-US" sz="900" b="0" i="0" u="none" strike="noStrike" kern="1200" baseline="0">
                <a:solidFill>
                  <a:schemeClr val="tx1"/>
                </a:solidFill>
                <a:latin typeface="Arial Narrow" panose="020B0606020202030204" pitchFamily="34" charset="0"/>
                <a:ea typeface="+mn-ea"/>
                <a:cs typeface="+mn-cs"/>
              </a:defRPr>
            </a:pPr>
            <a:endParaRPr lang="en-US"/>
          </a:p>
        </c:txPr>
        <c:crossAx val="1"/>
        <c:crosses val="autoZero"/>
        <c:auto val="1"/>
        <c:lblOffset val="100"/>
        <c:baseTimeUnit val="days"/>
        <c:majorUnit val="1"/>
        <c:majorTimeUnit val="month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6350">
            <a:noFill/>
          </a:ln>
        </c:spPr>
        <c:txPr>
          <a:bodyPr rot="-60000000" vert="horz"/>
          <a:lstStyle/>
          <a:p>
            <a:pPr>
              <a:defRPr/>
            </a:pPr>
            <a:endParaRPr lang="en-US"/>
          </a:p>
        </c:txPr>
        <c:crossAx val="430111328"/>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JPMORGAN</a:t>
            </a:r>
          </a:p>
        </c:rich>
      </c:tx>
      <c:layout>
        <c:manualLayout>
          <c:xMode val="edge"/>
          <c:yMode val="edge"/>
          <c:x val="9.1814912024885779E-4"/>
          <c:y val="5.2430374939106454E-2"/>
        </c:manualLayout>
      </c:layout>
      <c:overlay val="0"/>
      <c:spPr>
        <a:noFill/>
        <a:ln>
          <a:noFill/>
        </a:ln>
        <a:effectLst/>
      </c:spPr>
    </c:title>
    <c:autoTitleDeleted val="0"/>
    <c:plotArea>
      <c:layout>
        <c:manualLayout>
          <c:layoutTarget val="inner"/>
          <c:xMode val="edge"/>
          <c:yMode val="edge"/>
          <c:x val="4.1165305725673181E-2"/>
          <c:y val="0.17647190364920914"/>
          <c:w val="0.9418593856323515"/>
          <c:h val="0.7264445187552121"/>
        </c:manualLayout>
      </c:layout>
      <c:lineChart>
        <c:grouping val="standard"/>
        <c:varyColors val="0"/>
        <c:ser>
          <c:idx val="0"/>
          <c:order val="0"/>
          <c:tx>
            <c:strRef>
              <c:f>'Top 10 (9.30) for charts'!$AD$2</c:f>
              <c:strCache>
                <c:ptCount val="1"/>
                <c:pt idx="0">
                  <c:v>JPM US Equity (JPMorgan)</c:v>
                </c:pt>
              </c:strCache>
            </c:strRef>
          </c:tx>
          <c:spPr>
            <a:ln w="28575" cap="rnd">
              <a:solidFill>
                <a:schemeClr val="tx2"/>
              </a:solidFill>
              <a:round/>
            </a:ln>
            <a:effectLst/>
          </c:spPr>
          <c:marker>
            <c:symbol val="none"/>
          </c:marker>
          <c:cat>
            <c:numRef>
              <c:f>'Top 10 (9.30) for charts'!$AC$3:$AC$254</c:f>
              <c:numCache>
                <c:formatCode>m/d/yyyy</c:formatCode>
                <c:ptCount val="252"/>
                <c:pt idx="0">
                  <c:v>44105</c:v>
                </c:pt>
                <c:pt idx="1">
                  <c:v>44106</c:v>
                </c:pt>
                <c:pt idx="2">
                  <c:v>44109</c:v>
                </c:pt>
                <c:pt idx="3">
                  <c:v>44110</c:v>
                </c:pt>
                <c:pt idx="4">
                  <c:v>44111</c:v>
                </c:pt>
                <c:pt idx="5">
                  <c:v>44112</c:v>
                </c:pt>
                <c:pt idx="6">
                  <c:v>44113</c:v>
                </c:pt>
                <c:pt idx="7">
                  <c:v>44116</c:v>
                </c:pt>
                <c:pt idx="8">
                  <c:v>44117</c:v>
                </c:pt>
                <c:pt idx="9">
                  <c:v>44118</c:v>
                </c:pt>
                <c:pt idx="10">
                  <c:v>44119</c:v>
                </c:pt>
                <c:pt idx="11">
                  <c:v>44120</c:v>
                </c:pt>
                <c:pt idx="12">
                  <c:v>44123</c:v>
                </c:pt>
                <c:pt idx="13">
                  <c:v>44124</c:v>
                </c:pt>
                <c:pt idx="14">
                  <c:v>44125</c:v>
                </c:pt>
                <c:pt idx="15">
                  <c:v>44126</c:v>
                </c:pt>
                <c:pt idx="16">
                  <c:v>44127</c:v>
                </c:pt>
                <c:pt idx="17">
                  <c:v>44130</c:v>
                </c:pt>
                <c:pt idx="18">
                  <c:v>44131</c:v>
                </c:pt>
                <c:pt idx="19">
                  <c:v>44132</c:v>
                </c:pt>
                <c:pt idx="20">
                  <c:v>44133</c:v>
                </c:pt>
                <c:pt idx="21">
                  <c:v>44134</c:v>
                </c:pt>
                <c:pt idx="22">
                  <c:v>44137</c:v>
                </c:pt>
                <c:pt idx="23">
                  <c:v>44138</c:v>
                </c:pt>
                <c:pt idx="24">
                  <c:v>44139</c:v>
                </c:pt>
                <c:pt idx="25">
                  <c:v>44140</c:v>
                </c:pt>
                <c:pt idx="26">
                  <c:v>44141</c:v>
                </c:pt>
                <c:pt idx="27">
                  <c:v>44144</c:v>
                </c:pt>
                <c:pt idx="28">
                  <c:v>44145</c:v>
                </c:pt>
                <c:pt idx="29">
                  <c:v>44146</c:v>
                </c:pt>
                <c:pt idx="30">
                  <c:v>44147</c:v>
                </c:pt>
                <c:pt idx="31">
                  <c:v>44148</c:v>
                </c:pt>
                <c:pt idx="32">
                  <c:v>44151</c:v>
                </c:pt>
                <c:pt idx="33">
                  <c:v>44152</c:v>
                </c:pt>
                <c:pt idx="34">
                  <c:v>44153</c:v>
                </c:pt>
                <c:pt idx="35">
                  <c:v>44154</c:v>
                </c:pt>
                <c:pt idx="36">
                  <c:v>44155</c:v>
                </c:pt>
                <c:pt idx="37">
                  <c:v>44158</c:v>
                </c:pt>
                <c:pt idx="38">
                  <c:v>44159</c:v>
                </c:pt>
                <c:pt idx="39">
                  <c:v>44160</c:v>
                </c:pt>
                <c:pt idx="40">
                  <c:v>44162</c:v>
                </c:pt>
                <c:pt idx="41">
                  <c:v>44165</c:v>
                </c:pt>
                <c:pt idx="42">
                  <c:v>44166</c:v>
                </c:pt>
                <c:pt idx="43">
                  <c:v>44167</c:v>
                </c:pt>
                <c:pt idx="44">
                  <c:v>44168</c:v>
                </c:pt>
                <c:pt idx="45">
                  <c:v>44169</c:v>
                </c:pt>
                <c:pt idx="46">
                  <c:v>44172</c:v>
                </c:pt>
                <c:pt idx="47">
                  <c:v>44173</c:v>
                </c:pt>
                <c:pt idx="48">
                  <c:v>44174</c:v>
                </c:pt>
                <c:pt idx="49">
                  <c:v>44175</c:v>
                </c:pt>
                <c:pt idx="50">
                  <c:v>44176</c:v>
                </c:pt>
                <c:pt idx="51">
                  <c:v>44179</c:v>
                </c:pt>
                <c:pt idx="52">
                  <c:v>44180</c:v>
                </c:pt>
                <c:pt idx="53">
                  <c:v>44181</c:v>
                </c:pt>
                <c:pt idx="54">
                  <c:v>44182</c:v>
                </c:pt>
                <c:pt idx="55">
                  <c:v>44183</c:v>
                </c:pt>
                <c:pt idx="56">
                  <c:v>44186</c:v>
                </c:pt>
                <c:pt idx="57">
                  <c:v>44187</c:v>
                </c:pt>
                <c:pt idx="58">
                  <c:v>44188</c:v>
                </c:pt>
                <c:pt idx="59">
                  <c:v>44189</c:v>
                </c:pt>
                <c:pt idx="60">
                  <c:v>44193</c:v>
                </c:pt>
                <c:pt idx="61">
                  <c:v>44194</c:v>
                </c:pt>
                <c:pt idx="62">
                  <c:v>44195</c:v>
                </c:pt>
                <c:pt idx="63">
                  <c:v>44196</c:v>
                </c:pt>
                <c:pt idx="64">
                  <c:v>44200</c:v>
                </c:pt>
                <c:pt idx="65">
                  <c:v>44201</c:v>
                </c:pt>
                <c:pt idx="66">
                  <c:v>44202</c:v>
                </c:pt>
                <c:pt idx="67">
                  <c:v>44203</c:v>
                </c:pt>
                <c:pt idx="68">
                  <c:v>44204</c:v>
                </c:pt>
                <c:pt idx="69">
                  <c:v>44207</c:v>
                </c:pt>
                <c:pt idx="70">
                  <c:v>44208</c:v>
                </c:pt>
                <c:pt idx="71">
                  <c:v>44209</c:v>
                </c:pt>
                <c:pt idx="72">
                  <c:v>44210</c:v>
                </c:pt>
                <c:pt idx="73">
                  <c:v>44211</c:v>
                </c:pt>
                <c:pt idx="74">
                  <c:v>44215</c:v>
                </c:pt>
                <c:pt idx="75">
                  <c:v>44216</c:v>
                </c:pt>
                <c:pt idx="76">
                  <c:v>44217</c:v>
                </c:pt>
                <c:pt idx="77">
                  <c:v>44218</c:v>
                </c:pt>
                <c:pt idx="78">
                  <c:v>44221</c:v>
                </c:pt>
                <c:pt idx="79">
                  <c:v>44222</c:v>
                </c:pt>
                <c:pt idx="80">
                  <c:v>44223</c:v>
                </c:pt>
                <c:pt idx="81">
                  <c:v>44224</c:v>
                </c:pt>
                <c:pt idx="82">
                  <c:v>44225</c:v>
                </c:pt>
                <c:pt idx="83">
                  <c:v>44228</c:v>
                </c:pt>
                <c:pt idx="84">
                  <c:v>44229</c:v>
                </c:pt>
                <c:pt idx="85">
                  <c:v>44230</c:v>
                </c:pt>
                <c:pt idx="86">
                  <c:v>44231</c:v>
                </c:pt>
                <c:pt idx="87">
                  <c:v>44232</c:v>
                </c:pt>
                <c:pt idx="88">
                  <c:v>44235</c:v>
                </c:pt>
                <c:pt idx="89">
                  <c:v>44236</c:v>
                </c:pt>
                <c:pt idx="90">
                  <c:v>44237</c:v>
                </c:pt>
                <c:pt idx="91">
                  <c:v>44238</c:v>
                </c:pt>
                <c:pt idx="92">
                  <c:v>44239</c:v>
                </c:pt>
                <c:pt idx="93">
                  <c:v>44243</c:v>
                </c:pt>
                <c:pt idx="94">
                  <c:v>44244</c:v>
                </c:pt>
                <c:pt idx="95">
                  <c:v>44245</c:v>
                </c:pt>
                <c:pt idx="96">
                  <c:v>44246</c:v>
                </c:pt>
                <c:pt idx="97">
                  <c:v>44249</c:v>
                </c:pt>
                <c:pt idx="98">
                  <c:v>44250</c:v>
                </c:pt>
                <c:pt idx="99">
                  <c:v>44251</c:v>
                </c:pt>
                <c:pt idx="100">
                  <c:v>44252</c:v>
                </c:pt>
                <c:pt idx="101">
                  <c:v>44253</c:v>
                </c:pt>
                <c:pt idx="102">
                  <c:v>44256</c:v>
                </c:pt>
                <c:pt idx="103">
                  <c:v>44257</c:v>
                </c:pt>
                <c:pt idx="104">
                  <c:v>44258</c:v>
                </c:pt>
                <c:pt idx="105">
                  <c:v>44259</c:v>
                </c:pt>
                <c:pt idx="106">
                  <c:v>44260</c:v>
                </c:pt>
                <c:pt idx="107">
                  <c:v>44263</c:v>
                </c:pt>
                <c:pt idx="108">
                  <c:v>44264</c:v>
                </c:pt>
                <c:pt idx="109">
                  <c:v>44265</c:v>
                </c:pt>
                <c:pt idx="110">
                  <c:v>44266</c:v>
                </c:pt>
                <c:pt idx="111">
                  <c:v>44267</c:v>
                </c:pt>
                <c:pt idx="112">
                  <c:v>44270</c:v>
                </c:pt>
                <c:pt idx="113">
                  <c:v>44271</c:v>
                </c:pt>
                <c:pt idx="114">
                  <c:v>44272</c:v>
                </c:pt>
                <c:pt idx="115">
                  <c:v>44273</c:v>
                </c:pt>
                <c:pt idx="116">
                  <c:v>44274</c:v>
                </c:pt>
                <c:pt idx="117">
                  <c:v>44277</c:v>
                </c:pt>
                <c:pt idx="118">
                  <c:v>44278</c:v>
                </c:pt>
                <c:pt idx="119">
                  <c:v>44279</c:v>
                </c:pt>
                <c:pt idx="120">
                  <c:v>44280</c:v>
                </c:pt>
                <c:pt idx="121">
                  <c:v>44281</c:v>
                </c:pt>
                <c:pt idx="122">
                  <c:v>44284</c:v>
                </c:pt>
                <c:pt idx="123">
                  <c:v>44285</c:v>
                </c:pt>
                <c:pt idx="124">
                  <c:v>44286</c:v>
                </c:pt>
                <c:pt idx="125">
                  <c:v>44287</c:v>
                </c:pt>
                <c:pt idx="126">
                  <c:v>44291</c:v>
                </c:pt>
                <c:pt idx="127">
                  <c:v>44292</c:v>
                </c:pt>
                <c:pt idx="128">
                  <c:v>44293</c:v>
                </c:pt>
                <c:pt idx="129">
                  <c:v>44294</c:v>
                </c:pt>
                <c:pt idx="130">
                  <c:v>44295</c:v>
                </c:pt>
                <c:pt idx="131">
                  <c:v>44298</c:v>
                </c:pt>
                <c:pt idx="132">
                  <c:v>44299</c:v>
                </c:pt>
                <c:pt idx="133">
                  <c:v>44300</c:v>
                </c:pt>
                <c:pt idx="134">
                  <c:v>44301</c:v>
                </c:pt>
                <c:pt idx="135">
                  <c:v>44302</c:v>
                </c:pt>
                <c:pt idx="136">
                  <c:v>44305</c:v>
                </c:pt>
                <c:pt idx="137">
                  <c:v>44306</c:v>
                </c:pt>
                <c:pt idx="138">
                  <c:v>44307</c:v>
                </c:pt>
                <c:pt idx="139">
                  <c:v>44308</c:v>
                </c:pt>
                <c:pt idx="140">
                  <c:v>44309</c:v>
                </c:pt>
                <c:pt idx="141">
                  <c:v>44312</c:v>
                </c:pt>
                <c:pt idx="142">
                  <c:v>44313</c:v>
                </c:pt>
                <c:pt idx="143">
                  <c:v>44314</c:v>
                </c:pt>
                <c:pt idx="144">
                  <c:v>44315</c:v>
                </c:pt>
                <c:pt idx="145">
                  <c:v>44316</c:v>
                </c:pt>
                <c:pt idx="146">
                  <c:v>44319</c:v>
                </c:pt>
                <c:pt idx="147">
                  <c:v>44320</c:v>
                </c:pt>
                <c:pt idx="148">
                  <c:v>44321</c:v>
                </c:pt>
                <c:pt idx="149">
                  <c:v>44322</c:v>
                </c:pt>
                <c:pt idx="150">
                  <c:v>44323</c:v>
                </c:pt>
                <c:pt idx="151">
                  <c:v>44326</c:v>
                </c:pt>
                <c:pt idx="152">
                  <c:v>44327</c:v>
                </c:pt>
                <c:pt idx="153">
                  <c:v>44328</c:v>
                </c:pt>
                <c:pt idx="154">
                  <c:v>44329</c:v>
                </c:pt>
                <c:pt idx="155">
                  <c:v>44330</c:v>
                </c:pt>
                <c:pt idx="156">
                  <c:v>44333</c:v>
                </c:pt>
                <c:pt idx="157">
                  <c:v>44334</c:v>
                </c:pt>
                <c:pt idx="158">
                  <c:v>44335</c:v>
                </c:pt>
                <c:pt idx="159">
                  <c:v>44336</c:v>
                </c:pt>
                <c:pt idx="160">
                  <c:v>44337</c:v>
                </c:pt>
                <c:pt idx="161">
                  <c:v>44340</c:v>
                </c:pt>
                <c:pt idx="162">
                  <c:v>44341</c:v>
                </c:pt>
                <c:pt idx="163">
                  <c:v>44342</c:v>
                </c:pt>
                <c:pt idx="164">
                  <c:v>44343</c:v>
                </c:pt>
                <c:pt idx="165">
                  <c:v>44344</c:v>
                </c:pt>
                <c:pt idx="166">
                  <c:v>44348</c:v>
                </c:pt>
                <c:pt idx="167">
                  <c:v>44349</c:v>
                </c:pt>
                <c:pt idx="168">
                  <c:v>44350</c:v>
                </c:pt>
                <c:pt idx="169">
                  <c:v>44351</c:v>
                </c:pt>
                <c:pt idx="170">
                  <c:v>44354</c:v>
                </c:pt>
                <c:pt idx="171">
                  <c:v>44355</c:v>
                </c:pt>
                <c:pt idx="172">
                  <c:v>44356</c:v>
                </c:pt>
                <c:pt idx="173">
                  <c:v>44357</c:v>
                </c:pt>
                <c:pt idx="174">
                  <c:v>44358</c:v>
                </c:pt>
                <c:pt idx="175">
                  <c:v>44361</c:v>
                </c:pt>
                <c:pt idx="176">
                  <c:v>44362</c:v>
                </c:pt>
                <c:pt idx="177">
                  <c:v>44363</c:v>
                </c:pt>
                <c:pt idx="178">
                  <c:v>44364</c:v>
                </c:pt>
                <c:pt idx="179">
                  <c:v>44365</c:v>
                </c:pt>
                <c:pt idx="180">
                  <c:v>44368</c:v>
                </c:pt>
                <c:pt idx="181">
                  <c:v>44369</c:v>
                </c:pt>
                <c:pt idx="182">
                  <c:v>44370</c:v>
                </c:pt>
                <c:pt idx="183">
                  <c:v>44371</c:v>
                </c:pt>
                <c:pt idx="184">
                  <c:v>44372</c:v>
                </c:pt>
                <c:pt idx="185">
                  <c:v>44375</c:v>
                </c:pt>
                <c:pt idx="186">
                  <c:v>44376</c:v>
                </c:pt>
                <c:pt idx="187">
                  <c:v>44377</c:v>
                </c:pt>
                <c:pt idx="188">
                  <c:v>44378</c:v>
                </c:pt>
                <c:pt idx="189">
                  <c:v>44379</c:v>
                </c:pt>
                <c:pt idx="190">
                  <c:v>44383</c:v>
                </c:pt>
                <c:pt idx="191">
                  <c:v>44384</c:v>
                </c:pt>
                <c:pt idx="192">
                  <c:v>44385</c:v>
                </c:pt>
                <c:pt idx="193">
                  <c:v>44386</c:v>
                </c:pt>
                <c:pt idx="194">
                  <c:v>44389</c:v>
                </c:pt>
                <c:pt idx="195">
                  <c:v>44390</c:v>
                </c:pt>
                <c:pt idx="196">
                  <c:v>44391</c:v>
                </c:pt>
                <c:pt idx="197">
                  <c:v>44392</c:v>
                </c:pt>
                <c:pt idx="198">
                  <c:v>44393</c:v>
                </c:pt>
                <c:pt idx="199">
                  <c:v>44396</c:v>
                </c:pt>
                <c:pt idx="200">
                  <c:v>44397</c:v>
                </c:pt>
                <c:pt idx="201">
                  <c:v>44398</c:v>
                </c:pt>
                <c:pt idx="202">
                  <c:v>44399</c:v>
                </c:pt>
                <c:pt idx="203">
                  <c:v>44400</c:v>
                </c:pt>
                <c:pt idx="204">
                  <c:v>44403</c:v>
                </c:pt>
                <c:pt idx="205">
                  <c:v>44404</c:v>
                </c:pt>
                <c:pt idx="206">
                  <c:v>44405</c:v>
                </c:pt>
                <c:pt idx="207">
                  <c:v>44406</c:v>
                </c:pt>
                <c:pt idx="208">
                  <c:v>44407</c:v>
                </c:pt>
                <c:pt idx="209">
                  <c:v>44410</c:v>
                </c:pt>
                <c:pt idx="210">
                  <c:v>44411</c:v>
                </c:pt>
                <c:pt idx="211">
                  <c:v>44412</c:v>
                </c:pt>
                <c:pt idx="212">
                  <c:v>44413</c:v>
                </c:pt>
                <c:pt idx="213">
                  <c:v>44414</c:v>
                </c:pt>
                <c:pt idx="214">
                  <c:v>44417</c:v>
                </c:pt>
                <c:pt idx="215">
                  <c:v>44418</c:v>
                </c:pt>
                <c:pt idx="216">
                  <c:v>44419</c:v>
                </c:pt>
                <c:pt idx="217">
                  <c:v>44420</c:v>
                </c:pt>
                <c:pt idx="218">
                  <c:v>44421</c:v>
                </c:pt>
                <c:pt idx="219">
                  <c:v>44424</c:v>
                </c:pt>
                <c:pt idx="220">
                  <c:v>44425</c:v>
                </c:pt>
                <c:pt idx="221">
                  <c:v>44426</c:v>
                </c:pt>
                <c:pt idx="222">
                  <c:v>44427</c:v>
                </c:pt>
                <c:pt idx="223">
                  <c:v>44428</c:v>
                </c:pt>
                <c:pt idx="224">
                  <c:v>44431</c:v>
                </c:pt>
                <c:pt idx="225">
                  <c:v>44432</c:v>
                </c:pt>
                <c:pt idx="226">
                  <c:v>44433</c:v>
                </c:pt>
                <c:pt idx="227">
                  <c:v>44434</c:v>
                </c:pt>
                <c:pt idx="228">
                  <c:v>44435</c:v>
                </c:pt>
                <c:pt idx="229">
                  <c:v>44438</c:v>
                </c:pt>
                <c:pt idx="230">
                  <c:v>44439</c:v>
                </c:pt>
                <c:pt idx="231">
                  <c:v>44440</c:v>
                </c:pt>
                <c:pt idx="232">
                  <c:v>44441</c:v>
                </c:pt>
                <c:pt idx="233">
                  <c:v>44442</c:v>
                </c:pt>
                <c:pt idx="234">
                  <c:v>44446</c:v>
                </c:pt>
                <c:pt idx="235">
                  <c:v>44447</c:v>
                </c:pt>
                <c:pt idx="236">
                  <c:v>44448</c:v>
                </c:pt>
                <c:pt idx="237">
                  <c:v>44449</c:v>
                </c:pt>
                <c:pt idx="238">
                  <c:v>44452</c:v>
                </c:pt>
                <c:pt idx="239">
                  <c:v>44453</c:v>
                </c:pt>
                <c:pt idx="240">
                  <c:v>44454</c:v>
                </c:pt>
                <c:pt idx="241">
                  <c:v>44455</c:v>
                </c:pt>
                <c:pt idx="242">
                  <c:v>44456</c:v>
                </c:pt>
                <c:pt idx="243">
                  <c:v>44459</c:v>
                </c:pt>
                <c:pt idx="244">
                  <c:v>44460</c:v>
                </c:pt>
                <c:pt idx="245">
                  <c:v>44461</c:v>
                </c:pt>
                <c:pt idx="246">
                  <c:v>44462</c:v>
                </c:pt>
                <c:pt idx="247">
                  <c:v>44463</c:v>
                </c:pt>
                <c:pt idx="248">
                  <c:v>44466</c:v>
                </c:pt>
                <c:pt idx="249">
                  <c:v>44467</c:v>
                </c:pt>
                <c:pt idx="250">
                  <c:v>44468</c:v>
                </c:pt>
                <c:pt idx="251">
                  <c:v>44469</c:v>
                </c:pt>
              </c:numCache>
            </c:numRef>
          </c:cat>
          <c:val>
            <c:numRef>
              <c:f>'Top 10 (9.30) for charts'!$AD$3:$AD$254</c:f>
              <c:numCache>
                <c:formatCode>0.0</c:formatCode>
                <c:ptCount val="252"/>
                <c:pt idx="0" formatCode="General">
                  <c:v>96.97</c:v>
                </c:pt>
                <c:pt idx="1">
                  <c:v>97.89</c:v>
                </c:pt>
                <c:pt idx="2">
                  <c:v>99.04</c:v>
                </c:pt>
                <c:pt idx="3">
                  <c:v>98.02</c:v>
                </c:pt>
                <c:pt idx="4">
                  <c:v>99.73</c:v>
                </c:pt>
                <c:pt idx="5">
                  <c:v>101.78</c:v>
                </c:pt>
                <c:pt idx="6">
                  <c:v>101.2</c:v>
                </c:pt>
                <c:pt idx="7">
                  <c:v>102.44</c:v>
                </c:pt>
                <c:pt idx="8">
                  <c:v>100.78</c:v>
                </c:pt>
                <c:pt idx="9">
                  <c:v>100.22</c:v>
                </c:pt>
                <c:pt idx="10">
                  <c:v>101.72</c:v>
                </c:pt>
                <c:pt idx="11">
                  <c:v>101.51</c:v>
                </c:pt>
                <c:pt idx="12">
                  <c:v>99.8</c:v>
                </c:pt>
                <c:pt idx="13">
                  <c:v>100.37</c:v>
                </c:pt>
                <c:pt idx="14">
                  <c:v>99.37</c:v>
                </c:pt>
                <c:pt idx="15">
                  <c:v>102.88</c:v>
                </c:pt>
                <c:pt idx="16">
                  <c:v>103.81</c:v>
                </c:pt>
                <c:pt idx="17">
                  <c:v>101.24</c:v>
                </c:pt>
                <c:pt idx="18">
                  <c:v>99.33</c:v>
                </c:pt>
                <c:pt idx="19">
                  <c:v>96.54</c:v>
                </c:pt>
                <c:pt idx="20">
                  <c:v>97.17</c:v>
                </c:pt>
                <c:pt idx="21">
                  <c:v>98.04</c:v>
                </c:pt>
                <c:pt idx="22">
                  <c:v>100.25</c:v>
                </c:pt>
                <c:pt idx="23">
                  <c:v>103.41</c:v>
                </c:pt>
                <c:pt idx="24">
                  <c:v>100.25</c:v>
                </c:pt>
                <c:pt idx="25">
                  <c:v>104.35</c:v>
                </c:pt>
                <c:pt idx="26">
                  <c:v>102.96</c:v>
                </c:pt>
                <c:pt idx="27">
                  <c:v>116.9</c:v>
                </c:pt>
                <c:pt idx="28">
                  <c:v>116.52</c:v>
                </c:pt>
                <c:pt idx="29">
                  <c:v>114.78</c:v>
                </c:pt>
                <c:pt idx="30">
                  <c:v>113.37</c:v>
                </c:pt>
                <c:pt idx="31">
                  <c:v>114.08</c:v>
                </c:pt>
                <c:pt idx="32">
                  <c:v>117.3</c:v>
                </c:pt>
                <c:pt idx="33">
                  <c:v>116.11</c:v>
                </c:pt>
                <c:pt idx="34">
                  <c:v>115.25</c:v>
                </c:pt>
                <c:pt idx="35">
                  <c:v>115.56</c:v>
                </c:pt>
                <c:pt idx="36">
                  <c:v>114.57</c:v>
                </c:pt>
                <c:pt idx="37">
                  <c:v>117.87</c:v>
                </c:pt>
                <c:pt idx="38">
                  <c:v>123.32</c:v>
                </c:pt>
                <c:pt idx="39">
                  <c:v>122.03</c:v>
                </c:pt>
                <c:pt idx="40">
                  <c:v>121.22</c:v>
                </c:pt>
                <c:pt idx="41">
                  <c:v>117.88</c:v>
                </c:pt>
                <c:pt idx="42">
                  <c:v>119.74</c:v>
                </c:pt>
                <c:pt idx="43">
                  <c:v>122.04</c:v>
                </c:pt>
                <c:pt idx="44">
                  <c:v>121.24</c:v>
                </c:pt>
                <c:pt idx="45">
                  <c:v>122.34</c:v>
                </c:pt>
                <c:pt idx="46">
                  <c:v>121.88</c:v>
                </c:pt>
                <c:pt idx="47">
                  <c:v>122</c:v>
                </c:pt>
                <c:pt idx="48">
                  <c:v>121.05</c:v>
                </c:pt>
                <c:pt idx="49">
                  <c:v>120.27</c:v>
                </c:pt>
                <c:pt idx="50">
                  <c:v>119.56</c:v>
                </c:pt>
                <c:pt idx="51">
                  <c:v>118.3</c:v>
                </c:pt>
                <c:pt idx="52">
                  <c:v>120.32</c:v>
                </c:pt>
                <c:pt idx="53">
                  <c:v>120.67</c:v>
                </c:pt>
                <c:pt idx="54">
                  <c:v>119.67</c:v>
                </c:pt>
                <c:pt idx="55">
                  <c:v>119.08</c:v>
                </c:pt>
                <c:pt idx="56">
                  <c:v>123.55</c:v>
                </c:pt>
                <c:pt idx="57">
                  <c:v>121.67</c:v>
                </c:pt>
                <c:pt idx="58">
                  <c:v>125.07</c:v>
                </c:pt>
                <c:pt idx="59">
                  <c:v>124.52</c:v>
                </c:pt>
                <c:pt idx="60">
                  <c:v>125.34</c:v>
                </c:pt>
                <c:pt idx="61">
                  <c:v>125.01</c:v>
                </c:pt>
                <c:pt idx="62">
                  <c:v>125.36</c:v>
                </c:pt>
                <c:pt idx="63">
                  <c:v>127.07</c:v>
                </c:pt>
                <c:pt idx="64">
                  <c:v>125.87</c:v>
                </c:pt>
                <c:pt idx="65">
                  <c:v>125.65</c:v>
                </c:pt>
                <c:pt idx="66">
                  <c:v>131.55000000000001</c:v>
                </c:pt>
                <c:pt idx="67">
                  <c:v>135.87</c:v>
                </c:pt>
                <c:pt idx="68">
                  <c:v>136.02000000000001</c:v>
                </c:pt>
                <c:pt idx="69">
                  <c:v>138.05000000000001</c:v>
                </c:pt>
                <c:pt idx="70">
                  <c:v>140.22</c:v>
                </c:pt>
                <c:pt idx="71">
                  <c:v>140.35</c:v>
                </c:pt>
                <c:pt idx="72">
                  <c:v>141.16999999999999</c:v>
                </c:pt>
                <c:pt idx="73">
                  <c:v>138.63999999999999</c:v>
                </c:pt>
                <c:pt idx="74">
                  <c:v>138.04</c:v>
                </c:pt>
                <c:pt idx="75">
                  <c:v>135.97</c:v>
                </c:pt>
                <c:pt idx="76">
                  <c:v>134.83000000000001</c:v>
                </c:pt>
                <c:pt idx="77">
                  <c:v>133.79</c:v>
                </c:pt>
                <c:pt idx="78">
                  <c:v>132.12</c:v>
                </c:pt>
                <c:pt idx="79">
                  <c:v>131.58000000000001</c:v>
                </c:pt>
                <c:pt idx="80">
                  <c:v>127.86</c:v>
                </c:pt>
                <c:pt idx="81">
                  <c:v>130.11000000000001</c:v>
                </c:pt>
                <c:pt idx="82">
                  <c:v>128.66999999999999</c:v>
                </c:pt>
                <c:pt idx="83">
                  <c:v>129.62</c:v>
                </c:pt>
                <c:pt idx="84">
                  <c:v>133.61000000000001</c:v>
                </c:pt>
                <c:pt idx="85">
                  <c:v>135.13999999999999</c:v>
                </c:pt>
                <c:pt idx="86">
                  <c:v>138.25</c:v>
                </c:pt>
                <c:pt idx="87">
                  <c:v>137.97999999999999</c:v>
                </c:pt>
                <c:pt idx="88">
                  <c:v>140.13999999999999</c:v>
                </c:pt>
                <c:pt idx="89">
                  <c:v>139.58000000000001</c:v>
                </c:pt>
                <c:pt idx="90">
                  <c:v>139.66</c:v>
                </c:pt>
                <c:pt idx="91">
                  <c:v>139.27000000000001</c:v>
                </c:pt>
                <c:pt idx="92">
                  <c:v>141.25</c:v>
                </c:pt>
                <c:pt idx="93">
                  <c:v>144.65</c:v>
                </c:pt>
                <c:pt idx="94">
                  <c:v>145.1</c:v>
                </c:pt>
                <c:pt idx="95">
                  <c:v>145.59</c:v>
                </c:pt>
                <c:pt idx="96">
                  <c:v>148.02000000000001</c:v>
                </c:pt>
                <c:pt idx="97">
                  <c:v>149.41</c:v>
                </c:pt>
                <c:pt idx="98">
                  <c:v>150.61000000000001</c:v>
                </c:pt>
                <c:pt idx="99">
                  <c:v>153.26</c:v>
                </c:pt>
                <c:pt idx="100">
                  <c:v>151.18</c:v>
                </c:pt>
                <c:pt idx="101">
                  <c:v>147.16999999999999</c:v>
                </c:pt>
                <c:pt idx="102">
                  <c:v>150.5</c:v>
                </c:pt>
                <c:pt idx="103">
                  <c:v>150.01</c:v>
                </c:pt>
                <c:pt idx="104">
                  <c:v>152.91</c:v>
                </c:pt>
                <c:pt idx="105">
                  <c:v>150.56</c:v>
                </c:pt>
                <c:pt idx="106">
                  <c:v>150.91</c:v>
                </c:pt>
                <c:pt idx="107">
                  <c:v>152.91</c:v>
                </c:pt>
                <c:pt idx="108">
                  <c:v>151.83000000000001</c:v>
                </c:pt>
                <c:pt idx="109">
                  <c:v>155.13</c:v>
                </c:pt>
                <c:pt idx="110">
                  <c:v>154.32</c:v>
                </c:pt>
                <c:pt idx="111">
                  <c:v>156.15</c:v>
                </c:pt>
                <c:pt idx="112">
                  <c:v>155.37</c:v>
                </c:pt>
                <c:pt idx="113">
                  <c:v>153.51</c:v>
                </c:pt>
                <c:pt idx="114">
                  <c:v>155.09</c:v>
                </c:pt>
                <c:pt idx="115">
                  <c:v>157.65</c:v>
                </c:pt>
                <c:pt idx="116">
                  <c:v>155.13999999999999</c:v>
                </c:pt>
                <c:pt idx="117">
                  <c:v>150.97</c:v>
                </c:pt>
                <c:pt idx="118">
                  <c:v>149.46</c:v>
                </c:pt>
                <c:pt idx="119">
                  <c:v>150.62</c:v>
                </c:pt>
                <c:pt idx="120">
                  <c:v>152.55000000000001</c:v>
                </c:pt>
                <c:pt idx="121">
                  <c:v>155.09</c:v>
                </c:pt>
                <c:pt idx="122">
                  <c:v>152.68</c:v>
                </c:pt>
                <c:pt idx="123">
                  <c:v>154.47999999999999</c:v>
                </c:pt>
                <c:pt idx="124">
                  <c:v>152.22999999999999</c:v>
                </c:pt>
                <c:pt idx="125">
                  <c:v>153.71</c:v>
                </c:pt>
                <c:pt idx="126">
                  <c:v>153.62</c:v>
                </c:pt>
                <c:pt idx="127">
                  <c:v>152.54</c:v>
                </c:pt>
                <c:pt idx="128">
                  <c:v>154.93</c:v>
                </c:pt>
                <c:pt idx="129">
                  <c:v>155.12</c:v>
                </c:pt>
                <c:pt idx="130">
                  <c:v>156.28</c:v>
                </c:pt>
                <c:pt idx="131">
                  <c:v>155.94999999999999</c:v>
                </c:pt>
                <c:pt idx="132">
                  <c:v>154.09</c:v>
                </c:pt>
                <c:pt idx="133">
                  <c:v>151.21</c:v>
                </c:pt>
                <c:pt idx="134">
                  <c:v>152.16999999999999</c:v>
                </c:pt>
                <c:pt idx="135">
                  <c:v>153.30000000000001</c:v>
                </c:pt>
                <c:pt idx="136">
                  <c:v>152.65</c:v>
                </c:pt>
                <c:pt idx="137">
                  <c:v>149.27000000000001</c:v>
                </c:pt>
                <c:pt idx="138">
                  <c:v>150.54</c:v>
                </c:pt>
                <c:pt idx="139">
                  <c:v>147.37</c:v>
                </c:pt>
                <c:pt idx="140">
                  <c:v>150.19</c:v>
                </c:pt>
                <c:pt idx="141">
                  <c:v>150.56</c:v>
                </c:pt>
                <c:pt idx="142">
                  <c:v>151.25</c:v>
                </c:pt>
                <c:pt idx="143">
                  <c:v>152.22999999999999</c:v>
                </c:pt>
                <c:pt idx="144">
                  <c:v>155.19</c:v>
                </c:pt>
                <c:pt idx="145">
                  <c:v>153.81</c:v>
                </c:pt>
                <c:pt idx="146">
                  <c:v>153.36000000000001</c:v>
                </c:pt>
                <c:pt idx="147">
                  <c:v>155.47999999999999</c:v>
                </c:pt>
                <c:pt idx="148">
                  <c:v>157.52000000000001</c:v>
                </c:pt>
                <c:pt idx="149">
                  <c:v>160.69</c:v>
                </c:pt>
                <c:pt idx="150">
                  <c:v>161.24</c:v>
                </c:pt>
                <c:pt idx="151">
                  <c:v>161.22</c:v>
                </c:pt>
                <c:pt idx="152">
                  <c:v>158.54</c:v>
                </c:pt>
                <c:pt idx="153">
                  <c:v>157.44999999999999</c:v>
                </c:pt>
                <c:pt idx="154">
                  <c:v>161.5</c:v>
                </c:pt>
                <c:pt idx="155">
                  <c:v>164.01</c:v>
                </c:pt>
                <c:pt idx="156">
                  <c:v>164.67</c:v>
                </c:pt>
                <c:pt idx="157">
                  <c:v>162.35</c:v>
                </c:pt>
                <c:pt idx="158">
                  <c:v>161.11000000000001</c:v>
                </c:pt>
                <c:pt idx="159">
                  <c:v>160.83000000000001</c:v>
                </c:pt>
                <c:pt idx="160">
                  <c:v>162.66</c:v>
                </c:pt>
                <c:pt idx="161">
                  <c:v>163.54</c:v>
                </c:pt>
                <c:pt idx="162">
                  <c:v>161.85</c:v>
                </c:pt>
                <c:pt idx="163">
                  <c:v>161.83000000000001</c:v>
                </c:pt>
                <c:pt idx="164">
                  <c:v>164.35</c:v>
                </c:pt>
                <c:pt idx="165">
                  <c:v>164.24</c:v>
                </c:pt>
                <c:pt idx="166">
                  <c:v>166.05</c:v>
                </c:pt>
                <c:pt idx="167">
                  <c:v>166.06</c:v>
                </c:pt>
                <c:pt idx="168">
                  <c:v>166.17</c:v>
                </c:pt>
                <c:pt idx="169">
                  <c:v>166.44</c:v>
                </c:pt>
                <c:pt idx="170">
                  <c:v>165.66</c:v>
                </c:pt>
                <c:pt idx="171">
                  <c:v>165</c:v>
                </c:pt>
                <c:pt idx="172">
                  <c:v>162.94</c:v>
                </c:pt>
                <c:pt idx="173">
                  <c:v>160.4</c:v>
                </c:pt>
                <c:pt idx="174">
                  <c:v>160.29</c:v>
                </c:pt>
                <c:pt idx="175">
                  <c:v>157.57</c:v>
                </c:pt>
                <c:pt idx="176">
                  <c:v>155.18</c:v>
                </c:pt>
                <c:pt idx="177">
                  <c:v>156.27000000000001</c:v>
                </c:pt>
                <c:pt idx="178">
                  <c:v>151.76</c:v>
                </c:pt>
                <c:pt idx="179">
                  <c:v>147.91999999999999</c:v>
                </c:pt>
                <c:pt idx="180">
                  <c:v>150.43</c:v>
                </c:pt>
                <c:pt idx="181">
                  <c:v>150.21</c:v>
                </c:pt>
                <c:pt idx="182">
                  <c:v>151.12</c:v>
                </c:pt>
                <c:pt idx="183">
                  <c:v>152.51</c:v>
                </c:pt>
                <c:pt idx="184">
                  <c:v>154.05000000000001</c:v>
                </c:pt>
                <c:pt idx="185">
                  <c:v>154.33000000000001</c:v>
                </c:pt>
                <c:pt idx="186">
                  <c:v>154.13999999999999</c:v>
                </c:pt>
                <c:pt idx="187">
                  <c:v>155.54</c:v>
                </c:pt>
                <c:pt idx="188">
                  <c:v>157.08000000000001</c:v>
                </c:pt>
                <c:pt idx="189">
                  <c:v>156.03</c:v>
                </c:pt>
                <c:pt idx="190">
                  <c:v>153.41</c:v>
                </c:pt>
                <c:pt idx="191" formatCode="General">
                  <c:v>153.59</c:v>
                </c:pt>
                <c:pt idx="192" formatCode="General">
                  <c:v>150.94</c:v>
                </c:pt>
                <c:pt idx="193" formatCode="General">
                  <c:v>155.77000000000001</c:v>
                </c:pt>
                <c:pt idx="194" formatCode="General">
                  <c:v>158</c:v>
                </c:pt>
                <c:pt idx="195" formatCode="General">
                  <c:v>155.65</c:v>
                </c:pt>
                <c:pt idx="196" formatCode="General">
                  <c:v>155.12</c:v>
                </c:pt>
                <c:pt idx="197" formatCode="General">
                  <c:v>155.46</c:v>
                </c:pt>
                <c:pt idx="198" formatCode="General">
                  <c:v>151.91</c:v>
                </c:pt>
                <c:pt idx="199" formatCode="General">
                  <c:v>146.97</c:v>
                </c:pt>
                <c:pt idx="200" formatCode="General">
                  <c:v>149.71</c:v>
                </c:pt>
                <c:pt idx="201" formatCode="General">
                  <c:v>152.86000000000001</c:v>
                </c:pt>
                <c:pt idx="202" formatCode="General">
                  <c:v>150.93</c:v>
                </c:pt>
                <c:pt idx="203" formatCode="General">
                  <c:v>150.63999999999999</c:v>
                </c:pt>
                <c:pt idx="204" formatCode="General">
                  <c:v>151.65</c:v>
                </c:pt>
                <c:pt idx="205" formatCode="General">
                  <c:v>151.44999999999999</c:v>
                </c:pt>
                <c:pt idx="206" formatCode="General">
                  <c:v>151.69999999999999</c:v>
                </c:pt>
                <c:pt idx="207" formatCode="General">
                  <c:v>153</c:v>
                </c:pt>
                <c:pt idx="208" formatCode="General">
                  <c:v>151.78</c:v>
                </c:pt>
                <c:pt idx="209" formatCode="General">
                  <c:v>151.16999999999999</c:v>
                </c:pt>
                <c:pt idx="210" formatCode="General">
                  <c:v>152.88999999999999</c:v>
                </c:pt>
                <c:pt idx="211" formatCode="General">
                  <c:v>151.24</c:v>
                </c:pt>
                <c:pt idx="212" formatCode="General">
                  <c:v>153.15</c:v>
                </c:pt>
                <c:pt idx="213" formatCode="General">
                  <c:v>157.5</c:v>
                </c:pt>
                <c:pt idx="214" formatCode="General">
                  <c:v>157.33000000000001</c:v>
                </c:pt>
                <c:pt idx="215" formatCode="General">
                  <c:v>159.26</c:v>
                </c:pt>
                <c:pt idx="216" formatCode="General">
                  <c:v>161.16</c:v>
                </c:pt>
                <c:pt idx="217" formatCode="General">
                  <c:v>161.79</c:v>
                </c:pt>
                <c:pt idx="218" formatCode="General">
                  <c:v>159.97999999999999</c:v>
                </c:pt>
                <c:pt idx="219" formatCode="General">
                  <c:v>158.93</c:v>
                </c:pt>
                <c:pt idx="220" formatCode="General">
                  <c:v>157.01</c:v>
                </c:pt>
                <c:pt idx="221" formatCode="General">
                  <c:v>155.58000000000001</c:v>
                </c:pt>
                <c:pt idx="222" formatCode="General">
                  <c:v>154.28</c:v>
                </c:pt>
                <c:pt idx="223" formatCode="General">
                  <c:v>154.72</c:v>
                </c:pt>
                <c:pt idx="224" formatCode="General">
                  <c:v>156.69999999999999</c:v>
                </c:pt>
                <c:pt idx="225" formatCode="General">
                  <c:v>157.66999999999999</c:v>
                </c:pt>
                <c:pt idx="226" formatCode="General">
                  <c:v>160.91999999999999</c:v>
                </c:pt>
                <c:pt idx="227" formatCode="General">
                  <c:v>161.75</c:v>
                </c:pt>
                <c:pt idx="228" formatCode="General">
                  <c:v>163.05000000000001</c:v>
                </c:pt>
                <c:pt idx="229" formatCode="General">
                  <c:v>160.44</c:v>
                </c:pt>
                <c:pt idx="230" formatCode="General">
                  <c:v>159.94999999999999</c:v>
                </c:pt>
                <c:pt idx="231" formatCode="General">
                  <c:v>159.72</c:v>
                </c:pt>
                <c:pt idx="232" formatCode="General">
                  <c:v>160.46</c:v>
                </c:pt>
                <c:pt idx="233" formatCode="General">
                  <c:v>159.49</c:v>
                </c:pt>
                <c:pt idx="234" formatCode="General">
                  <c:v>159.21</c:v>
                </c:pt>
                <c:pt idx="235" formatCode="General">
                  <c:v>158.5</c:v>
                </c:pt>
                <c:pt idx="236" formatCode="General">
                  <c:v>159.19</c:v>
                </c:pt>
                <c:pt idx="237" formatCode="General">
                  <c:v>157.36000000000001</c:v>
                </c:pt>
                <c:pt idx="238" formatCode="General">
                  <c:v>159.86000000000001</c:v>
                </c:pt>
                <c:pt idx="239" formatCode="General">
                  <c:v>157.07</c:v>
                </c:pt>
                <c:pt idx="240" formatCode="General">
                  <c:v>158.16</c:v>
                </c:pt>
                <c:pt idx="241" formatCode="General">
                  <c:v>158.09</c:v>
                </c:pt>
                <c:pt idx="242" formatCode="General">
                  <c:v>157.68</c:v>
                </c:pt>
                <c:pt idx="243" formatCode="General">
                  <c:v>152.96</c:v>
                </c:pt>
                <c:pt idx="244" formatCode="General">
                  <c:v>152.97999999999999</c:v>
                </c:pt>
                <c:pt idx="245" formatCode="General">
                  <c:v>155.91</c:v>
                </c:pt>
                <c:pt idx="246" formatCode="General">
                  <c:v>161.18</c:v>
                </c:pt>
                <c:pt idx="247" formatCode="General">
                  <c:v>163.04</c:v>
                </c:pt>
                <c:pt idx="248" formatCode="General">
                  <c:v>166.98</c:v>
                </c:pt>
                <c:pt idx="249" formatCode="General">
                  <c:v>166.08</c:v>
                </c:pt>
                <c:pt idx="250" formatCode="General">
                  <c:v>165.95</c:v>
                </c:pt>
                <c:pt idx="251" formatCode="General">
                  <c:v>163.69</c:v>
                </c:pt>
              </c:numCache>
            </c:numRef>
          </c:val>
          <c:smooth val="0"/>
          <c:extLst>
            <c:ext xmlns:c16="http://schemas.microsoft.com/office/drawing/2014/chart" uri="{C3380CC4-5D6E-409C-BE32-E72D297353CC}">
              <c16:uniqueId val="{00000000-123F-4E44-AC0E-D59A87EA6EFC}"/>
            </c:ext>
          </c:extLst>
        </c:ser>
        <c:dLbls>
          <c:showLegendKey val="0"/>
          <c:showVal val="0"/>
          <c:showCatName val="0"/>
          <c:showSerName val="0"/>
          <c:showPercent val="0"/>
          <c:showBubbleSize val="0"/>
        </c:dLbls>
        <c:smooth val="0"/>
        <c:axId val="430289272"/>
        <c:axId val="1"/>
      </c:lineChart>
      <c:dateAx>
        <c:axId val="430289272"/>
        <c:scaling>
          <c:orientation val="minMax"/>
          <c:min val="44104"/>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vert="horz"/>
          <a:lstStyle/>
          <a:p>
            <a:pPr>
              <a:defRPr/>
            </a:pPr>
            <a:endParaRPr lang="en-US"/>
          </a:p>
        </c:txPr>
        <c:crossAx val="430289272"/>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568697729989532E-2"/>
          <c:y val="4.8264745189655039E-2"/>
          <c:w val="0.9416919453671373"/>
          <c:h val="0.83920678056668219"/>
        </c:manualLayout>
      </c:layout>
      <c:barChart>
        <c:barDir val="col"/>
        <c:grouping val="clustered"/>
        <c:varyColors val="0"/>
        <c:ser>
          <c:idx val="0"/>
          <c:order val="0"/>
          <c:spPr>
            <a:solidFill>
              <a:srgbClr val="001D77"/>
            </a:solidFill>
          </c:spPr>
          <c:invertIfNegative val="0"/>
          <c:cat>
            <c:strRef>
              <c:f>'QrtlyReturn I Shares'!$A$5:$A$76</c:f>
              <c:strCache>
                <c:ptCount val="72"/>
                <c:pt idx="0">
                  <c:v>4Q03</c:v>
                </c:pt>
                <c:pt idx="1">
                  <c:v>1Q04</c:v>
                </c:pt>
                <c:pt idx="2">
                  <c:v>2Q04</c:v>
                </c:pt>
                <c:pt idx="3">
                  <c:v>3Q04</c:v>
                </c:pt>
                <c:pt idx="4">
                  <c:v>4Q04</c:v>
                </c:pt>
                <c:pt idx="5">
                  <c:v>1Q05</c:v>
                </c:pt>
                <c:pt idx="6">
                  <c:v>2Q05</c:v>
                </c:pt>
                <c:pt idx="7">
                  <c:v>3Q05</c:v>
                </c:pt>
                <c:pt idx="8">
                  <c:v>4Q05</c:v>
                </c:pt>
                <c:pt idx="9">
                  <c:v>1Q06</c:v>
                </c:pt>
                <c:pt idx="10">
                  <c:v>2Q06</c:v>
                </c:pt>
                <c:pt idx="11">
                  <c:v>3Q06</c:v>
                </c:pt>
                <c:pt idx="12">
                  <c:v>4Q06</c:v>
                </c:pt>
                <c:pt idx="13">
                  <c:v>1Q07</c:v>
                </c:pt>
                <c:pt idx="14">
                  <c:v>2Q07</c:v>
                </c:pt>
                <c:pt idx="15">
                  <c:v>3Q07</c:v>
                </c:pt>
                <c:pt idx="16">
                  <c:v>4Q07</c:v>
                </c:pt>
                <c:pt idx="17">
                  <c:v>1Q08</c:v>
                </c:pt>
                <c:pt idx="18">
                  <c:v>2Q08</c:v>
                </c:pt>
                <c:pt idx="19">
                  <c:v>3Q08</c:v>
                </c:pt>
                <c:pt idx="20">
                  <c:v>4Q08</c:v>
                </c:pt>
                <c:pt idx="21">
                  <c:v>1Q09</c:v>
                </c:pt>
                <c:pt idx="22">
                  <c:v>2Q09</c:v>
                </c:pt>
                <c:pt idx="23">
                  <c:v>3Q09</c:v>
                </c:pt>
                <c:pt idx="24">
                  <c:v>4Q09</c:v>
                </c:pt>
                <c:pt idx="25">
                  <c:v>1Q10</c:v>
                </c:pt>
                <c:pt idx="26">
                  <c:v>2Q10</c:v>
                </c:pt>
                <c:pt idx="27">
                  <c:v>3Q10</c:v>
                </c:pt>
                <c:pt idx="28">
                  <c:v>4Q10</c:v>
                </c:pt>
                <c:pt idx="29">
                  <c:v>1Q11</c:v>
                </c:pt>
                <c:pt idx="30">
                  <c:v>2Q11</c:v>
                </c:pt>
                <c:pt idx="31">
                  <c:v>3Q11</c:v>
                </c:pt>
                <c:pt idx="32">
                  <c:v>4Q11</c:v>
                </c:pt>
                <c:pt idx="33">
                  <c:v>1Q12</c:v>
                </c:pt>
                <c:pt idx="34">
                  <c:v>2Q12</c:v>
                </c:pt>
                <c:pt idx="35">
                  <c:v>3Q12</c:v>
                </c:pt>
                <c:pt idx="36">
                  <c:v>4Q12</c:v>
                </c:pt>
                <c:pt idx="37">
                  <c:v>1Q13</c:v>
                </c:pt>
                <c:pt idx="38">
                  <c:v>2Q13</c:v>
                </c:pt>
                <c:pt idx="39">
                  <c:v>3Q13</c:v>
                </c:pt>
                <c:pt idx="40">
                  <c:v>4Q13</c:v>
                </c:pt>
                <c:pt idx="41">
                  <c:v>1Q14</c:v>
                </c:pt>
                <c:pt idx="42">
                  <c:v>2Q14</c:v>
                </c:pt>
                <c:pt idx="43">
                  <c:v>3Q14</c:v>
                </c:pt>
                <c:pt idx="44">
                  <c:v>4Q14</c:v>
                </c:pt>
                <c:pt idx="45">
                  <c:v>1Q15</c:v>
                </c:pt>
                <c:pt idx="46">
                  <c:v>2Q15</c:v>
                </c:pt>
                <c:pt idx="47">
                  <c:v>3Q15</c:v>
                </c:pt>
                <c:pt idx="48">
                  <c:v>4Q15</c:v>
                </c:pt>
                <c:pt idx="49">
                  <c:v>1Q16</c:v>
                </c:pt>
                <c:pt idx="50">
                  <c:v>2Q16</c:v>
                </c:pt>
                <c:pt idx="51">
                  <c:v>3Q16</c:v>
                </c:pt>
                <c:pt idx="52">
                  <c:v>4Q16</c:v>
                </c:pt>
                <c:pt idx="53">
                  <c:v>1Q17</c:v>
                </c:pt>
                <c:pt idx="54">
                  <c:v>2Q17</c:v>
                </c:pt>
                <c:pt idx="55">
                  <c:v>3Q17</c:v>
                </c:pt>
                <c:pt idx="56">
                  <c:v>4Q17</c:v>
                </c:pt>
                <c:pt idx="57">
                  <c:v>1Q18</c:v>
                </c:pt>
                <c:pt idx="58">
                  <c:v>2Q18</c:v>
                </c:pt>
                <c:pt idx="59">
                  <c:v>3Q18</c:v>
                </c:pt>
                <c:pt idx="60">
                  <c:v>4Q18</c:v>
                </c:pt>
                <c:pt idx="61">
                  <c:v>1Q19</c:v>
                </c:pt>
                <c:pt idx="62">
                  <c:v>2Q19</c:v>
                </c:pt>
                <c:pt idx="63">
                  <c:v>3Q19</c:v>
                </c:pt>
                <c:pt idx="64">
                  <c:v>4Q19</c:v>
                </c:pt>
                <c:pt idx="65">
                  <c:v>1Q20</c:v>
                </c:pt>
                <c:pt idx="66">
                  <c:v>2Q20</c:v>
                </c:pt>
                <c:pt idx="67">
                  <c:v>3Q20</c:v>
                </c:pt>
                <c:pt idx="68">
                  <c:v>4Q20</c:v>
                </c:pt>
                <c:pt idx="69">
                  <c:v>1Q21</c:v>
                </c:pt>
                <c:pt idx="70">
                  <c:v>2Q21</c:v>
                </c:pt>
                <c:pt idx="71">
                  <c:v>3Q21</c:v>
                </c:pt>
              </c:strCache>
            </c:strRef>
          </c:cat>
          <c:val>
            <c:numRef>
              <c:f>'QrtlyReturn I Shares'!$C$5:$C$76</c:f>
              <c:numCache>
                <c:formatCode>0.00%</c:formatCode>
                <c:ptCount val="72"/>
                <c:pt idx="0">
                  <c:v>0.1137</c:v>
                </c:pt>
                <c:pt idx="1">
                  <c:v>3.6600000000000001E-2</c:v>
                </c:pt>
                <c:pt idx="2">
                  <c:v>-1.5E-3</c:v>
                </c:pt>
                <c:pt idx="3">
                  <c:v>2.1299999999999999E-2</c:v>
                </c:pt>
                <c:pt idx="4">
                  <c:v>0.11169999999999999</c:v>
                </c:pt>
                <c:pt idx="5">
                  <c:v>1.43E-2</c:v>
                </c:pt>
                <c:pt idx="6">
                  <c:v>2.0400000000000001E-2</c:v>
                </c:pt>
                <c:pt idx="7">
                  <c:v>4.0599999999999997E-2</c:v>
                </c:pt>
                <c:pt idx="8">
                  <c:v>1.38E-2</c:v>
                </c:pt>
                <c:pt idx="9">
                  <c:v>9.4100000000000003E-2</c:v>
                </c:pt>
                <c:pt idx="10">
                  <c:v>4.0000000000000001E-3</c:v>
                </c:pt>
                <c:pt idx="11">
                  <c:v>4.65E-2</c:v>
                </c:pt>
                <c:pt idx="12">
                  <c:v>8.5199999999999998E-2</c:v>
                </c:pt>
                <c:pt idx="13">
                  <c:v>3.7199999999999997E-2</c:v>
                </c:pt>
                <c:pt idx="14">
                  <c:v>7.5600000000000001E-2</c:v>
                </c:pt>
                <c:pt idx="15">
                  <c:v>5.5599999999999997E-2</c:v>
                </c:pt>
                <c:pt idx="16">
                  <c:v>7.3000000000000001E-3</c:v>
                </c:pt>
                <c:pt idx="17">
                  <c:v>-8.5400000000000004E-2</c:v>
                </c:pt>
                <c:pt idx="18">
                  <c:v>-4.6100000000000002E-2</c:v>
                </c:pt>
                <c:pt idx="19">
                  <c:v>-0.1148</c:v>
                </c:pt>
                <c:pt idx="20">
                  <c:v>-0.15090000000000001</c:v>
                </c:pt>
                <c:pt idx="21">
                  <c:v>-8.1100000000000005E-2</c:v>
                </c:pt>
                <c:pt idx="22">
                  <c:v>0.23499999999999999</c:v>
                </c:pt>
                <c:pt idx="23">
                  <c:v>0.15529999999999999</c:v>
                </c:pt>
                <c:pt idx="24">
                  <c:v>4.58E-2</c:v>
                </c:pt>
                <c:pt idx="25">
                  <c:v>4.19E-2</c:v>
                </c:pt>
                <c:pt idx="26">
                  <c:v>-6.9599999999999995E-2</c:v>
                </c:pt>
                <c:pt idx="27">
                  <c:v>0.1087</c:v>
                </c:pt>
                <c:pt idx="28">
                  <c:v>5.8799999999999998E-2</c:v>
                </c:pt>
                <c:pt idx="29">
                  <c:v>4.3400000000000001E-2</c:v>
                </c:pt>
                <c:pt idx="30">
                  <c:v>1.2500000000000001E-2</c:v>
                </c:pt>
                <c:pt idx="31">
                  <c:v>-9.9299999999999999E-2</c:v>
                </c:pt>
                <c:pt idx="32">
                  <c:v>5.96E-2</c:v>
                </c:pt>
                <c:pt idx="33">
                  <c:v>5.2699999999999997E-2</c:v>
                </c:pt>
                <c:pt idx="34">
                  <c:v>-9.9000000000000008E-3</c:v>
                </c:pt>
                <c:pt idx="35">
                  <c:v>5.6000000000000001E-2</c:v>
                </c:pt>
                <c:pt idx="36">
                  <c:v>1.5100000000000001E-2</c:v>
                </c:pt>
                <c:pt idx="37">
                  <c:v>8.0299999999999996E-2</c:v>
                </c:pt>
                <c:pt idx="38">
                  <c:v>-8.5000000000000006E-3</c:v>
                </c:pt>
                <c:pt idx="39">
                  <c:v>3.8699999999999998E-2</c:v>
                </c:pt>
                <c:pt idx="40">
                  <c:v>5.0299999999999997E-2</c:v>
                </c:pt>
                <c:pt idx="41">
                  <c:v>3.2599999999999997E-2</c:v>
                </c:pt>
                <c:pt idx="42">
                  <c:v>4.3499999999999997E-2</c:v>
                </c:pt>
                <c:pt idx="43">
                  <c:v>-1.44E-2</c:v>
                </c:pt>
                <c:pt idx="44">
                  <c:v>-1.2E-2</c:v>
                </c:pt>
                <c:pt idx="45">
                  <c:v>3.5099999999999999E-2</c:v>
                </c:pt>
                <c:pt idx="46">
                  <c:v>2.0000000000000001E-4</c:v>
                </c:pt>
                <c:pt idx="47">
                  <c:v>-9.0200000000000002E-2</c:v>
                </c:pt>
                <c:pt idx="48">
                  <c:v>7.0000000000000001E-3</c:v>
                </c:pt>
                <c:pt idx="49">
                  <c:v>1.6E-2</c:v>
                </c:pt>
                <c:pt idx="50">
                  <c:v>2.5999999999999999E-2</c:v>
                </c:pt>
                <c:pt idx="51">
                  <c:v>3.56E-2</c:v>
                </c:pt>
                <c:pt idx="52">
                  <c:v>1.77E-2</c:v>
                </c:pt>
                <c:pt idx="53">
                  <c:v>3.7699999999999997E-2</c:v>
                </c:pt>
                <c:pt idx="54">
                  <c:v>2.9700000000000001E-2</c:v>
                </c:pt>
                <c:pt idx="55">
                  <c:v>4.2000000000000003E-2</c:v>
                </c:pt>
                <c:pt idx="56">
                  <c:v>3.4500000000000003E-2</c:v>
                </c:pt>
                <c:pt idx="57">
                  <c:v>-2.4E-2</c:v>
                </c:pt>
                <c:pt idx="58">
                  <c:v>8.8000000000000005E-3</c:v>
                </c:pt>
                <c:pt idx="59">
                  <c:v>4.1700000000000001E-2</c:v>
                </c:pt>
                <c:pt idx="60">
                  <c:v>-6.8000000000000005E-2</c:v>
                </c:pt>
                <c:pt idx="61">
                  <c:v>7.1800000000000003E-2</c:v>
                </c:pt>
                <c:pt idx="62">
                  <c:v>2.53E-2</c:v>
                </c:pt>
                <c:pt idx="63">
                  <c:v>1.9199999999999998E-2</c:v>
                </c:pt>
                <c:pt idx="64">
                  <c:v>5.3199999999999997E-2</c:v>
                </c:pt>
                <c:pt idx="65">
                  <c:v>-0.25900000000000001</c:v>
                </c:pt>
                <c:pt idx="66">
                  <c:v>0.14799999999999999</c:v>
                </c:pt>
                <c:pt idx="67">
                  <c:v>9.9000000000000008E-3</c:v>
                </c:pt>
                <c:pt idx="68">
                  <c:v>0.16009999999999999</c:v>
                </c:pt>
                <c:pt idx="69">
                  <c:v>8.6199999999999999E-2</c:v>
                </c:pt>
                <c:pt idx="70">
                  <c:v>3.0499999999999999E-2</c:v>
                </c:pt>
                <c:pt idx="71">
                  <c:v>-5.1000000000000004E-3</c:v>
                </c:pt>
              </c:numCache>
            </c:numRef>
          </c:val>
          <c:extLst>
            <c:ext xmlns:c16="http://schemas.microsoft.com/office/drawing/2014/chart" uri="{C3380CC4-5D6E-409C-BE32-E72D297353CC}">
              <c16:uniqueId val="{00000000-D3C7-4109-A650-E8DEEED156D8}"/>
            </c:ext>
          </c:extLst>
        </c:ser>
        <c:dLbls>
          <c:showLegendKey val="0"/>
          <c:showVal val="0"/>
          <c:showCatName val="0"/>
          <c:showSerName val="0"/>
          <c:showPercent val="0"/>
          <c:showBubbleSize val="0"/>
        </c:dLbls>
        <c:gapWidth val="75"/>
        <c:axId val="1017036896"/>
        <c:axId val="1017031456"/>
      </c:barChart>
      <c:catAx>
        <c:axId val="1017036896"/>
        <c:scaling>
          <c:orientation val="minMax"/>
        </c:scaling>
        <c:delete val="0"/>
        <c:axPos val="b"/>
        <c:numFmt formatCode="General" sourceLinked="1"/>
        <c:majorTickMark val="out"/>
        <c:minorTickMark val="none"/>
        <c:tickLblPos val="low"/>
        <c:spPr>
          <a:ln w="3175">
            <a:solidFill>
              <a:schemeClr val="tx1"/>
            </a:solidFill>
            <a:prstDash val="solid"/>
          </a:ln>
        </c:spPr>
        <c:txPr>
          <a:bodyPr rot="-5400000" vert="horz"/>
          <a:lstStyle/>
          <a:p>
            <a:pPr>
              <a:defRPr sz="1000"/>
            </a:pPr>
            <a:endParaRPr lang="en-US"/>
          </a:p>
        </c:txPr>
        <c:crossAx val="1017031456"/>
        <c:crosses val="autoZero"/>
        <c:auto val="1"/>
        <c:lblAlgn val="ctr"/>
        <c:lblOffset val="100"/>
        <c:tickLblSkip val="1"/>
        <c:tickMarkSkip val="1"/>
        <c:noMultiLvlLbl val="0"/>
      </c:catAx>
      <c:valAx>
        <c:axId val="1017031456"/>
        <c:scaling>
          <c:orientation val="minMax"/>
          <c:max val="0.25"/>
        </c:scaling>
        <c:delete val="0"/>
        <c:axPos val="l"/>
        <c:majorGridlines>
          <c:spPr>
            <a:ln w="3175">
              <a:solidFill>
                <a:schemeClr val="bg1">
                  <a:lumMod val="85000"/>
                </a:schemeClr>
              </a:solidFill>
              <a:prstDash val="solid"/>
            </a:ln>
          </c:spPr>
        </c:majorGridlines>
        <c:numFmt formatCode="0%" sourceLinked="0"/>
        <c:majorTickMark val="out"/>
        <c:minorTickMark val="none"/>
        <c:tickLblPos val="nextTo"/>
        <c:spPr>
          <a:ln w="3175">
            <a:noFill/>
            <a:prstDash val="solid"/>
          </a:ln>
        </c:spPr>
        <c:txPr>
          <a:bodyPr rot="0" vert="horz"/>
          <a:lstStyle/>
          <a:p>
            <a:pPr>
              <a:defRPr sz="1000"/>
            </a:pPr>
            <a:endParaRPr lang="en-US"/>
          </a:p>
        </c:txPr>
        <c:crossAx val="1017036896"/>
        <c:crosses val="autoZero"/>
        <c:crossBetween val="between"/>
      </c:valAx>
      <c:spPr>
        <a:solidFill>
          <a:schemeClr val="bg1"/>
        </a:solidFill>
        <a:ln w="12700">
          <a:noFill/>
          <a:prstDash val="solid"/>
        </a:ln>
      </c:spPr>
    </c:plotArea>
    <c:plotVisOnly val="1"/>
    <c:dispBlanksAs val="gap"/>
    <c:showDLblsOverMax val="0"/>
  </c:chart>
  <c:spPr>
    <a:noFill/>
    <a:ln w="9525">
      <a:noFill/>
    </a:ln>
  </c:spPr>
  <c:txPr>
    <a:bodyPr/>
    <a:lstStyle/>
    <a:p>
      <a:pPr>
        <a:defRPr sz="1100" b="0" i="0" u="none" strike="noStrike" baseline="0">
          <a:solidFill>
            <a:schemeClr val="tx1"/>
          </a:solidFill>
          <a:latin typeface="Arial Narrow" pitchFamily="34" charset="0"/>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386725964809955E-2"/>
          <c:y val="2.8368794326241134E-2"/>
          <c:w val="0.85707579955283375"/>
          <c:h val="0.82511745026069039"/>
        </c:manualLayout>
      </c:layout>
      <c:lineChart>
        <c:grouping val="standard"/>
        <c:varyColors val="0"/>
        <c:ser>
          <c:idx val="0"/>
          <c:order val="0"/>
          <c:tx>
            <c:strRef>
              <c:f>'FI&amp;Cash, US &amp; Euro HY'!$C$3</c:f>
              <c:strCache>
                <c:ptCount val="1"/>
                <c:pt idx="0">
                  <c:v>IIB Cash &amp; FI</c:v>
                </c:pt>
              </c:strCache>
            </c:strRef>
          </c:tx>
          <c:spPr>
            <a:ln w="38100" cap="rnd">
              <a:solidFill>
                <a:schemeClr val="tx2"/>
              </a:solidFill>
              <a:round/>
            </a:ln>
            <a:effectLst/>
          </c:spPr>
          <c:marker>
            <c:symbol val="none"/>
          </c:marker>
          <c:cat>
            <c:strRef>
              <c:f>'FI&amp;Cash, US &amp; Euro HY'!$B$18:$B$90</c:f>
              <c:strCache>
                <c:ptCount val="73"/>
                <c:pt idx="0">
                  <c:v>3Q03</c:v>
                </c:pt>
                <c:pt idx="1">
                  <c:v>4Q03</c:v>
                </c:pt>
                <c:pt idx="2">
                  <c:v>1Q04</c:v>
                </c:pt>
                <c:pt idx="3">
                  <c:v>2Q04</c:v>
                </c:pt>
                <c:pt idx="4">
                  <c:v>3Q04</c:v>
                </c:pt>
                <c:pt idx="5">
                  <c:v>4Q04</c:v>
                </c:pt>
                <c:pt idx="6">
                  <c:v>1Q05</c:v>
                </c:pt>
                <c:pt idx="7">
                  <c:v>2Q05</c:v>
                </c:pt>
                <c:pt idx="8">
                  <c:v>3Q05</c:v>
                </c:pt>
                <c:pt idx="9">
                  <c:v>4Q05</c:v>
                </c:pt>
                <c:pt idx="10">
                  <c:v>1Q06</c:v>
                </c:pt>
                <c:pt idx="11">
                  <c:v>2Q06</c:v>
                </c:pt>
                <c:pt idx="12">
                  <c:v>3Q06</c:v>
                </c:pt>
                <c:pt idx="13">
                  <c:v>4Q06</c:v>
                </c:pt>
                <c:pt idx="14">
                  <c:v>1Q07</c:v>
                </c:pt>
                <c:pt idx="15">
                  <c:v>2Q07</c:v>
                </c:pt>
                <c:pt idx="16">
                  <c:v>3Q07</c:v>
                </c:pt>
                <c:pt idx="17">
                  <c:v>4Q07</c:v>
                </c:pt>
                <c:pt idx="18">
                  <c:v>1Q08</c:v>
                </c:pt>
                <c:pt idx="19">
                  <c:v>2Q08</c:v>
                </c:pt>
                <c:pt idx="20">
                  <c:v>3Q08</c:v>
                </c:pt>
                <c:pt idx="21">
                  <c:v>4Q08</c:v>
                </c:pt>
                <c:pt idx="22">
                  <c:v>1Q09</c:v>
                </c:pt>
                <c:pt idx="23">
                  <c:v>2Q09</c:v>
                </c:pt>
                <c:pt idx="24">
                  <c:v>3Q09</c:v>
                </c:pt>
                <c:pt idx="25">
                  <c:v>4Q09</c:v>
                </c:pt>
                <c:pt idx="26">
                  <c:v>1Q10</c:v>
                </c:pt>
                <c:pt idx="27">
                  <c:v>2Q10</c:v>
                </c:pt>
                <c:pt idx="28">
                  <c:v>3Q10</c:v>
                </c:pt>
                <c:pt idx="29">
                  <c:v>4Q10</c:v>
                </c:pt>
                <c:pt idx="30">
                  <c:v>1Q11</c:v>
                </c:pt>
                <c:pt idx="31">
                  <c:v>2Q11</c:v>
                </c:pt>
                <c:pt idx="32">
                  <c:v>3Q11</c:v>
                </c:pt>
                <c:pt idx="33">
                  <c:v>4Q11</c:v>
                </c:pt>
                <c:pt idx="34">
                  <c:v>1Q12</c:v>
                </c:pt>
                <c:pt idx="35">
                  <c:v>2Q12</c:v>
                </c:pt>
                <c:pt idx="36">
                  <c:v>3Q12</c:v>
                </c:pt>
                <c:pt idx="37">
                  <c:v>4Q12</c:v>
                </c:pt>
                <c:pt idx="38">
                  <c:v>1Q13</c:v>
                </c:pt>
                <c:pt idx="39">
                  <c:v>2Q13</c:v>
                </c:pt>
                <c:pt idx="40">
                  <c:v>3Q13</c:v>
                </c:pt>
                <c:pt idx="41">
                  <c:v>4Q13</c:v>
                </c:pt>
                <c:pt idx="42">
                  <c:v>1Q14</c:v>
                </c:pt>
                <c:pt idx="43">
                  <c:v>2Q14</c:v>
                </c:pt>
                <c:pt idx="44">
                  <c:v>3Q14</c:v>
                </c:pt>
                <c:pt idx="45">
                  <c:v>4Q14</c:v>
                </c:pt>
                <c:pt idx="46">
                  <c:v>1Q15</c:v>
                </c:pt>
                <c:pt idx="47">
                  <c:v>2Q15</c:v>
                </c:pt>
                <c:pt idx="48">
                  <c:v>3Q15</c:v>
                </c:pt>
                <c:pt idx="49">
                  <c:v>4Q15</c:v>
                </c:pt>
                <c:pt idx="50">
                  <c:v>1Q16</c:v>
                </c:pt>
                <c:pt idx="51">
                  <c:v>2Q16</c:v>
                </c:pt>
                <c:pt idx="52">
                  <c:v>3Q16</c:v>
                </c:pt>
                <c:pt idx="53">
                  <c:v>4Q16</c:v>
                </c:pt>
                <c:pt idx="54">
                  <c:v>1Q17</c:v>
                </c:pt>
                <c:pt idx="55">
                  <c:v>2Q17</c:v>
                </c:pt>
                <c:pt idx="56">
                  <c:v>3Q17</c:v>
                </c:pt>
                <c:pt idx="57">
                  <c:v>4Q17</c:v>
                </c:pt>
                <c:pt idx="58">
                  <c:v>1Q18</c:v>
                </c:pt>
                <c:pt idx="59">
                  <c:v>2Q18</c:v>
                </c:pt>
                <c:pt idx="60">
                  <c:v>3Q18</c:v>
                </c:pt>
                <c:pt idx="61">
                  <c:v>4Q18</c:v>
                </c:pt>
                <c:pt idx="62">
                  <c:v>1Q19</c:v>
                </c:pt>
                <c:pt idx="63">
                  <c:v>2Q19</c:v>
                </c:pt>
                <c:pt idx="64">
                  <c:v>3Q19</c:v>
                </c:pt>
                <c:pt idx="65">
                  <c:v>4Q19</c:v>
                </c:pt>
                <c:pt idx="66">
                  <c:v>1Q20</c:v>
                </c:pt>
                <c:pt idx="67">
                  <c:v>2Q20</c:v>
                </c:pt>
                <c:pt idx="68">
                  <c:v>3Q20</c:v>
                </c:pt>
                <c:pt idx="69">
                  <c:v>4Q20</c:v>
                </c:pt>
                <c:pt idx="70">
                  <c:v>1Q21</c:v>
                </c:pt>
                <c:pt idx="71">
                  <c:v>2Q21</c:v>
                </c:pt>
                <c:pt idx="72">
                  <c:v>3Q21</c:v>
                </c:pt>
              </c:strCache>
            </c:strRef>
          </c:cat>
          <c:val>
            <c:numRef>
              <c:f>'FI&amp;Cash, US &amp; Euro HY'!$C$18:$C$90</c:f>
              <c:numCache>
                <c:formatCode>0%</c:formatCode>
                <c:ptCount val="73"/>
                <c:pt idx="0">
                  <c:v>0.22</c:v>
                </c:pt>
                <c:pt idx="1">
                  <c:v>0.18</c:v>
                </c:pt>
                <c:pt idx="2">
                  <c:v>0.2</c:v>
                </c:pt>
                <c:pt idx="3">
                  <c:v>0.21</c:v>
                </c:pt>
                <c:pt idx="4">
                  <c:v>0.18</c:v>
                </c:pt>
                <c:pt idx="5">
                  <c:v>0.15</c:v>
                </c:pt>
                <c:pt idx="6">
                  <c:v>0.12</c:v>
                </c:pt>
                <c:pt idx="7">
                  <c:v>0.11</c:v>
                </c:pt>
                <c:pt idx="8">
                  <c:v>0.12</c:v>
                </c:pt>
                <c:pt idx="9">
                  <c:v>0.14000000000000001</c:v>
                </c:pt>
                <c:pt idx="10">
                  <c:v>0.17</c:v>
                </c:pt>
                <c:pt idx="11">
                  <c:v>0.19</c:v>
                </c:pt>
                <c:pt idx="12">
                  <c:v>0.21</c:v>
                </c:pt>
                <c:pt idx="13">
                  <c:v>0.2</c:v>
                </c:pt>
                <c:pt idx="14">
                  <c:v>0.16</c:v>
                </c:pt>
                <c:pt idx="15">
                  <c:v>0.2</c:v>
                </c:pt>
                <c:pt idx="16">
                  <c:v>0.14000000000000001</c:v>
                </c:pt>
                <c:pt idx="17">
                  <c:v>0.16</c:v>
                </c:pt>
                <c:pt idx="18">
                  <c:v>0.15</c:v>
                </c:pt>
                <c:pt idx="19">
                  <c:v>0.22</c:v>
                </c:pt>
                <c:pt idx="20">
                  <c:v>0.27</c:v>
                </c:pt>
                <c:pt idx="21">
                  <c:v>0.4</c:v>
                </c:pt>
                <c:pt idx="22">
                  <c:v>0.45</c:v>
                </c:pt>
                <c:pt idx="23">
                  <c:v>0.44</c:v>
                </c:pt>
                <c:pt idx="24">
                  <c:v>0.41299999999999998</c:v>
                </c:pt>
                <c:pt idx="25">
                  <c:v>0.39100000000000001</c:v>
                </c:pt>
                <c:pt idx="26">
                  <c:v>0.34799999999999998</c:v>
                </c:pt>
                <c:pt idx="27">
                  <c:v>0.35099999999999998</c:v>
                </c:pt>
                <c:pt idx="28">
                  <c:v>0.31</c:v>
                </c:pt>
                <c:pt idx="29">
                  <c:v>0.26</c:v>
                </c:pt>
                <c:pt idx="30">
                  <c:v>0.21299999999999999</c:v>
                </c:pt>
                <c:pt idx="31">
                  <c:v>0.2</c:v>
                </c:pt>
                <c:pt idx="32">
                  <c:v>0.24</c:v>
                </c:pt>
                <c:pt idx="33">
                  <c:v>0.22900000000000001</c:v>
                </c:pt>
                <c:pt idx="34">
                  <c:v>0.191</c:v>
                </c:pt>
                <c:pt idx="35">
                  <c:v>0.21</c:v>
                </c:pt>
                <c:pt idx="36">
                  <c:v>0.17499999999999999</c:v>
                </c:pt>
                <c:pt idx="37">
                  <c:v>0.17399999999999999</c:v>
                </c:pt>
                <c:pt idx="38">
                  <c:v>0.14899999999999999</c:v>
                </c:pt>
                <c:pt idx="39">
                  <c:v>0.151</c:v>
                </c:pt>
                <c:pt idx="40">
                  <c:v>0.11699999999999999</c:v>
                </c:pt>
                <c:pt idx="41">
                  <c:v>0.106</c:v>
                </c:pt>
                <c:pt idx="42">
                  <c:v>0.10100000000000001</c:v>
                </c:pt>
                <c:pt idx="43">
                  <c:v>9.7000000000000003E-2</c:v>
                </c:pt>
                <c:pt idx="44">
                  <c:v>0.10299999999999999</c:v>
                </c:pt>
                <c:pt idx="45">
                  <c:v>0.1052</c:v>
                </c:pt>
                <c:pt idx="46">
                  <c:v>8.7300000000000003E-2</c:v>
                </c:pt>
                <c:pt idx="47">
                  <c:v>8.7300000000000003E-2</c:v>
                </c:pt>
                <c:pt idx="48">
                  <c:v>0.104</c:v>
                </c:pt>
                <c:pt idx="49">
                  <c:v>8.14E-2</c:v>
                </c:pt>
                <c:pt idx="50">
                  <c:v>0.1108</c:v>
                </c:pt>
                <c:pt idx="51">
                  <c:v>0.122</c:v>
                </c:pt>
                <c:pt idx="52">
                  <c:v>0.1162</c:v>
                </c:pt>
                <c:pt idx="53">
                  <c:v>0.1166</c:v>
                </c:pt>
                <c:pt idx="54">
                  <c:v>0.1201</c:v>
                </c:pt>
                <c:pt idx="55">
                  <c:v>0.111</c:v>
                </c:pt>
                <c:pt idx="56">
                  <c:v>0.1043</c:v>
                </c:pt>
                <c:pt idx="57">
                  <c:v>0.1004</c:v>
                </c:pt>
                <c:pt idx="58">
                  <c:v>8.7400000000000005E-2</c:v>
                </c:pt>
                <c:pt idx="59">
                  <c:v>0.10050000000000001</c:v>
                </c:pt>
                <c:pt idx="60">
                  <c:v>0.10639999999999999</c:v>
                </c:pt>
                <c:pt idx="61">
                  <c:v>0.1038</c:v>
                </c:pt>
                <c:pt idx="62">
                  <c:v>0.1176</c:v>
                </c:pt>
                <c:pt idx="63">
                  <c:v>0.12590000000000001</c:v>
                </c:pt>
                <c:pt idx="64">
                  <c:v>0.13</c:v>
                </c:pt>
                <c:pt idx="65">
                  <c:v>0.13</c:v>
                </c:pt>
                <c:pt idx="66">
                  <c:v>0.11</c:v>
                </c:pt>
                <c:pt idx="67">
                  <c:v>0.15</c:v>
                </c:pt>
                <c:pt idx="68">
                  <c:v>0.1772</c:v>
                </c:pt>
                <c:pt idx="69">
                  <c:v>0.1762</c:v>
                </c:pt>
                <c:pt idx="70">
                  <c:v>0.17780000000000001</c:v>
                </c:pt>
                <c:pt idx="71">
                  <c:v>0.1648</c:v>
                </c:pt>
                <c:pt idx="72">
                  <c:v>0.15920000000000001</c:v>
                </c:pt>
              </c:numCache>
            </c:numRef>
          </c:val>
          <c:smooth val="0"/>
          <c:extLst>
            <c:ext xmlns:c16="http://schemas.microsoft.com/office/drawing/2014/chart" uri="{C3380CC4-5D6E-409C-BE32-E72D297353CC}">
              <c16:uniqueId val="{00000000-B389-4AA7-AE3F-35335DA6C88F}"/>
            </c:ext>
          </c:extLst>
        </c:ser>
        <c:dLbls>
          <c:showLegendKey val="0"/>
          <c:showVal val="0"/>
          <c:showCatName val="0"/>
          <c:showSerName val="0"/>
          <c:showPercent val="0"/>
          <c:showBubbleSize val="0"/>
        </c:dLbls>
        <c:marker val="1"/>
        <c:smooth val="0"/>
        <c:axId val="478093520"/>
        <c:axId val="478104944"/>
      </c:lineChart>
      <c:lineChart>
        <c:grouping val="standard"/>
        <c:varyColors val="0"/>
        <c:ser>
          <c:idx val="1"/>
          <c:order val="1"/>
          <c:tx>
            <c:strRef>
              <c:f>'FI&amp;Cash, US &amp; Euro HY'!$D$3</c:f>
              <c:strCache>
                <c:ptCount val="1"/>
                <c:pt idx="0">
                  <c:v>U.S. HY: Yield to Worst</c:v>
                </c:pt>
              </c:strCache>
            </c:strRef>
          </c:tx>
          <c:spPr>
            <a:ln w="28575" cap="rnd">
              <a:solidFill>
                <a:srgbClr val="3B928C"/>
              </a:solidFill>
              <a:prstDash val="sysDash"/>
              <a:round/>
            </a:ln>
            <a:effectLst/>
          </c:spPr>
          <c:marker>
            <c:symbol val="none"/>
          </c:marker>
          <c:cat>
            <c:strRef>
              <c:f>'FI&amp;Cash, US &amp; Euro HY'!$B$18:$B$90</c:f>
              <c:strCache>
                <c:ptCount val="73"/>
                <c:pt idx="0">
                  <c:v>3Q03</c:v>
                </c:pt>
                <c:pt idx="1">
                  <c:v>4Q03</c:v>
                </c:pt>
                <c:pt idx="2">
                  <c:v>1Q04</c:v>
                </c:pt>
                <c:pt idx="3">
                  <c:v>2Q04</c:v>
                </c:pt>
                <c:pt idx="4">
                  <c:v>3Q04</c:v>
                </c:pt>
                <c:pt idx="5">
                  <c:v>4Q04</c:v>
                </c:pt>
                <c:pt idx="6">
                  <c:v>1Q05</c:v>
                </c:pt>
                <c:pt idx="7">
                  <c:v>2Q05</c:v>
                </c:pt>
                <c:pt idx="8">
                  <c:v>3Q05</c:v>
                </c:pt>
                <c:pt idx="9">
                  <c:v>4Q05</c:v>
                </c:pt>
                <c:pt idx="10">
                  <c:v>1Q06</c:v>
                </c:pt>
                <c:pt idx="11">
                  <c:v>2Q06</c:v>
                </c:pt>
                <c:pt idx="12">
                  <c:v>3Q06</c:v>
                </c:pt>
                <c:pt idx="13">
                  <c:v>4Q06</c:v>
                </c:pt>
                <c:pt idx="14">
                  <c:v>1Q07</c:v>
                </c:pt>
                <c:pt idx="15">
                  <c:v>2Q07</c:v>
                </c:pt>
                <c:pt idx="16">
                  <c:v>3Q07</c:v>
                </c:pt>
                <c:pt idx="17">
                  <c:v>4Q07</c:v>
                </c:pt>
                <c:pt idx="18">
                  <c:v>1Q08</c:v>
                </c:pt>
                <c:pt idx="19">
                  <c:v>2Q08</c:v>
                </c:pt>
                <c:pt idx="20">
                  <c:v>3Q08</c:v>
                </c:pt>
                <c:pt idx="21">
                  <c:v>4Q08</c:v>
                </c:pt>
                <c:pt idx="22">
                  <c:v>1Q09</c:v>
                </c:pt>
                <c:pt idx="23">
                  <c:v>2Q09</c:v>
                </c:pt>
                <c:pt idx="24">
                  <c:v>3Q09</c:v>
                </c:pt>
                <c:pt idx="25">
                  <c:v>4Q09</c:v>
                </c:pt>
                <c:pt idx="26">
                  <c:v>1Q10</c:v>
                </c:pt>
                <c:pt idx="27">
                  <c:v>2Q10</c:v>
                </c:pt>
                <c:pt idx="28">
                  <c:v>3Q10</c:v>
                </c:pt>
                <c:pt idx="29">
                  <c:v>4Q10</c:v>
                </c:pt>
                <c:pt idx="30">
                  <c:v>1Q11</c:v>
                </c:pt>
                <c:pt idx="31">
                  <c:v>2Q11</c:v>
                </c:pt>
                <c:pt idx="32">
                  <c:v>3Q11</c:v>
                </c:pt>
                <c:pt idx="33">
                  <c:v>4Q11</c:v>
                </c:pt>
                <c:pt idx="34">
                  <c:v>1Q12</c:v>
                </c:pt>
                <c:pt idx="35">
                  <c:v>2Q12</c:v>
                </c:pt>
                <c:pt idx="36">
                  <c:v>3Q12</c:v>
                </c:pt>
                <c:pt idx="37">
                  <c:v>4Q12</c:v>
                </c:pt>
                <c:pt idx="38">
                  <c:v>1Q13</c:v>
                </c:pt>
                <c:pt idx="39">
                  <c:v>2Q13</c:v>
                </c:pt>
                <c:pt idx="40">
                  <c:v>3Q13</c:v>
                </c:pt>
                <c:pt idx="41">
                  <c:v>4Q13</c:v>
                </c:pt>
                <c:pt idx="42">
                  <c:v>1Q14</c:v>
                </c:pt>
                <c:pt idx="43">
                  <c:v>2Q14</c:v>
                </c:pt>
                <c:pt idx="44">
                  <c:v>3Q14</c:v>
                </c:pt>
                <c:pt idx="45">
                  <c:v>4Q14</c:v>
                </c:pt>
                <c:pt idx="46">
                  <c:v>1Q15</c:v>
                </c:pt>
                <c:pt idx="47">
                  <c:v>2Q15</c:v>
                </c:pt>
                <c:pt idx="48">
                  <c:v>3Q15</c:v>
                </c:pt>
                <c:pt idx="49">
                  <c:v>4Q15</c:v>
                </c:pt>
                <c:pt idx="50">
                  <c:v>1Q16</c:v>
                </c:pt>
                <c:pt idx="51">
                  <c:v>2Q16</c:v>
                </c:pt>
                <c:pt idx="52">
                  <c:v>3Q16</c:v>
                </c:pt>
                <c:pt idx="53">
                  <c:v>4Q16</c:v>
                </c:pt>
                <c:pt idx="54">
                  <c:v>1Q17</c:v>
                </c:pt>
                <c:pt idx="55">
                  <c:v>2Q17</c:v>
                </c:pt>
                <c:pt idx="56">
                  <c:v>3Q17</c:v>
                </c:pt>
                <c:pt idx="57">
                  <c:v>4Q17</c:v>
                </c:pt>
                <c:pt idx="58">
                  <c:v>1Q18</c:v>
                </c:pt>
                <c:pt idx="59">
                  <c:v>2Q18</c:v>
                </c:pt>
                <c:pt idx="60">
                  <c:v>3Q18</c:v>
                </c:pt>
                <c:pt idx="61">
                  <c:v>4Q18</c:v>
                </c:pt>
                <c:pt idx="62">
                  <c:v>1Q19</c:v>
                </c:pt>
                <c:pt idx="63">
                  <c:v>2Q19</c:v>
                </c:pt>
                <c:pt idx="64">
                  <c:v>3Q19</c:v>
                </c:pt>
                <c:pt idx="65">
                  <c:v>4Q19</c:v>
                </c:pt>
                <c:pt idx="66">
                  <c:v>1Q20</c:v>
                </c:pt>
                <c:pt idx="67">
                  <c:v>2Q20</c:v>
                </c:pt>
                <c:pt idx="68">
                  <c:v>3Q20</c:v>
                </c:pt>
                <c:pt idx="69">
                  <c:v>4Q20</c:v>
                </c:pt>
                <c:pt idx="70">
                  <c:v>1Q21</c:v>
                </c:pt>
                <c:pt idx="71">
                  <c:v>2Q21</c:v>
                </c:pt>
                <c:pt idx="72">
                  <c:v>3Q21</c:v>
                </c:pt>
              </c:strCache>
            </c:strRef>
          </c:cat>
          <c:val>
            <c:numRef>
              <c:f>'FI&amp;Cash, US &amp; Euro HY'!$D$18:$D$90</c:f>
              <c:numCache>
                <c:formatCode>0%</c:formatCode>
                <c:ptCount val="73"/>
                <c:pt idx="0">
                  <c:v>8.4012393021960299E-2</c:v>
                </c:pt>
                <c:pt idx="1">
                  <c:v>7.3540874647535906E-2</c:v>
                </c:pt>
                <c:pt idx="2">
                  <c:v>7.1649369286934106E-2</c:v>
                </c:pt>
                <c:pt idx="3">
                  <c:v>7.9647104653945006E-2</c:v>
                </c:pt>
                <c:pt idx="4">
                  <c:v>7.31372119162228E-2</c:v>
                </c:pt>
                <c:pt idx="5">
                  <c:v>6.69515938895065E-2</c:v>
                </c:pt>
                <c:pt idx="6">
                  <c:v>7.7483163335582403E-2</c:v>
                </c:pt>
                <c:pt idx="7">
                  <c:v>7.7278472091208805E-2</c:v>
                </c:pt>
                <c:pt idx="8">
                  <c:v>7.8896411995985904E-2</c:v>
                </c:pt>
                <c:pt idx="9">
                  <c:v>8.2323582946700002E-2</c:v>
                </c:pt>
                <c:pt idx="10">
                  <c:v>8.1188003955101409E-2</c:v>
                </c:pt>
                <c:pt idx="11">
                  <c:v>8.5719861346664594E-2</c:v>
                </c:pt>
                <c:pt idx="12">
                  <c:v>8.172687149603311E-2</c:v>
                </c:pt>
                <c:pt idx="13">
                  <c:v>7.6837872083413694E-2</c:v>
                </c:pt>
                <c:pt idx="14">
                  <c:v>7.5473923668301399E-2</c:v>
                </c:pt>
                <c:pt idx="15">
                  <c:v>8.0884498944323494E-2</c:v>
                </c:pt>
                <c:pt idx="16">
                  <c:v>8.6618012464897309E-2</c:v>
                </c:pt>
                <c:pt idx="17">
                  <c:v>9.7194686667280109E-2</c:v>
                </c:pt>
                <c:pt idx="18">
                  <c:v>0.10957537660158501</c:v>
                </c:pt>
                <c:pt idx="19">
                  <c:v>0.10965110382662401</c:v>
                </c:pt>
                <c:pt idx="20">
                  <c:v>0.14078076471150799</c:v>
                </c:pt>
                <c:pt idx="21">
                  <c:v>0.19670485116773601</c:v>
                </c:pt>
                <c:pt idx="22">
                  <c:v>0.18155547077645401</c:v>
                </c:pt>
                <c:pt idx="23">
                  <c:v>0.12308160121013201</c:v>
                </c:pt>
                <c:pt idx="24">
                  <c:v>0.10361309304012099</c:v>
                </c:pt>
                <c:pt idx="25">
                  <c:v>9.0479837016183604E-2</c:v>
                </c:pt>
                <c:pt idx="26">
                  <c:v>8.44139356789049E-2</c:v>
                </c:pt>
                <c:pt idx="27">
                  <c:v>9.1778702781156393E-2</c:v>
                </c:pt>
                <c:pt idx="28">
                  <c:v>7.7693695024444703E-2</c:v>
                </c:pt>
                <c:pt idx="29">
                  <c:v>7.4286509578707097E-2</c:v>
                </c:pt>
                <c:pt idx="30">
                  <c:v>6.9408187563492901E-2</c:v>
                </c:pt>
                <c:pt idx="31">
                  <c:v>7.2882844311752001E-2</c:v>
                </c:pt>
                <c:pt idx="32">
                  <c:v>9.5650218377216892E-2</c:v>
                </c:pt>
                <c:pt idx="33">
                  <c:v>8.3501375085711108E-2</c:v>
                </c:pt>
                <c:pt idx="34">
                  <c:v>7.1939250094369897E-2</c:v>
                </c:pt>
                <c:pt idx="35">
                  <c:v>7.3299964564901204E-2</c:v>
                </c:pt>
                <c:pt idx="36">
                  <c:v>6.4649520938448293E-2</c:v>
                </c:pt>
                <c:pt idx="37">
                  <c:v>6.1024120009883297E-2</c:v>
                </c:pt>
                <c:pt idx="38">
                  <c:v>5.6015467553908807E-2</c:v>
                </c:pt>
                <c:pt idx="39">
                  <c:v>6.6269020677082999E-2</c:v>
                </c:pt>
                <c:pt idx="40">
                  <c:v>6.1592313022110996E-2</c:v>
                </c:pt>
                <c:pt idx="41">
                  <c:v>5.5430633408483893E-2</c:v>
                </c:pt>
                <c:pt idx="42">
                  <c:v>5.1366828202360805E-2</c:v>
                </c:pt>
                <c:pt idx="43">
                  <c:v>4.8278981522401301E-2</c:v>
                </c:pt>
                <c:pt idx="44">
                  <c:v>6.1032333405598195E-2</c:v>
                </c:pt>
                <c:pt idx="45">
                  <c:v>6.6127593558791498E-2</c:v>
                </c:pt>
                <c:pt idx="46">
                  <c:v>6.1650763488135897E-2</c:v>
                </c:pt>
                <c:pt idx="47">
                  <c:v>6.5543996352572798E-2</c:v>
                </c:pt>
                <c:pt idx="48">
                  <c:v>8.0594277884817295E-2</c:v>
                </c:pt>
                <c:pt idx="49">
                  <c:v>8.7745579669020995E-2</c:v>
                </c:pt>
                <c:pt idx="50">
                  <c:v>8.1837194172804398E-2</c:v>
                </c:pt>
                <c:pt idx="51">
                  <c:v>7.2468537207283398E-2</c:v>
                </c:pt>
                <c:pt idx="52">
                  <c:v>6.1253183799531999E-2</c:v>
                </c:pt>
                <c:pt idx="53">
                  <c:v>6.0576684253534997E-2</c:v>
                </c:pt>
                <c:pt idx="54">
                  <c:v>5.787134E-2</c:v>
                </c:pt>
                <c:pt idx="55">
                  <c:v>5.5536349999999998E-2</c:v>
                </c:pt>
                <c:pt idx="56">
                  <c:v>5.3908030000000003E-2</c:v>
                </c:pt>
                <c:pt idx="57">
                  <c:v>5.6784549999999996E-2</c:v>
                </c:pt>
                <c:pt idx="58">
                  <c:v>6.145084E-2</c:v>
                </c:pt>
                <c:pt idx="59">
                  <c:v>6.4600000000000005E-2</c:v>
                </c:pt>
                <c:pt idx="60">
                  <c:v>6.2E-2</c:v>
                </c:pt>
                <c:pt idx="61">
                  <c:v>7.9399999999999998E-2</c:v>
                </c:pt>
                <c:pt idx="62">
                  <c:v>6.3799999999999996E-2</c:v>
                </c:pt>
                <c:pt idx="63">
                  <c:v>5.8200000000000002E-2</c:v>
                </c:pt>
                <c:pt idx="64">
                  <c:v>5.6100000000000004E-2</c:v>
                </c:pt>
                <c:pt idx="65">
                  <c:v>5.1399999999999994E-2</c:v>
                </c:pt>
                <c:pt idx="66">
                  <c:v>9.5299999999999996E-2</c:v>
                </c:pt>
                <c:pt idx="67">
                  <c:v>6.9400000000000003E-2</c:v>
                </c:pt>
                <c:pt idx="68">
                  <c:v>5.806965E-2</c:v>
                </c:pt>
                <c:pt idx="69">
                  <c:v>4.1599999999999998E-2</c:v>
                </c:pt>
                <c:pt idx="70">
                  <c:v>0.04</c:v>
                </c:pt>
                <c:pt idx="71">
                  <c:v>3.7000000000000005E-2</c:v>
                </c:pt>
                <c:pt idx="72">
                  <c:v>3.7000000000000005E-2</c:v>
                </c:pt>
              </c:numCache>
            </c:numRef>
          </c:val>
          <c:smooth val="0"/>
          <c:extLst>
            <c:ext xmlns:c16="http://schemas.microsoft.com/office/drawing/2014/chart" uri="{C3380CC4-5D6E-409C-BE32-E72D297353CC}">
              <c16:uniqueId val="{00000001-B389-4AA7-AE3F-35335DA6C88F}"/>
            </c:ext>
          </c:extLst>
        </c:ser>
        <c:ser>
          <c:idx val="2"/>
          <c:order val="2"/>
          <c:tx>
            <c:strRef>
              <c:f>'FI&amp;Cash, US &amp; Euro HY'!$E$3</c:f>
              <c:strCache>
                <c:ptCount val="1"/>
                <c:pt idx="0">
                  <c:v>European HY: Yield to Worst</c:v>
                </c:pt>
              </c:strCache>
            </c:strRef>
          </c:tx>
          <c:spPr>
            <a:ln w="28575" cap="rnd">
              <a:solidFill>
                <a:schemeClr val="accent6"/>
              </a:solidFill>
              <a:prstDash val="sysDash"/>
              <a:round/>
            </a:ln>
            <a:effectLst/>
          </c:spPr>
          <c:marker>
            <c:symbol val="none"/>
          </c:marker>
          <c:cat>
            <c:strRef>
              <c:f>'FI&amp;Cash, US &amp; Euro HY'!$B$18:$B$90</c:f>
              <c:strCache>
                <c:ptCount val="73"/>
                <c:pt idx="0">
                  <c:v>3Q03</c:v>
                </c:pt>
                <c:pt idx="1">
                  <c:v>4Q03</c:v>
                </c:pt>
                <c:pt idx="2">
                  <c:v>1Q04</c:v>
                </c:pt>
                <c:pt idx="3">
                  <c:v>2Q04</c:v>
                </c:pt>
                <c:pt idx="4">
                  <c:v>3Q04</c:v>
                </c:pt>
                <c:pt idx="5">
                  <c:v>4Q04</c:v>
                </c:pt>
                <c:pt idx="6">
                  <c:v>1Q05</c:v>
                </c:pt>
                <c:pt idx="7">
                  <c:v>2Q05</c:v>
                </c:pt>
                <c:pt idx="8">
                  <c:v>3Q05</c:v>
                </c:pt>
                <c:pt idx="9">
                  <c:v>4Q05</c:v>
                </c:pt>
                <c:pt idx="10">
                  <c:v>1Q06</c:v>
                </c:pt>
                <c:pt idx="11">
                  <c:v>2Q06</c:v>
                </c:pt>
                <c:pt idx="12">
                  <c:v>3Q06</c:v>
                </c:pt>
                <c:pt idx="13">
                  <c:v>4Q06</c:v>
                </c:pt>
                <c:pt idx="14">
                  <c:v>1Q07</c:v>
                </c:pt>
                <c:pt idx="15">
                  <c:v>2Q07</c:v>
                </c:pt>
                <c:pt idx="16">
                  <c:v>3Q07</c:v>
                </c:pt>
                <c:pt idx="17">
                  <c:v>4Q07</c:v>
                </c:pt>
                <c:pt idx="18">
                  <c:v>1Q08</c:v>
                </c:pt>
                <c:pt idx="19">
                  <c:v>2Q08</c:v>
                </c:pt>
                <c:pt idx="20">
                  <c:v>3Q08</c:v>
                </c:pt>
                <c:pt idx="21">
                  <c:v>4Q08</c:v>
                </c:pt>
                <c:pt idx="22">
                  <c:v>1Q09</c:v>
                </c:pt>
                <c:pt idx="23">
                  <c:v>2Q09</c:v>
                </c:pt>
                <c:pt idx="24">
                  <c:v>3Q09</c:v>
                </c:pt>
                <c:pt idx="25">
                  <c:v>4Q09</c:v>
                </c:pt>
                <c:pt idx="26">
                  <c:v>1Q10</c:v>
                </c:pt>
                <c:pt idx="27">
                  <c:v>2Q10</c:v>
                </c:pt>
                <c:pt idx="28">
                  <c:v>3Q10</c:v>
                </c:pt>
                <c:pt idx="29">
                  <c:v>4Q10</c:v>
                </c:pt>
                <c:pt idx="30">
                  <c:v>1Q11</c:v>
                </c:pt>
                <c:pt idx="31">
                  <c:v>2Q11</c:v>
                </c:pt>
                <c:pt idx="32">
                  <c:v>3Q11</c:v>
                </c:pt>
                <c:pt idx="33">
                  <c:v>4Q11</c:v>
                </c:pt>
                <c:pt idx="34">
                  <c:v>1Q12</c:v>
                </c:pt>
                <c:pt idx="35">
                  <c:v>2Q12</c:v>
                </c:pt>
                <c:pt idx="36">
                  <c:v>3Q12</c:v>
                </c:pt>
                <c:pt idx="37">
                  <c:v>4Q12</c:v>
                </c:pt>
                <c:pt idx="38">
                  <c:v>1Q13</c:v>
                </c:pt>
                <c:pt idx="39">
                  <c:v>2Q13</c:v>
                </c:pt>
                <c:pt idx="40">
                  <c:v>3Q13</c:v>
                </c:pt>
                <c:pt idx="41">
                  <c:v>4Q13</c:v>
                </c:pt>
                <c:pt idx="42">
                  <c:v>1Q14</c:v>
                </c:pt>
                <c:pt idx="43">
                  <c:v>2Q14</c:v>
                </c:pt>
                <c:pt idx="44">
                  <c:v>3Q14</c:v>
                </c:pt>
                <c:pt idx="45">
                  <c:v>4Q14</c:v>
                </c:pt>
                <c:pt idx="46">
                  <c:v>1Q15</c:v>
                </c:pt>
                <c:pt idx="47">
                  <c:v>2Q15</c:v>
                </c:pt>
                <c:pt idx="48">
                  <c:v>3Q15</c:v>
                </c:pt>
                <c:pt idx="49">
                  <c:v>4Q15</c:v>
                </c:pt>
                <c:pt idx="50">
                  <c:v>1Q16</c:v>
                </c:pt>
                <c:pt idx="51">
                  <c:v>2Q16</c:v>
                </c:pt>
                <c:pt idx="52">
                  <c:v>3Q16</c:v>
                </c:pt>
                <c:pt idx="53">
                  <c:v>4Q16</c:v>
                </c:pt>
                <c:pt idx="54">
                  <c:v>1Q17</c:v>
                </c:pt>
                <c:pt idx="55">
                  <c:v>2Q17</c:v>
                </c:pt>
                <c:pt idx="56">
                  <c:v>3Q17</c:v>
                </c:pt>
                <c:pt idx="57">
                  <c:v>4Q17</c:v>
                </c:pt>
                <c:pt idx="58">
                  <c:v>1Q18</c:v>
                </c:pt>
                <c:pt idx="59">
                  <c:v>2Q18</c:v>
                </c:pt>
                <c:pt idx="60">
                  <c:v>3Q18</c:v>
                </c:pt>
                <c:pt idx="61">
                  <c:v>4Q18</c:v>
                </c:pt>
                <c:pt idx="62">
                  <c:v>1Q19</c:v>
                </c:pt>
                <c:pt idx="63">
                  <c:v>2Q19</c:v>
                </c:pt>
                <c:pt idx="64">
                  <c:v>3Q19</c:v>
                </c:pt>
                <c:pt idx="65">
                  <c:v>4Q19</c:v>
                </c:pt>
                <c:pt idx="66">
                  <c:v>1Q20</c:v>
                </c:pt>
                <c:pt idx="67">
                  <c:v>2Q20</c:v>
                </c:pt>
                <c:pt idx="68">
                  <c:v>3Q20</c:v>
                </c:pt>
                <c:pt idx="69">
                  <c:v>4Q20</c:v>
                </c:pt>
                <c:pt idx="70">
                  <c:v>1Q21</c:v>
                </c:pt>
                <c:pt idx="71">
                  <c:v>2Q21</c:v>
                </c:pt>
                <c:pt idx="72">
                  <c:v>3Q21</c:v>
                </c:pt>
              </c:strCache>
            </c:strRef>
          </c:cat>
          <c:val>
            <c:numRef>
              <c:f>'FI&amp;Cash, US &amp; Euro HY'!$E$18:$E$90</c:f>
              <c:numCache>
                <c:formatCode>0%</c:formatCode>
                <c:ptCount val="73"/>
                <c:pt idx="0">
                  <c:v>7.7438149352773405E-2</c:v>
                </c:pt>
                <c:pt idx="1">
                  <c:v>7.36346842949539E-2</c:v>
                </c:pt>
                <c:pt idx="2">
                  <c:v>6.7590824128564597E-2</c:v>
                </c:pt>
                <c:pt idx="3">
                  <c:v>7.1769056909029599E-2</c:v>
                </c:pt>
                <c:pt idx="4">
                  <c:v>6.7829051273693194E-2</c:v>
                </c:pt>
                <c:pt idx="5">
                  <c:v>5.9884934226961901E-2</c:v>
                </c:pt>
                <c:pt idx="6">
                  <c:v>6.4473991699509695E-2</c:v>
                </c:pt>
                <c:pt idx="7">
                  <c:v>6.8140630703931893E-2</c:v>
                </c:pt>
                <c:pt idx="8">
                  <c:v>6.4178935499511092E-2</c:v>
                </c:pt>
                <c:pt idx="9">
                  <c:v>7.2398038246428195E-2</c:v>
                </c:pt>
                <c:pt idx="10">
                  <c:v>6.6791795008700194E-2</c:v>
                </c:pt>
                <c:pt idx="11">
                  <c:v>7.029702315127459E-2</c:v>
                </c:pt>
                <c:pt idx="12">
                  <c:v>6.64736971984385E-2</c:v>
                </c:pt>
                <c:pt idx="13">
                  <c:v>6.3028901415262309E-2</c:v>
                </c:pt>
                <c:pt idx="14">
                  <c:v>6.3870972218674799E-2</c:v>
                </c:pt>
                <c:pt idx="15">
                  <c:v>6.8450974178280999E-2</c:v>
                </c:pt>
                <c:pt idx="16">
                  <c:v>7.9194890446496191E-2</c:v>
                </c:pt>
                <c:pt idx="17">
                  <c:v>9.09773878332749E-2</c:v>
                </c:pt>
                <c:pt idx="18">
                  <c:v>0.11192860824371501</c:v>
                </c:pt>
                <c:pt idx="19">
                  <c:v>0.11852384756118201</c:v>
                </c:pt>
                <c:pt idx="20">
                  <c:v>0.15287947579552902</c:v>
                </c:pt>
                <c:pt idx="21">
                  <c:v>0.23659094224364299</c:v>
                </c:pt>
                <c:pt idx="22">
                  <c:v>0.228211210577417</c:v>
                </c:pt>
                <c:pt idx="23">
                  <c:v>0.162807083472953</c:v>
                </c:pt>
                <c:pt idx="24">
                  <c:v>0.11476654119507901</c:v>
                </c:pt>
                <c:pt idx="25">
                  <c:v>0.102254332111384</c:v>
                </c:pt>
                <c:pt idx="26">
                  <c:v>8.3886232292004995E-2</c:v>
                </c:pt>
                <c:pt idx="27">
                  <c:v>9.3767934061598196E-2</c:v>
                </c:pt>
                <c:pt idx="28">
                  <c:v>7.7117668169471798E-2</c:v>
                </c:pt>
                <c:pt idx="29">
                  <c:v>8.1376919860348507E-2</c:v>
                </c:pt>
                <c:pt idx="30">
                  <c:v>7.9764957382977494E-2</c:v>
                </c:pt>
                <c:pt idx="31">
                  <c:v>8.22925976234367E-2</c:v>
                </c:pt>
                <c:pt idx="32">
                  <c:v>0.11414601512810499</c:v>
                </c:pt>
                <c:pt idx="33">
                  <c:v>0.111588892901506</c:v>
                </c:pt>
                <c:pt idx="34">
                  <c:v>8.2131558061072404E-2</c:v>
                </c:pt>
                <c:pt idx="35">
                  <c:v>9.1715832250368598E-2</c:v>
                </c:pt>
                <c:pt idx="36">
                  <c:v>7.4504327729672901E-2</c:v>
                </c:pt>
                <c:pt idx="37">
                  <c:v>6.1223167073890999E-2</c:v>
                </c:pt>
                <c:pt idx="38">
                  <c:v>5.8930462067264294E-2</c:v>
                </c:pt>
                <c:pt idx="39">
                  <c:v>6.2640246875521791E-2</c:v>
                </c:pt>
                <c:pt idx="40">
                  <c:v>5.5555966801032607E-2</c:v>
                </c:pt>
                <c:pt idx="41">
                  <c:v>4.3886144734368401E-2</c:v>
                </c:pt>
                <c:pt idx="42">
                  <c:v>3.8156306732356697E-2</c:v>
                </c:pt>
                <c:pt idx="43">
                  <c:v>3.6077786079961399E-2</c:v>
                </c:pt>
                <c:pt idx="44">
                  <c:v>4.1794721736144493E-2</c:v>
                </c:pt>
                <c:pt idx="45">
                  <c:v>4.3618149223530099E-2</c:v>
                </c:pt>
                <c:pt idx="46">
                  <c:v>3.8632870129569098E-2</c:v>
                </c:pt>
                <c:pt idx="47">
                  <c:v>4.51214956437654E-2</c:v>
                </c:pt>
                <c:pt idx="48">
                  <c:v>5.1935417623289702E-2</c:v>
                </c:pt>
                <c:pt idx="49">
                  <c:v>5.01249643370201E-2</c:v>
                </c:pt>
                <c:pt idx="50">
                  <c:v>4.73932963322891E-2</c:v>
                </c:pt>
                <c:pt idx="51">
                  <c:v>4.6387316117751001E-2</c:v>
                </c:pt>
                <c:pt idx="52">
                  <c:v>3.92680414463559E-2</c:v>
                </c:pt>
                <c:pt idx="53">
                  <c:v>3.5024062448790201E-2</c:v>
                </c:pt>
                <c:pt idx="54">
                  <c:v>3.2743917273632503E-2</c:v>
                </c:pt>
                <c:pt idx="55">
                  <c:v>2.735452E-2</c:v>
                </c:pt>
                <c:pt idx="56">
                  <c:v>2.5062910000000001E-2</c:v>
                </c:pt>
                <c:pt idx="57">
                  <c:v>2.8552189999999998E-2</c:v>
                </c:pt>
                <c:pt idx="58">
                  <c:v>3.3096819999999999E-2</c:v>
                </c:pt>
                <c:pt idx="59">
                  <c:v>3.9699999999999999E-2</c:v>
                </c:pt>
                <c:pt idx="60">
                  <c:v>3.5799999999999998E-2</c:v>
                </c:pt>
                <c:pt idx="61">
                  <c:v>5.1500000000000004E-2</c:v>
                </c:pt>
                <c:pt idx="62">
                  <c:v>3.8100000000000002E-2</c:v>
                </c:pt>
                <c:pt idx="63">
                  <c:v>2.7799999999999998E-2</c:v>
                </c:pt>
                <c:pt idx="64">
                  <c:v>3.2599999999999997E-2</c:v>
                </c:pt>
                <c:pt idx="65">
                  <c:v>2.7099999999999999E-2</c:v>
                </c:pt>
                <c:pt idx="66">
                  <c:v>7.6999999999999999E-2</c:v>
                </c:pt>
                <c:pt idx="67">
                  <c:v>4.9500000000000002E-2</c:v>
                </c:pt>
                <c:pt idx="68">
                  <c:v>4.283406E-2</c:v>
                </c:pt>
                <c:pt idx="69">
                  <c:v>3.0800000000000001E-2</c:v>
                </c:pt>
                <c:pt idx="70">
                  <c:v>0.03</c:v>
                </c:pt>
                <c:pt idx="71">
                  <c:v>2.9700000000000001E-2</c:v>
                </c:pt>
                <c:pt idx="72">
                  <c:v>2.9700000000000001E-2</c:v>
                </c:pt>
              </c:numCache>
            </c:numRef>
          </c:val>
          <c:smooth val="0"/>
          <c:extLst>
            <c:ext xmlns:c16="http://schemas.microsoft.com/office/drawing/2014/chart" uri="{C3380CC4-5D6E-409C-BE32-E72D297353CC}">
              <c16:uniqueId val="{00000002-B389-4AA7-AE3F-35335DA6C88F}"/>
            </c:ext>
          </c:extLst>
        </c:ser>
        <c:dLbls>
          <c:showLegendKey val="0"/>
          <c:showVal val="0"/>
          <c:showCatName val="0"/>
          <c:showSerName val="0"/>
          <c:showPercent val="0"/>
          <c:showBubbleSize val="0"/>
        </c:dLbls>
        <c:marker val="1"/>
        <c:smooth val="0"/>
        <c:axId val="478082640"/>
        <c:axId val="478087536"/>
      </c:lineChart>
      <c:catAx>
        <c:axId val="47809352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crossAx val="478104944"/>
        <c:crosses val="autoZero"/>
        <c:auto val="1"/>
        <c:lblAlgn val="ctr"/>
        <c:lblOffset val="100"/>
        <c:tickMarkSkip val="2"/>
        <c:noMultiLvlLbl val="0"/>
      </c:catAx>
      <c:valAx>
        <c:axId val="478104944"/>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r>
                  <a:rPr lang="en-US"/>
                  <a:t>Fixed Income as a Percent of Portfolio</a:t>
                </a:r>
              </a:p>
            </c:rich>
          </c:tx>
          <c:layout>
            <c:manualLayout>
              <c:xMode val="edge"/>
              <c:yMode val="edge"/>
              <c:x val="0"/>
              <c:y val="0.18095613048368953"/>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crossAx val="478093520"/>
        <c:crosses val="autoZero"/>
        <c:crossBetween val="midCat"/>
      </c:valAx>
      <c:valAx>
        <c:axId val="478087536"/>
        <c:scaling>
          <c:orientation val="minMax"/>
        </c:scaling>
        <c:delete val="0"/>
        <c:axPos val="r"/>
        <c:title>
          <c:tx>
            <c:rich>
              <a:bodyPr rot="5400000" spcFirstLastPara="1" vertOverflow="ellipsis" wrap="square" anchor="ctr" anchorCtr="1"/>
              <a:lstStyle/>
              <a:p>
                <a:pPr>
                  <a:defRPr sz="1000" b="0" i="0" u="none" strike="noStrike" kern="1200" baseline="0">
                    <a:solidFill>
                      <a:schemeClr val="tx1"/>
                    </a:solidFill>
                    <a:latin typeface="Arial Narrow" panose="020B0606020202030204" pitchFamily="34" charset="0"/>
                    <a:ea typeface="+mn-ea"/>
                    <a:cs typeface="+mn-cs"/>
                  </a:defRPr>
                </a:pPr>
                <a:r>
                  <a:rPr lang="en-US"/>
                  <a:t>Yield to Worst</a:t>
                </a:r>
              </a:p>
            </c:rich>
          </c:tx>
          <c:layout>
            <c:manualLayout>
              <c:xMode val="edge"/>
              <c:yMode val="edge"/>
              <c:x val="0.97258262856031885"/>
              <c:y val="0.32775278090238719"/>
            </c:manualLayout>
          </c:layout>
          <c:overlay val="0"/>
          <c:spPr>
            <a:noFill/>
            <a:ln>
              <a:noFill/>
            </a:ln>
            <a:effectLst/>
          </c:spPr>
          <c:txPr>
            <a:bodyPr rot="5400000" spcFirstLastPara="1" vertOverflow="ellipsis"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title>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crossAx val="478082640"/>
        <c:crosses val="max"/>
        <c:crossBetween val="between"/>
      </c:valAx>
      <c:catAx>
        <c:axId val="478082640"/>
        <c:scaling>
          <c:orientation val="minMax"/>
        </c:scaling>
        <c:delete val="1"/>
        <c:axPos val="b"/>
        <c:numFmt formatCode="General" sourceLinked="1"/>
        <c:majorTickMark val="out"/>
        <c:minorTickMark val="none"/>
        <c:tickLblPos val="nextTo"/>
        <c:crossAx val="478087536"/>
        <c:crosses val="autoZero"/>
        <c:auto val="1"/>
        <c:lblAlgn val="ctr"/>
        <c:lblOffset val="100"/>
        <c:noMultiLvlLbl val="0"/>
      </c:catAx>
      <c:spPr>
        <a:noFill/>
        <a:ln>
          <a:noFill/>
        </a:ln>
        <a:effectLst/>
      </c:spPr>
    </c:plotArea>
    <c:legend>
      <c:legendPos val="b"/>
      <c:layout>
        <c:manualLayout>
          <c:xMode val="edge"/>
          <c:yMode val="edge"/>
          <c:x val="0.61414783221541747"/>
          <c:y val="8.7362687014219925E-2"/>
          <c:w val="0.26930980849616026"/>
          <c:h val="0.24613292186406605"/>
        </c:manualLayout>
      </c:layout>
      <c:overlay val="0"/>
      <c:spPr>
        <a:solidFill>
          <a:schemeClr val="bg1"/>
        </a:solidFill>
        <a:ln>
          <a:solidFill>
            <a:schemeClr val="bg1">
              <a:lumMod val="85000"/>
            </a:schemeClr>
          </a:solidFill>
        </a:ln>
        <a:effectLst/>
      </c:spPr>
      <c:txPr>
        <a:bodyPr rot="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Arial Narrow" panose="020B060602020203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428258967629047E-2"/>
          <c:y val="0.13004629629629633"/>
          <c:w val="0.90987226596675419"/>
          <c:h val="0.78570246427529888"/>
        </c:manualLayout>
      </c:layout>
      <c:barChart>
        <c:barDir val="col"/>
        <c:grouping val="clustered"/>
        <c:varyColors val="0"/>
        <c:ser>
          <c:idx val="0"/>
          <c:order val="0"/>
          <c:tx>
            <c:strRef>
              <c:f>'Report Card 4% Div CAGR'!$AG$6</c:f>
              <c:strCache>
                <c:ptCount val="1"/>
                <c:pt idx="0">
                  <c:v>IIB Yield</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'Report Card 4% Div CAGR'!$AF$7:$AF$24</c:f>
              <c:numCache>
                <c:formatCode>General</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'Report Card 4% Div CAGR'!$AG$7:$AG$24</c:f>
              <c:numCache>
                <c:formatCode>0.0%</c:formatCode>
                <c:ptCount val="18"/>
                <c:pt idx="0">
                  <c:v>4.2162615255658009E-2</c:v>
                </c:pt>
                <c:pt idx="1">
                  <c:v>4.2158657011191578E-2</c:v>
                </c:pt>
                <c:pt idx="2">
                  <c:v>4.2845811713286712E-2</c:v>
                </c:pt>
                <c:pt idx="3">
                  <c:v>5.0253941383219952E-2</c:v>
                </c:pt>
                <c:pt idx="4">
                  <c:v>4.8475695173086294E-2</c:v>
                </c:pt>
                <c:pt idx="5">
                  <c:v>4.8148466257668714E-2</c:v>
                </c:pt>
                <c:pt idx="6">
                  <c:v>7.8751212553495015E-2</c:v>
                </c:pt>
                <c:pt idx="7">
                  <c:v>6.6467855153203345E-2</c:v>
                </c:pt>
                <c:pt idx="8">
                  <c:v>6.4602552375979116E-2</c:v>
                </c:pt>
                <c:pt idx="9">
                  <c:v>6.5597692248062014E-2</c:v>
                </c:pt>
                <c:pt idx="10">
                  <c:v>5.461737229551452E-2</c:v>
                </c:pt>
                <c:pt idx="11">
                  <c:v>5.088001511406845E-2</c:v>
                </c:pt>
                <c:pt idx="12">
                  <c:v>4.2298182627320324E-2</c:v>
                </c:pt>
                <c:pt idx="13">
                  <c:v>4.3589723729701414E-2</c:v>
                </c:pt>
                <c:pt idx="14">
                  <c:v>4.9718862985074629E-2</c:v>
                </c:pt>
                <c:pt idx="15">
                  <c:v>4.3590220452488684E-2</c:v>
                </c:pt>
                <c:pt idx="16">
                  <c:v>5.0233168548786525E-2</c:v>
                </c:pt>
                <c:pt idx="17">
                  <c:v>4.0851582417582417E-2</c:v>
                </c:pt>
              </c:numCache>
            </c:numRef>
          </c:val>
          <c:extLst>
            <c:ext xmlns:c16="http://schemas.microsoft.com/office/drawing/2014/chart" uri="{C3380CC4-5D6E-409C-BE32-E72D297353CC}">
              <c16:uniqueId val="{00000000-E6C3-4724-8384-C9A6FF37A135}"/>
            </c:ext>
          </c:extLst>
        </c:ser>
        <c:dLbls>
          <c:showLegendKey val="0"/>
          <c:showVal val="0"/>
          <c:showCatName val="0"/>
          <c:showSerName val="0"/>
          <c:showPercent val="0"/>
          <c:showBubbleSize val="0"/>
        </c:dLbls>
        <c:gapWidth val="41"/>
        <c:axId val="478076112"/>
        <c:axId val="478091888"/>
      </c:barChart>
      <c:lineChart>
        <c:grouping val="standard"/>
        <c:varyColors val="0"/>
        <c:ser>
          <c:idx val="1"/>
          <c:order val="1"/>
          <c:tx>
            <c:strRef>
              <c:f>'Report Card 4% Div CAGR'!$AH$6</c:f>
              <c:strCache>
                <c:ptCount val="1"/>
                <c:pt idx="0">
                  <c:v>Blended Index</c:v>
                </c:pt>
              </c:strCache>
            </c:strRef>
          </c:tx>
          <c:spPr>
            <a:ln w="28575" cap="rnd">
              <a:solidFill>
                <a:schemeClr val="tx2"/>
              </a:solidFill>
              <a:round/>
            </a:ln>
            <a:effectLst/>
          </c:spPr>
          <c:marker>
            <c:symbol val="none"/>
          </c:marker>
          <c:cat>
            <c:numRef>
              <c:f>'Report Card 4% Div CAGR'!$AF$7:$AF$24</c:f>
              <c:numCache>
                <c:formatCode>General</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'Report Card 4% Div CAGR'!$AH$7:$AH$24</c:f>
              <c:numCache>
                <c:formatCode>0.00%</c:formatCode>
                <c:ptCount val="18"/>
                <c:pt idx="0">
                  <c:v>2.5871987499999999E-2</c:v>
                </c:pt>
                <c:pt idx="1">
                  <c:v>2.5366516999999998E-2</c:v>
                </c:pt>
                <c:pt idx="2">
                  <c:v>2.7076638999999996E-2</c:v>
                </c:pt>
                <c:pt idx="3">
                  <c:v>2.90092175E-2</c:v>
                </c:pt>
                <c:pt idx="4">
                  <c:v>2.9544006000000001E-2</c:v>
                </c:pt>
                <c:pt idx="5">
                  <c:v>3.4335760499999993E-2</c:v>
                </c:pt>
                <c:pt idx="6">
                  <c:v>3.4960858499999997E-2</c:v>
                </c:pt>
                <c:pt idx="7">
                  <c:v>2.6442372499999998E-2</c:v>
                </c:pt>
                <c:pt idx="8">
                  <c:v>2.6803569500000003E-2</c:v>
                </c:pt>
                <c:pt idx="9">
                  <c:v>2.6015536500000002E-2</c:v>
                </c:pt>
                <c:pt idx="10">
                  <c:v>2.5188083E-2</c:v>
                </c:pt>
                <c:pt idx="11">
                  <c:v>2.4599685999999999E-2</c:v>
                </c:pt>
                <c:pt idx="12">
                  <c:v>2.4789144999999999E-2</c:v>
                </c:pt>
                <c:pt idx="13">
                  <c:v>2.5100905499999999E-2</c:v>
                </c:pt>
                <c:pt idx="14">
                  <c:v>2.4577015000000001E-2</c:v>
                </c:pt>
                <c:pt idx="15">
                  <c:v>2.6215608999999994E-2</c:v>
                </c:pt>
                <c:pt idx="16">
                  <c:v>2.5478849999999997E-2</c:v>
                </c:pt>
                <c:pt idx="17">
                  <c:v>2.0874999999999998E-2</c:v>
                </c:pt>
              </c:numCache>
            </c:numRef>
          </c:val>
          <c:smooth val="0"/>
          <c:extLst>
            <c:ext xmlns:c16="http://schemas.microsoft.com/office/drawing/2014/chart" uri="{C3380CC4-5D6E-409C-BE32-E72D297353CC}">
              <c16:uniqueId val="{00000001-E6C3-4724-8384-C9A6FF37A135}"/>
            </c:ext>
          </c:extLst>
        </c:ser>
        <c:ser>
          <c:idx val="2"/>
          <c:order val="2"/>
          <c:tx>
            <c:strRef>
              <c:f>'Report Card 4% Div CAGR'!$AK$6</c:f>
              <c:strCache>
                <c:ptCount val="1"/>
                <c:pt idx="0">
                  <c:v>Bloomberg Barclays U.S. Corp</c:v>
                </c:pt>
              </c:strCache>
            </c:strRef>
          </c:tx>
          <c:spPr>
            <a:ln w="28575" cap="rnd">
              <a:solidFill>
                <a:schemeClr val="bg2">
                  <a:lumMod val="75000"/>
                </a:schemeClr>
              </a:solidFill>
              <a:round/>
            </a:ln>
            <a:effectLst/>
          </c:spPr>
          <c:marker>
            <c:symbol val="none"/>
          </c:marker>
          <c:cat>
            <c:numRef>
              <c:f>'Report Card 4% Div CAGR'!$AF$7:$AF$24</c:f>
              <c:numCache>
                <c:formatCode>General</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'Report Card 4% Div CAGR'!$AK$7:$AK$24</c:f>
              <c:numCache>
                <c:formatCode>0.00%</c:formatCode>
                <c:ptCount val="18"/>
                <c:pt idx="0">
                  <c:v>4.5504153999999998E-2</c:v>
                </c:pt>
                <c:pt idx="1">
                  <c:v>4.5643483999999998E-2</c:v>
                </c:pt>
                <c:pt idx="2">
                  <c:v>5.0563840000000006E-2</c:v>
                </c:pt>
                <c:pt idx="3">
                  <c:v>5.7190560000000001E-2</c:v>
                </c:pt>
                <c:pt idx="4">
                  <c:v>5.7933086000000002E-2</c:v>
                </c:pt>
                <c:pt idx="5">
                  <c:v>6.6722740000000003E-2</c:v>
                </c:pt>
                <c:pt idx="6">
                  <c:v>6.1563361999999996E-2</c:v>
                </c:pt>
                <c:pt idx="7">
                  <c:v>4.2182900000000002E-2</c:v>
                </c:pt>
                <c:pt idx="8">
                  <c:v>3.8953587999999997E-2</c:v>
                </c:pt>
                <c:pt idx="9">
                  <c:v>3.1804740000000005E-2</c:v>
                </c:pt>
                <c:pt idx="10">
                  <c:v>3.0755652000000001E-2</c:v>
                </c:pt>
                <c:pt idx="11">
                  <c:v>3.0973146E-2</c:v>
                </c:pt>
                <c:pt idx="12">
                  <c:v>3.2933707999999999E-2</c:v>
                </c:pt>
                <c:pt idx="13">
                  <c:v>3.1947400000000001E-2</c:v>
                </c:pt>
                <c:pt idx="14">
                  <c:v>3.2584727999999993E-2</c:v>
                </c:pt>
                <c:pt idx="15">
                  <c:v>3.8590440000000004E-2</c:v>
                </c:pt>
                <c:pt idx="16">
                  <c:v>3.3597600000000005E-2</c:v>
                </c:pt>
                <c:pt idx="17">
                  <c:v>2.4332799999999998E-2</c:v>
                </c:pt>
              </c:numCache>
            </c:numRef>
          </c:val>
          <c:smooth val="0"/>
          <c:extLst>
            <c:ext xmlns:c16="http://schemas.microsoft.com/office/drawing/2014/chart" uri="{C3380CC4-5D6E-409C-BE32-E72D297353CC}">
              <c16:uniqueId val="{00000002-E6C3-4724-8384-C9A6FF37A135}"/>
            </c:ext>
          </c:extLst>
        </c:ser>
        <c:ser>
          <c:idx val="3"/>
          <c:order val="3"/>
          <c:tx>
            <c:strRef>
              <c:f>'Report Card 4% Div CAGR'!$AM$6</c:f>
              <c:strCache>
                <c:ptCount val="1"/>
                <c:pt idx="0">
                  <c:v>CPI</c:v>
                </c:pt>
              </c:strCache>
            </c:strRef>
          </c:tx>
          <c:spPr>
            <a:ln w="28575" cap="rnd">
              <a:solidFill>
                <a:srgbClr val="3B928C"/>
              </a:solidFill>
              <a:round/>
            </a:ln>
            <a:effectLst/>
          </c:spPr>
          <c:marker>
            <c:symbol val="none"/>
          </c:marker>
          <c:cat>
            <c:numRef>
              <c:f>'Report Card 4% Div CAGR'!$AF$7:$AF$24</c:f>
              <c:numCache>
                <c:formatCode>General</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'Report Card 4% Div CAGR'!$AM$7:$AM$24</c:f>
              <c:numCache>
                <c:formatCode>0.00%</c:formatCode>
                <c:ptCount val="18"/>
                <c:pt idx="0">
                  <c:v>2.3400000000000001E-2</c:v>
                </c:pt>
                <c:pt idx="1">
                  <c:v>2.5399999999999999E-2</c:v>
                </c:pt>
                <c:pt idx="2">
                  <c:v>3.4000000000000002E-2</c:v>
                </c:pt>
                <c:pt idx="3">
                  <c:v>3.1399999999999997E-2</c:v>
                </c:pt>
                <c:pt idx="4">
                  <c:v>2.98E-2</c:v>
                </c:pt>
                <c:pt idx="5">
                  <c:v>3.6199999999999996E-2</c:v>
                </c:pt>
                <c:pt idx="6">
                  <c:v>-5.9999999999999919E-4</c:v>
                </c:pt>
                <c:pt idx="7">
                  <c:v>1.7400000000000002E-2</c:v>
                </c:pt>
                <c:pt idx="8">
                  <c:v>2.9400000000000003E-2</c:v>
                </c:pt>
                <c:pt idx="9">
                  <c:v>2.2200000000000004E-2</c:v>
                </c:pt>
                <c:pt idx="10">
                  <c:v>1.54E-2</c:v>
                </c:pt>
                <c:pt idx="11">
                  <c:v>1.5200000000000002E-2</c:v>
                </c:pt>
                <c:pt idx="12">
                  <c:v>3.0000000000000001E-3</c:v>
                </c:pt>
                <c:pt idx="13">
                  <c:v>1.24E-2</c:v>
                </c:pt>
                <c:pt idx="14">
                  <c:v>2.0800000000000003E-2</c:v>
                </c:pt>
                <c:pt idx="15">
                  <c:v>2.3200000000000002E-2</c:v>
                </c:pt>
                <c:pt idx="16">
                  <c:v>1.8800000000000001E-2</c:v>
                </c:pt>
                <c:pt idx="17">
                  <c:v>1.222E-2</c:v>
                </c:pt>
              </c:numCache>
            </c:numRef>
          </c:val>
          <c:smooth val="0"/>
          <c:extLst>
            <c:ext xmlns:c16="http://schemas.microsoft.com/office/drawing/2014/chart" uri="{C3380CC4-5D6E-409C-BE32-E72D297353CC}">
              <c16:uniqueId val="{00000003-E6C3-4724-8384-C9A6FF37A135}"/>
            </c:ext>
          </c:extLst>
        </c:ser>
        <c:dLbls>
          <c:showLegendKey val="0"/>
          <c:showVal val="0"/>
          <c:showCatName val="0"/>
          <c:showSerName val="0"/>
          <c:showPercent val="0"/>
          <c:showBubbleSize val="0"/>
        </c:dLbls>
        <c:marker val="1"/>
        <c:smooth val="0"/>
        <c:axId val="478076112"/>
        <c:axId val="478091888"/>
      </c:lineChart>
      <c:catAx>
        <c:axId val="478076112"/>
        <c:scaling>
          <c:orientation val="minMax"/>
        </c:scaling>
        <c:delete val="0"/>
        <c:axPos val="b"/>
        <c:numFmt formatCode="General" sourceLinked="1"/>
        <c:majorTickMark val="out"/>
        <c:minorTickMark val="none"/>
        <c:tickLblPos val="low"/>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478091888"/>
        <c:crosses val="autoZero"/>
        <c:auto val="1"/>
        <c:lblAlgn val="ctr"/>
        <c:lblOffset val="100"/>
        <c:noMultiLvlLbl val="0"/>
      </c:catAx>
      <c:valAx>
        <c:axId val="478091888"/>
        <c:scaling>
          <c:orientation val="minMax"/>
        </c:scaling>
        <c:delete val="0"/>
        <c:axPos val="l"/>
        <c:majorGridlines>
          <c:spPr>
            <a:ln w="9525" cap="flat" cmpd="sng" algn="ctr">
              <a:solidFill>
                <a:schemeClr val="bg1">
                  <a:lumMod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478076112"/>
        <c:crosses val="autoZero"/>
        <c:crossBetween val="between"/>
      </c:valAx>
      <c:spPr>
        <a:noFill/>
        <a:ln>
          <a:noFill/>
        </a:ln>
        <a:effectLst/>
      </c:spPr>
    </c:plotArea>
    <c:legend>
      <c:legendPos val="b"/>
      <c:layout>
        <c:manualLayout>
          <c:xMode val="edge"/>
          <c:yMode val="edge"/>
          <c:x val="0.72962962962962963"/>
          <c:y val="0.15666291713535807"/>
          <c:w val="0.25370370370370371"/>
          <c:h val="0.24479221347331578"/>
        </c:manualLayout>
      </c:layout>
      <c:overlay val="0"/>
      <c:spPr>
        <a:solidFill>
          <a:schemeClr val="bg1"/>
        </a:solidFill>
        <a:ln>
          <a:solidFill>
            <a:schemeClr val="bg1">
              <a:lumMod val="75000"/>
            </a:schemeClr>
          </a:solidFill>
        </a:ln>
        <a:effectLst/>
      </c:spPr>
      <c:txPr>
        <a:bodyPr rot="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latin typeface="Arial Narrow" panose="020B060602020203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958881356798406E-2"/>
          <c:y val="5.5944067145695248E-2"/>
          <c:w val="0.88364241674241351"/>
          <c:h val="0.52543332624521599"/>
        </c:manualLayout>
      </c:layout>
      <c:barChart>
        <c:barDir val="col"/>
        <c:grouping val="clustered"/>
        <c:varyColors val="0"/>
        <c:ser>
          <c:idx val="0"/>
          <c:order val="0"/>
          <c:spPr>
            <a:solidFill>
              <a:schemeClr val="tx2"/>
            </a:solidFill>
            <a:ln>
              <a:noFill/>
            </a:ln>
            <a:effectLst/>
          </c:spPr>
          <c:invertIfNegative val="0"/>
          <c:cat>
            <c:strRef>
              <c:f>'I Shares'!$G$15:$G$56</c:f>
              <c:strCache>
                <c:ptCount val="42"/>
                <c:pt idx="0">
                  <c:v>(-0.66%, -0.16%]</c:v>
                </c:pt>
                <c:pt idx="1">
                  <c:v>(-0.16%, 0.34%]</c:v>
                </c:pt>
                <c:pt idx="2">
                  <c:v>(0.34%, 0.84%]</c:v>
                </c:pt>
                <c:pt idx="3">
                  <c:v>(0.84%, 1.34%]</c:v>
                </c:pt>
                <c:pt idx="4">
                  <c:v>(1.34%, 1.84%]</c:v>
                </c:pt>
                <c:pt idx="5">
                  <c:v>(1.84%, 2.34%]</c:v>
                </c:pt>
                <c:pt idx="6">
                  <c:v>(2.34%, 2.84%]</c:v>
                </c:pt>
                <c:pt idx="7">
                  <c:v>(2.84%, 3.34%]</c:v>
                </c:pt>
                <c:pt idx="8">
                  <c:v>(3.34%, 3.84%]</c:v>
                </c:pt>
                <c:pt idx="9">
                  <c:v>(3.84%, 4.34%]</c:v>
                </c:pt>
                <c:pt idx="10">
                  <c:v>(4.34%, 4.84%]</c:v>
                </c:pt>
                <c:pt idx="11">
                  <c:v>(4.84%, 5.34%]</c:v>
                </c:pt>
                <c:pt idx="12">
                  <c:v>(5.34%, 5.84%]</c:v>
                </c:pt>
                <c:pt idx="13">
                  <c:v>(5.84%, 6.34%]</c:v>
                </c:pt>
                <c:pt idx="14">
                  <c:v>(6.34%, 6.84%]</c:v>
                </c:pt>
                <c:pt idx="15">
                  <c:v>(6.84%, 7.34%]</c:v>
                </c:pt>
                <c:pt idx="16">
                  <c:v>(7.34%, 7.84%]</c:v>
                </c:pt>
                <c:pt idx="17">
                  <c:v>(7.84%, 8.34%]</c:v>
                </c:pt>
                <c:pt idx="18">
                  <c:v>(8.34%, 8.84%]</c:v>
                </c:pt>
                <c:pt idx="19">
                  <c:v>(8.84%, 9.34%]</c:v>
                </c:pt>
                <c:pt idx="20">
                  <c:v>(9.34%, 9.84%]</c:v>
                </c:pt>
                <c:pt idx="21">
                  <c:v>(9.84%, 10.34%]</c:v>
                </c:pt>
                <c:pt idx="22">
                  <c:v>(10.34%, 10.84%]</c:v>
                </c:pt>
                <c:pt idx="23">
                  <c:v>(10.84%, 11.34%]</c:v>
                </c:pt>
                <c:pt idx="24">
                  <c:v>(11.34%, 11.84%]</c:v>
                </c:pt>
                <c:pt idx="25">
                  <c:v>(11.84%, 12.34%]</c:v>
                </c:pt>
                <c:pt idx="26">
                  <c:v>(12.34%, 12.84%]</c:v>
                </c:pt>
                <c:pt idx="27">
                  <c:v>(12.84%, 13.34%]</c:v>
                </c:pt>
                <c:pt idx="28">
                  <c:v>(13.34%, 13.84%]</c:v>
                </c:pt>
                <c:pt idx="29">
                  <c:v>(13.84%, 14.34%]</c:v>
                </c:pt>
                <c:pt idx="30">
                  <c:v>(14.34%, 14.84%]</c:v>
                </c:pt>
                <c:pt idx="31">
                  <c:v>(14.84%, 15.34%]</c:v>
                </c:pt>
                <c:pt idx="32">
                  <c:v>(15.34%, 15.84%]</c:v>
                </c:pt>
                <c:pt idx="33">
                  <c:v>(15.84%, 16.34%]</c:v>
                </c:pt>
                <c:pt idx="34">
                  <c:v>(16.34%, 16.84%]</c:v>
                </c:pt>
                <c:pt idx="35">
                  <c:v>(16.84%, 17.34%]</c:v>
                </c:pt>
                <c:pt idx="36">
                  <c:v>(17.34%, 17.84%]</c:v>
                </c:pt>
                <c:pt idx="37">
                  <c:v>(17.84%, 18.34%]</c:v>
                </c:pt>
                <c:pt idx="38">
                  <c:v>(18.34%, 18.84%]</c:v>
                </c:pt>
                <c:pt idx="39">
                  <c:v>(18.84%, 19.34%]</c:v>
                </c:pt>
                <c:pt idx="40">
                  <c:v>(19.34%, 19.84%]</c:v>
                </c:pt>
                <c:pt idx="41">
                  <c:v>(19.84%, 20.34%]</c:v>
                </c:pt>
              </c:strCache>
            </c:strRef>
          </c:cat>
          <c:val>
            <c:numRef>
              <c:f>'I Shares'!$H$15:$H$56</c:f>
              <c:numCache>
                <c:formatCode>_(* #,##0.00_);_(* \(#,##0.00\);_(* "-"??_);_(@_)</c:formatCode>
                <c:ptCount val="42"/>
                <c:pt idx="0">
                  <c:v>1</c:v>
                </c:pt>
                <c:pt idx="1">
                  <c:v>0</c:v>
                </c:pt>
                <c:pt idx="2">
                  <c:v>0</c:v>
                </c:pt>
                <c:pt idx="3">
                  <c:v>0</c:v>
                </c:pt>
                <c:pt idx="4">
                  <c:v>0</c:v>
                </c:pt>
                <c:pt idx="5">
                  <c:v>2</c:v>
                </c:pt>
                <c:pt idx="6">
                  <c:v>2</c:v>
                </c:pt>
                <c:pt idx="7">
                  <c:v>1</c:v>
                </c:pt>
                <c:pt idx="8">
                  <c:v>1</c:v>
                </c:pt>
                <c:pt idx="9">
                  <c:v>3</c:v>
                </c:pt>
                <c:pt idx="10">
                  <c:v>4</c:v>
                </c:pt>
                <c:pt idx="11">
                  <c:v>3</c:v>
                </c:pt>
                <c:pt idx="12">
                  <c:v>1</c:v>
                </c:pt>
                <c:pt idx="13">
                  <c:v>4</c:v>
                </c:pt>
                <c:pt idx="14">
                  <c:v>4</c:v>
                </c:pt>
                <c:pt idx="15">
                  <c:v>3</c:v>
                </c:pt>
                <c:pt idx="16">
                  <c:v>6</c:v>
                </c:pt>
                <c:pt idx="17">
                  <c:v>3</c:v>
                </c:pt>
                <c:pt idx="18">
                  <c:v>4</c:v>
                </c:pt>
                <c:pt idx="19">
                  <c:v>2</c:v>
                </c:pt>
                <c:pt idx="20">
                  <c:v>1</c:v>
                </c:pt>
                <c:pt idx="21">
                  <c:v>1</c:v>
                </c:pt>
                <c:pt idx="22">
                  <c:v>2</c:v>
                </c:pt>
                <c:pt idx="23">
                  <c:v>1</c:v>
                </c:pt>
                <c:pt idx="24">
                  <c:v>0</c:v>
                </c:pt>
                <c:pt idx="25">
                  <c:v>0</c:v>
                </c:pt>
                <c:pt idx="26">
                  <c:v>0</c:v>
                </c:pt>
                <c:pt idx="27">
                  <c:v>1</c:v>
                </c:pt>
                <c:pt idx="28">
                  <c:v>0</c:v>
                </c:pt>
                <c:pt idx="29">
                  <c:v>1</c:v>
                </c:pt>
                <c:pt idx="30">
                  <c:v>0</c:v>
                </c:pt>
                <c:pt idx="31">
                  <c:v>0</c:v>
                </c:pt>
                <c:pt idx="32">
                  <c:v>1</c:v>
                </c:pt>
                <c:pt idx="33">
                  <c:v>0</c:v>
                </c:pt>
                <c:pt idx="34">
                  <c:v>0</c:v>
                </c:pt>
                <c:pt idx="35">
                  <c:v>0</c:v>
                </c:pt>
                <c:pt idx="36">
                  <c:v>0</c:v>
                </c:pt>
                <c:pt idx="37">
                  <c:v>2</c:v>
                </c:pt>
                <c:pt idx="38">
                  <c:v>0</c:v>
                </c:pt>
                <c:pt idx="39">
                  <c:v>0</c:v>
                </c:pt>
                <c:pt idx="40">
                  <c:v>1</c:v>
                </c:pt>
                <c:pt idx="41">
                  <c:v>0</c:v>
                </c:pt>
              </c:numCache>
            </c:numRef>
          </c:val>
          <c:extLst>
            <c:ext xmlns:c16="http://schemas.microsoft.com/office/drawing/2014/chart" uri="{C3380CC4-5D6E-409C-BE32-E72D297353CC}">
              <c16:uniqueId val="{00000000-7EA3-4120-962D-D56B77E876B3}"/>
            </c:ext>
          </c:extLst>
        </c:ser>
        <c:dLbls>
          <c:showLegendKey val="0"/>
          <c:showVal val="0"/>
          <c:showCatName val="0"/>
          <c:showSerName val="0"/>
          <c:showPercent val="0"/>
          <c:showBubbleSize val="0"/>
        </c:dLbls>
        <c:gapWidth val="219"/>
        <c:overlap val="-27"/>
        <c:axId val="921385688"/>
        <c:axId val="921395856"/>
      </c:barChart>
      <c:catAx>
        <c:axId val="9213856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r>
                  <a:rPr lang="en-US"/>
                  <a:t>5-Year Return Range</a:t>
                </a:r>
              </a:p>
            </c:rich>
          </c:tx>
          <c:layout>
            <c:manualLayout>
              <c:xMode val="edge"/>
              <c:yMode val="edge"/>
              <c:x val="0.42286114791979246"/>
              <c:y val="0.90603919608735928"/>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Narrow" panose="020B0606020202030204" pitchFamily="34" charset="0"/>
                <a:ea typeface="+mn-ea"/>
                <a:cs typeface="+mn-cs"/>
              </a:defRPr>
            </a:pPr>
            <a:endParaRPr lang="en-US"/>
          </a:p>
        </c:txPr>
        <c:crossAx val="921395856"/>
        <c:crosses val="autoZero"/>
        <c:auto val="1"/>
        <c:lblAlgn val="ctr"/>
        <c:lblOffset val="100"/>
        <c:noMultiLvlLbl val="0"/>
      </c:catAx>
      <c:valAx>
        <c:axId val="921395856"/>
        <c:scaling>
          <c:orientation val="minMax"/>
        </c:scaling>
        <c:delete val="0"/>
        <c:axPos val="l"/>
        <c:majorGridlines>
          <c:spPr>
            <a:ln w="9525" cap="flat" cmpd="sng" algn="ctr">
              <a:solidFill>
                <a:schemeClr val="bg1">
                  <a:lumMod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r>
                  <a:rPr lang="en-US"/>
                  <a:t># of occurrences within each 50 bps average annual 5-year return range</a:t>
                </a:r>
              </a:p>
            </c:rich>
          </c:tx>
          <c:layout>
            <c:manualLayout>
              <c:xMode val="edge"/>
              <c:yMode val="edge"/>
              <c:x val="3.7088548910523874E-3"/>
              <c:y val="0.1322314314352796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mn-cs"/>
              </a:defRPr>
            </a:pPr>
            <a:endParaRPr lang="en-US"/>
          </a:p>
        </c:txPr>
        <c:crossAx val="9213856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solidFill>
            <a:schemeClr val="tx1"/>
          </a:solidFill>
          <a:latin typeface="Arial Narrow" panose="020B060602020203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087546640082"/>
          <c:y val="2.1261264320405562E-2"/>
          <c:w val="0.8135119341238175"/>
          <c:h val="0.88756303175632012"/>
        </c:manualLayout>
      </c:layout>
      <c:barChart>
        <c:barDir val="col"/>
        <c:grouping val="clustered"/>
        <c:varyColors val="0"/>
        <c:ser>
          <c:idx val="0"/>
          <c:order val="0"/>
          <c:tx>
            <c:strRef>
              <c:f>'Dividends NOT Reinvested'!$G$3</c:f>
              <c:strCache>
                <c:ptCount val="1"/>
                <c:pt idx="0">
                  <c:v>Dividend Received</c:v>
                </c:pt>
              </c:strCache>
            </c:strRef>
          </c:tx>
          <c:spPr>
            <a:solidFill>
              <a:schemeClr val="bg2">
                <a:lumMod val="60000"/>
                <a:lumOff val="40000"/>
              </a:schemeClr>
            </a:solidFill>
            <a:ln w="25400">
              <a:noFill/>
            </a:ln>
          </c:spPr>
          <c:invertIfNegative val="0"/>
          <c:cat>
            <c:numRef>
              <c:f>'Dividends NOT Reinvested'!$A$5:$A$80</c:f>
              <c:numCache>
                <c:formatCode>m/d/yyyy</c:formatCode>
                <c:ptCount val="76"/>
                <c:pt idx="0">
                  <c:v>37621</c:v>
                </c:pt>
                <c:pt idx="1">
                  <c:v>37711</c:v>
                </c:pt>
                <c:pt idx="2">
                  <c:v>37802</c:v>
                </c:pt>
                <c:pt idx="3">
                  <c:v>37894</c:v>
                </c:pt>
                <c:pt idx="4">
                  <c:v>37986</c:v>
                </c:pt>
                <c:pt idx="5">
                  <c:v>38077</c:v>
                </c:pt>
                <c:pt idx="6">
                  <c:v>38168</c:v>
                </c:pt>
                <c:pt idx="7">
                  <c:v>38260</c:v>
                </c:pt>
                <c:pt idx="8">
                  <c:v>38352</c:v>
                </c:pt>
                <c:pt idx="9">
                  <c:v>38442</c:v>
                </c:pt>
                <c:pt idx="10">
                  <c:v>38533</c:v>
                </c:pt>
                <c:pt idx="11">
                  <c:v>38625</c:v>
                </c:pt>
                <c:pt idx="12">
                  <c:v>38717</c:v>
                </c:pt>
                <c:pt idx="13">
                  <c:v>38807</c:v>
                </c:pt>
                <c:pt idx="14">
                  <c:v>38898</c:v>
                </c:pt>
                <c:pt idx="15">
                  <c:v>38990</c:v>
                </c:pt>
                <c:pt idx="16">
                  <c:v>39082</c:v>
                </c:pt>
                <c:pt idx="17">
                  <c:v>39172</c:v>
                </c:pt>
                <c:pt idx="18">
                  <c:v>39263</c:v>
                </c:pt>
                <c:pt idx="19">
                  <c:v>39355</c:v>
                </c:pt>
                <c:pt idx="20">
                  <c:v>39447</c:v>
                </c:pt>
                <c:pt idx="21">
                  <c:v>39538</c:v>
                </c:pt>
                <c:pt idx="22">
                  <c:v>39629</c:v>
                </c:pt>
                <c:pt idx="23">
                  <c:v>39721</c:v>
                </c:pt>
                <c:pt idx="24">
                  <c:v>39813</c:v>
                </c:pt>
                <c:pt idx="25">
                  <c:v>39903</c:v>
                </c:pt>
                <c:pt idx="26">
                  <c:v>39994</c:v>
                </c:pt>
                <c:pt idx="27">
                  <c:v>40086</c:v>
                </c:pt>
                <c:pt idx="28">
                  <c:v>40178</c:v>
                </c:pt>
                <c:pt idx="29">
                  <c:v>40268</c:v>
                </c:pt>
                <c:pt idx="30">
                  <c:v>40359</c:v>
                </c:pt>
                <c:pt idx="31">
                  <c:v>40451</c:v>
                </c:pt>
                <c:pt idx="32">
                  <c:v>40543</c:v>
                </c:pt>
                <c:pt idx="33">
                  <c:v>40633</c:v>
                </c:pt>
                <c:pt idx="34">
                  <c:v>40724</c:v>
                </c:pt>
                <c:pt idx="35">
                  <c:v>40816</c:v>
                </c:pt>
                <c:pt idx="36">
                  <c:v>40908</c:v>
                </c:pt>
                <c:pt idx="37">
                  <c:v>40999</c:v>
                </c:pt>
                <c:pt idx="38">
                  <c:v>41090</c:v>
                </c:pt>
                <c:pt idx="39">
                  <c:v>41182</c:v>
                </c:pt>
                <c:pt idx="40">
                  <c:v>41274</c:v>
                </c:pt>
                <c:pt idx="41">
                  <c:v>41364</c:v>
                </c:pt>
                <c:pt idx="42">
                  <c:v>41455</c:v>
                </c:pt>
                <c:pt idx="43">
                  <c:v>41547</c:v>
                </c:pt>
                <c:pt idx="44">
                  <c:v>41639</c:v>
                </c:pt>
                <c:pt idx="45">
                  <c:v>41729</c:v>
                </c:pt>
                <c:pt idx="46">
                  <c:v>41820</c:v>
                </c:pt>
                <c:pt idx="47">
                  <c:v>41912</c:v>
                </c:pt>
                <c:pt idx="48">
                  <c:v>42004</c:v>
                </c:pt>
                <c:pt idx="49">
                  <c:v>42094</c:v>
                </c:pt>
                <c:pt idx="50">
                  <c:v>42185</c:v>
                </c:pt>
                <c:pt idx="51">
                  <c:v>42277</c:v>
                </c:pt>
                <c:pt idx="52">
                  <c:v>42369</c:v>
                </c:pt>
                <c:pt idx="53">
                  <c:v>42460</c:v>
                </c:pt>
                <c:pt idx="54">
                  <c:v>42551</c:v>
                </c:pt>
                <c:pt idx="55">
                  <c:v>42643</c:v>
                </c:pt>
                <c:pt idx="56">
                  <c:v>42735</c:v>
                </c:pt>
                <c:pt idx="57">
                  <c:v>42825</c:v>
                </c:pt>
                <c:pt idx="58">
                  <c:v>42916</c:v>
                </c:pt>
                <c:pt idx="59">
                  <c:v>43008</c:v>
                </c:pt>
                <c:pt idx="60">
                  <c:v>43100</c:v>
                </c:pt>
                <c:pt idx="61">
                  <c:v>43190</c:v>
                </c:pt>
                <c:pt idx="62">
                  <c:v>43281</c:v>
                </c:pt>
                <c:pt idx="63">
                  <c:v>43373</c:v>
                </c:pt>
                <c:pt idx="64">
                  <c:v>43465</c:v>
                </c:pt>
                <c:pt idx="65">
                  <c:v>43555</c:v>
                </c:pt>
                <c:pt idx="66">
                  <c:v>43646</c:v>
                </c:pt>
                <c:pt idx="67">
                  <c:v>43738</c:v>
                </c:pt>
                <c:pt idx="68">
                  <c:v>43830</c:v>
                </c:pt>
                <c:pt idx="69">
                  <c:v>43921</c:v>
                </c:pt>
                <c:pt idx="70">
                  <c:v>44012</c:v>
                </c:pt>
                <c:pt idx="71">
                  <c:v>44104</c:v>
                </c:pt>
                <c:pt idx="72">
                  <c:v>44196</c:v>
                </c:pt>
                <c:pt idx="73">
                  <c:v>44286</c:v>
                </c:pt>
                <c:pt idx="74">
                  <c:v>44377</c:v>
                </c:pt>
                <c:pt idx="75">
                  <c:v>44469</c:v>
                </c:pt>
              </c:numCache>
            </c:numRef>
          </c:cat>
          <c:val>
            <c:numRef>
              <c:f>'Dividends NOT Reinvested'!$G$5:$G$80</c:f>
              <c:numCache>
                <c:formatCode>_("$"* #,##0_);_("$"* \(#,##0\);_("$"* "-"??_);_(@_)</c:formatCode>
                <c:ptCount val="76"/>
                <c:pt idx="0">
                  <c:v>1000</c:v>
                </c:pt>
                <c:pt idx="1">
                  <c:v>770.51926298157457</c:v>
                </c:pt>
                <c:pt idx="2">
                  <c:v>938.02345058626474</c:v>
                </c:pt>
                <c:pt idx="3">
                  <c:v>1038.5259631490787</c:v>
                </c:pt>
                <c:pt idx="4">
                  <c:v>1465.6616415410385</c:v>
                </c:pt>
                <c:pt idx="5">
                  <c:v>854.83756281407045</c:v>
                </c:pt>
                <c:pt idx="6">
                  <c:v>1046.9011725293133</c:v>
                </c:pt>
                <c:pt idx="7">
                  <c:v>1256.2814070351758</c:v>
                </c:pt>
                <c:pt idx="8">
                  <c:v>1825.8769150631206</c:v>
                </c:pt>
                <c:pt idx="9">
                  <c:v>921.31391407701619</c:v>
                </c:pt>
                <c:pt idx="10">
                  <c:v>1139.1759562217337</c:v>
                </c:pt>
                <c:pt idx="11">
                  <c:v>1457.3513159299853</c:v>
                </c:pt>
                <c:pt idx="12">
                  <c:v>2476.2252728623339</c:v>
                </c:pt>
                <c:pt idx="13">
                  <c:v>1067.5102987033629</c:v>
                </c:pt>
                <c:pt idx="14">
                  <c:v>1366.4131823403045</c:v>
                </c:pt>
                <c:pt idx="15">
                  <c:v>1639.6957846480359</c:v>
                </c:pt>
                <c:pt idx="16">
                  <c:v>2891.3415194206655</c:v>
                </c:pt>
                <c:pt idx="17">
                  <c:v>1244.1530174476802</c:v>
                </c:pt>
                <c:pt idx="18">
                  <c:v>1620.9035790691607</c:v>
                </c:pt>
                <c:pt idx="19">
                  <c:v>1883.7527905841212</c:v>
                </c:pt>
                <c:pt idx="20">
                  <c:v>3291.0826581361175</c:v>
                </c:pt>
                <c:pt idx="21">
                  <c:v>1600.8255320825137</c:v>
                </c:pt>
                <c:pt idx="22">
                  <c:v>1945.1370973259357</c:v>
                </c:pt>
                <c:pt idx="23">
                  <c:v>2325.2214432483438</c:v>
                </c:pt>
                <c:pt idx="24">
                  <c:v>3291.0826581361175</c:v>
                </c:pt>
                <c:pt idx="25">
                  <c:v>1609.7686914796227</c:v>
                </c:pt>
                <c:pt idx="26">
                  <c:v>2164.2445741003817</c:v>
                </c:pt>
                <c:pt idx="27">
                  <c:v>2504.0847474515963</c:v>
                </c:pt>
                <c:pt idx="28">
                  <c:v>3085.3899920026101</c:v>
                </c:pt>
                <c:pt idx="29">
                  <c:v>1766.2740882469432</c:v>
                </c:pt>
                <c:pt idx="30">
                  <c:v>2235.7898582204134</c:v>
                </c:pt>
                <c:pt idx="31">
                  <c:v>2861.8110070748849</c:v>
                </c:pt>
                <c:pt idx="32">
                  <c:v>3219.5373829592454</c:v>
                </c:pt>
                <c:pt idx="33">
                  <c:v>1878.063473392893</c:v>
                </c:pt>
                <c:pt idx="34">
                  <c:v>2325.2214432483438</c:v>
                </c:pt>
                <c:pt idx="35">
                  <c:v>2861.8110070748849</c:v>
                </c:pt>
                <c:pt idx="36">
                  <c:v>3353.6846844842867</c:v>
                </c:pt>
                <c:pt idx="37">
                  <c:v>1922.7792793215976</c:v>
                </c:pt>
                <c:pt idx="38">
                  <c:v>2325.221425362025</c:v>
                </c:pt>
                <c:pt idx="39">
                  <c:v>2548.7109965820982</c:v>
                </c:pt>
                <c:pt idx="40">
                  <c:v>3219.536139860089</c:v>
                </c:pt>
                <c:pt idx="41">
                  <c:v>1922.7792703784382</c:v>
                </c:pt>
                <c:pt idx="42">
                  <c:v>2258.1477745995044</c:v>
                </c:pt>
                <c:pt idx="43">
                  <c:v>2235.7897866751382</c:v>
                </c:pt>
                <c:pt idx="44">
                  <c:v>2191.0740433485494</c:v>
                </c:pt>
                <c:pt idx="45">
                  <c:v>2012.2106318273841</c:v>
                </c:pt>
                <c:pt idx="46">
                  <c:v>2146.358237419845</c:v>
                </c:pt>
                <c:pt idx="47">
                  <c:v>2414.6530551057531</c:v>
                </c:pt>
                <c:pt idx="48">
                  <c:v>2325.2214432483438</c:v>
                </c:pt>
                <c:pt idx="49">
                  <c:v>1475.6213005229877</c:v>
                </c:pt>
                <c:pt idx="50">
                  <c:v>1788.6318794218032</c:v>
                </c:pt>
                <c:pt idx="51">
                  <c:v>1788.6318794218032</c:v>
                </c:pt>
                <c:pt idx="52">
                  <c:v>2258.1477477700264</c:v>
                </c:pt>
                <c:pt idx="53">
                  <c:v>1520.3370975085327</c:v>
                </c:pt>
                <c:pt idx="54">
                  <c:v>1654.4844884651677</c:v>
                </c:pt>
                <c:pt idx="55">
                  <c:v>1743.916082436258</c:v>
                </c:pt>
                <c:pt idx="56">
                  <c:v>1922.7792703784382</c:v>
                </c:pt>
                <c:pt idx="57">
                  <c:v>1520.3370975085327</c:v>
                </c:pt>
                <c:pt idx="58">
                  <c:v>1788.6318794218032</c:v>
                </c:pt>
                <c:pt idx="59">
                  <c:v>2325.2214432483438</c:v>
                </c:pt>
                <c:pt idx="60">
                  <c:v>2638.2320221471591</c:v>
                </c:pt>
                <c:pt idx="61">
                  <c:v>1609.7686914796227</c:v>
                </c:pt>
                <c:pt idx="62">
                  <c:v>1788.6318794218032</c:v>
                </c:pt>
                <c:pt idx="63">
                  <c:v>2146.3582553061638</c:v>
                </c:pt>
                <c:pt idx="64">
                  <c:v>2504.0846311905243</c:v>
                </c:pt>
                <c:pt idx="65">
                  <c:v>1699.200285450713</c:v>
                </c:pt>
                <c:pt idx="66">
                  <c:v>1922.7792524921194</c:v>
                </c:pt>
                <c:pt idx="67">
                  <c:v>2235.7898492772538</c:v>
                </c:pt>
                <c:pt idx="68">
                  <c:v>2682.9478191327044</c:v>
                </c:pt>
                <c:pt idx="69">
                  <c:v>1699.200285450713</c:v>
                </c:pt>
                <c:pt idx="70">
                  <c:v>1699.1108538567416</c:v>
                </c:pt>
                <c:pt idx="71">
                  <c:v>1878.0545302334961</c:v>
                </c:pt>
                <c:pt idx="72">
                  <c:v>2593.5072820022174</c:v>
                </c:pt>
                <c:pt idx="73">
                  <c:v>2012.2099700335887</c:v>
                </c:pt>
                <c:pt idx="74">
                  <c:v>2459.3688342049795</c:v>
                </c:pt>
                <c:pt idx="75">
                  <c:v>2772.2899815098235</c:v>
                </c:pt>
              </c:numCache>
            </c:numRef>
          </c:val>
          <c:extLst>
            <c:ext xmlns:c16="http://schemas.microsoft.com/office/drawing/2014/chart" uri="{C3380CC4-5D6E-409C-BE32-E72D297353CC}">
              <c16:uniqueId val="{00000000-BC56-46BF-AAEB-F4446342CCC5}"/>
            </c:ext>
          </c:extLst>
        </c:ser>
        <c:dLbls>
          <c:showLegendKey val="0"/>
          <c:showVal val="0"/>
          <c:showCatName val="0"/>
          <c:showSerName val="0"/>
          <c:showPercent val="0"/>
          <c:showBubbleSize val="0"/>
        </c:dLbls>
        <c:gapWidth val="0"/>
        <c:axId val="478077200"/>
        <c:axId val="478101680"/>
      </c:barChart>
      <c:lineChart>
        <c:grouping val="standard"/>
        <c:varyColors val="0"/>
        <c:ser>
          <c:idx val="1"/>
          <c:order val="1"/>
          <c:tx>
            <c:strRef>
              <c:f>'Dividends NOT Reinvested'!$D$3</c:f>
              <c:strCache>
                <c:ptCount val="1"/>
                <c:pt idx="0">
                  <c:v>Market Value</c:v>
                </c:pt>
              </c:strCache>
            </c:strRef>
          </c:tx>
          <c:spPr>
            <a:ln w="28575">
              <a:solidFill>
                <a:schemeClr val="tx2"/>
              </a:solidFill>
              <a:prstDash val="solid"/>
            </a:ln>
          </c:spPr>
          <c:marker>
            <c:symbol val="none"/>
          </c:marker>
          <c:cat>
            <c:numRef>
              <c:f>'Dividends NOT Reinvested'!$A$5:$A$80</c:f>
              <c:numCache>
                <c:formatCode>m/d/yyyy</c:formatCode>
                <c:ptCount val="76"/>
                <c:pt idx="0">
                  <c:v>37621</c:v>
                </c:pt>
                <c:pt idx="1">
                  <c:v>37711</c:v>
                </c:pt>
                <c:pt idx="2">
                  <c:v>37802</c:v>
                </c:pt>
                <c:pt idx="3">
                  <c:v>37894</c:v>
                </c:pt>
                <c:pt idx="4">
                  <c:v>37986</c:v>
                </c:pt>
                <c:pt idx="5">
                  <c:v>38077</c:v>
                </c:pt>
                <c:pt idx="6">
                  <c:v>38168</c:v>
                </c:pt>
                <c:pt idx="7">
                  <c:v>38260</c:v>
                </c:pt>
                <c:pt idx="8">
                  <c:v>38352</c:v>
                </c:pt>
                <c:pt idx="9">
                  <c:v>38442</c:v>
                </c:pt>
                <c:pt idx="10">
                  <c:v>38533</c:v>
                </c:pt>
                <c:pt idx="11">
                  <c:v>38625</c:v>
                </c:pt>
                <c:pt idx="12">
                  <c:v>38717</c:v>
                </c:pt>
                <c:pt idx="13">
                  <c:v>38807</c:v>
                </c:pt>
                <c:pt idx="14">
                  <c:v>38898</c:v>
                </c:pt>
                <c:pt idx="15">
                  <c:v>38990</c:v>
                </c:pt>
                <c:pt idx="16">
                  <c:v>39082</c:v>
                </c:pt>
                <c:pt idx="17">
                  <c:v>39172</c:v>
                </c:pt>
                <c:pt idx="18">
                  <c:v>39263</c:v>
                </c:pt>
                <c:pt idx="19">
                  <c:v>39355</c:v>
                </c:pt>
                <c:pt idx="20">
                  <c:v>39447</c:v>
                </c:pt>
                <c:pt idx="21">
                  <c:v>39538</c:v>
                </c:pt>
                <c:pt idx="22">
                  <c:v>39629</c:v>
                </c:pt>
                <c:pt idx="23">
                  <c:v>39721</c:v>
                </c:pt>
                <c:pt idx="24">
                  <c:v>39813</c:v>
                </c:pt>
                <c:pt idx="25">
                  <c:v>39903</c:v>
                </c:pt>
                <c:pt idx="26">
                  <c:v>39994</c:v>
                </c:pt>
                <c:pt idx="27">
                  <c:v>40086</c:v>
                </c:pt>
                <c:pt idx="28">
                  <c:v>40178</c:v>
                </c:pt>
                <c:pt idx="29">
                  <c:v>40268</c:v>
                </c:pt>
                <c:pt idx="30">
                  <c:v>40359</c:v>
                </c:pt>
                <c:pt idx="31">
                  <c:v>40451</c:v>
                </c:pt>
                <c:pt idx="32">
                  <c:v>40543</c:v>
                </c:pt>
                <c:pt idx="33">
                  <c:v>40633</c:v>
                </c:pt>
                <c:pt idx="34">
                  <c:v>40724</c:v>
                </c:pt>
                <c:pt idx="35">
                  <c:v>40816</c:v>
                </c:pt>
                <c:pt idx="36">
                  <c:v>40908</c:v>
                </c:pt>
                <c:pt idx="37">
                  <c:v>40999</c:v>
                </c:pt>
                <c:pt idx="38">
                  <c:v>41090</c:v>
                </c:pt>
                <c:pt idx="39">
                  <c:v>41182</c:v>
                </c:pt>
                <c:pt idx="40">
                  <c:v>41274</c:v>
                </c:pt>
                <c:pt idx="41">
                  <c:v>41364</c:v>
                </c:pt>
                <c:pt idx="42">
                  <c:v>41455</c:v>
                </c:pt>
                <c:pt idx="43">
                  <c:v>41547</c:v>
                </c:pt>
                <c:pt idx="44">
                  <c:v>41639</c:v>
                </c:pt>
                <c:pt idx="45">
                  <c:v>41729</c:v>
                </c:pt>
                <c:pt idx="46">
                  <c:v>41820</c:v>
                </c:pt>
                <c:pt idx="47">
                  <c:v>41912</c:v>
                </c:pt>
                <c:pt idx="48">
                  <c:v>42004</c:v>
                </c:pt>
                <c:pt idx="49">
                  <c:v>42094</c:v>
                </c:pt>
                <c:pt idx="50">
                  <c:v>42185</c:v>
                </c:pt>
                <c:pt idx="51">
                  <c:v>42277</c:v>
                </c:pt>
                <c:pt idx="52">
                  <c:v>42369</c:v>
                </c:pt>
                <c:pt idx="53">
                  <c:v>42460</c:v>
                </c:pt>
                <c:pt idx="54">
                  <c:v>42551</c:v>
                </c:pt>
                <c:pt idx="55">
                  <c:v>42643</c:v>
                </c:pt>
                <c:pt idx="56">
                  <c:v>42735</c:v>
                </c:pt>
                <c:pt idx="57">
                  <c:v>42825</c:v>
                </c:pt>
                <c:pt idx="58">
                  <c:v>42916</c:v>
                </c:pt>
                <c:pt idx="59">
                  <c:v>43008</c:v>
                </c:pt>
                <c:pt idx="60">
                  <c:v>43100</c:v>
                </c:pt>
                <c:pt idx="61">
                  <c:v>43190</c:v>
                </c:pt>
                <c:pt idx="62">
                  <c:v>43281</c:v>
                </c:pt>
                <c:pt idx="63">
                  <c:v>43373</c:v>
                </c:pt>
                <c:pt idx="64">
                  <c:v>43465</c:v>
                </c:pt>
                <c:pt idx="65">
                  <c:v>43555</c:v>
                </c:pt>
                <c:pt idx="66">
                  <c:v>43646</c:v>
                </c:pt>
                <c:pt idx="67">
                  <c:v>43738</c:v>
                </c:pt>
                <c:pt idx="68">
                  <c:v>43830</c:v>
                </c:pt>
                <c:pt idx="69">
                  <c:v>43921</c:v>
                </c:pt>
                <c:pt idx="70">
                  <c:v>44012</c:v>
                </c:pt>
                <c:pt idx="71">
                  <c:v>44104</c:v>
                </c:pt>
                <c:pt idx="72">
                  <c:v>44196</c:v>
                </c:pt>
                <c:pt idx="73">
                  <c:v>44286</c:v>
                </c:pt>
                <c:pt idx="74">
                  <c:v>44377</c:v>
                </c:pt>
                <c:pt idx="75">
                  <c:v>44469</c:v>
                </c:pt>
              </c:numCache>
            </c:numRef>
          </c:cat>
          <c:val>
            <c:numRef>
              <c:f>'Dividends NOT Reinvested'!$D$5:$D$80</c:f>
              <c:numCache>
                <c:formatCode>"$"0"k"</c:formatCode>
                <c:ptCount val="76"/>
                <c:pt idx="0">
                  <c:v>100</c:v>
                </c:pt>
                <c:pt idx="1">
                  <c:v>98.32495812395311</c:v>
                </c:pt>
                <c:pt idx="2">
                  <c:v>113.48408710217757</c:v>
                </c:pt>
                <c:pt idx="3">
                  <c:v>115.32663316582915</c:v>
                </c:pt>
                <c:pt idx="4">
                  <c:v>127.21943048576215</c:v>
                </c:pt>
                <c:pt idx="5">
                  <c:v>130.82077051926299</c:v>
                </c:pt>
                <c:pt idx="6">
                  <c:v>129.39698492462313</c:v>
                </c:pt>
                <c:pt idx="7">
                  <c:v>130.6532663316583</c:v>
                </c:pt>
                <c:pt idx="8">
                  <c:v>143.3062110859174</c:v>
                </c:pt>
                <c:pt idx="9">
                  <c:v>144.22752512562812</c:v>
                </c:pt>
                <c:pt idx="10">
                  <c:v>145.90264156146588</c:v>
                </c:pt>
                <c:pt idx="11">
                  <c:v>150.17418847285208</c:v>
                </c:pt>
                <c:pt idx="12">
                  <c:v>149.68354735830906</c:v>
                </c:pt>
                <c:pt idx="13">
                  <c:v>162.4323670507037</c:v>
                </c:pt>
                <c:pt idx="14">
                  <c:v>161.55316556869158</c:v>
                </c:pt>
                <c:pt idx="15">
                  <c:v>167.21481318889474</c:v>
                </c:pt>
                <c:pt idx="16">
                  <c:v>178.56224292664595</c:v>
                </c:pt>
                <c:pt idx="17">
                  <c:v>183.64399468805195</c:v>
                </c:pt>
                <c:pt idx="18">
                  <c:v>195.82267563349052</c:v>
                </c:pt>
                <c:pt idx="19">
                  <c:v>204.58431660143194</c:v>
                </c:pt>
                <c:pt idx="20">
                  <c:v>202.7414235324614</c:v>
                </c:pt>
                <c:pt idx="21">
                  <c:v>183.60306242264809</c:v>
                </c:pt>
                <c:pt idx="22">
                  <c:v>172.96070274008835</c:v>
                </c:pt>
                <c:pt idx="23">
                  <c:v>150.78166743525799</c:v>
                </c:pt>
                <c:pt idx="24">
                  <c:v>124.57821040172857</c:v>
                </c:pt>
                <c:pt idx="25">
                  <c:v>112.59437680960251</c:v>
                </c:pt>
                <c:pt idx="26">
                  <c:v>136.83033877576796</c:v>
                </c:pt>
                <c:pt idx="27">
                  <c:v>155.43211032175466</c:v>
                </c:pt>
                <c:pt idx="28">
                  <c:v>159.45653205045375</c:v>
                </c:pt>
                <c:pt idx="29">
                  <c:v>164.19640653092154</c:v>
                </c:pt>
                <c:pt idx="30">
                  <c:v>150.42394105937365</c:v>
                </c:pt>
                <c:pt idx="31">
                  <c:v>163.74924856106605</c:v>
                </c:pt>
                <c:pt idx="32">
                  <c:v>170.09889173301346</c:v>
                </c:pt>
                <c:pt idx="33">
                  <c:v>175.37535577730779</c:v>
                </c:pt>
                <c:pt idx="34">
                  <c:v>174.92819780745234</c:v>
                </c:pt>
                <c:pt idx="35">
                  <c:v>154.62722597601487</c:v>
                </c:pt>
                <c:pt idx="36">
                  <c:v>160.44027958413574</c:v>
                </c:pt>
                <c:pt idx="37">
                  <c:v>166.70049116211203</c:v>
                </c:pt>
                <c:pt idx="38">
                  <c:v>162.49720624547084</c:v>
                </c:pt>
                <c:pt idx="39">
                  <c:v>169.02571260536038</c:v>
                </c:pt>
                <c:pt idx="40">
                  <c:v>168.31025985359167</c:v>
                </c:pt>
                <c:pt idx="41">
                  <c:v>179.57864069394901</c:v>
                </c:pt>
                <c:pt idx="42">
                  <c:v>175.55421896524996</c:v>
                </c:pt>
                <c:pt idx="43">
                  <c:v>180.02579866380447</c:v>
                </c:pt>
                <c:pt idx="44">
                  <c:v>186.91203139957841</c:v>
                </c:pt>
                <c:pt idx="45">
                  <c:v>190.5787267523931</c:v>
                </c:pt>
                <c:pt idx="46">
                  <c:v>196.48121195448505</c:v>
                </c:pt>
                <c:pt idx="47">
                  <c:v>191.20474791019072</c:v>
                </c:pt>
                <c:pt idx="48">
                  <c:v>186.55430502369407</c:v>
                </c:pt>
                <c:pt idx="49">
                  <c:v>191.38361109813292</c:v>
                </c:pt>
                <c:pt idx="50">
                  <c:v>189.50554762474005</c:v>
                </c:pt>
                <c:pt idx="51">
                  <c:v>170.54604970286891</c:v>
                </c:pt>
                <c:pt idx="52">
                  <c:v>169.56230216918695</c:v>
                </c:pt>
                <c:pt idx="53">
                  <c:v>170.54604970286891</c:v>
                </c:pt>
                <c:pt idx="54">
                  <c:v>173.05013433405946</c:v>
                </c:pt>
                <c:pt idx="55">
                  <c:v>177.25341925070069</c:v>
                </c:pt>
                <c:pt idx="56">
                  <c:v>178.50546156629593</c:v>
                </c:pt>
                <c:pt idx="57">
                  <c:v>183.51363082867698</c:v>
                </c:pt>
                <c:pt idx="58">
                  <c:v>186.91203139957841</c:v>
                </c:pt>
                <c:pt idx="59">
                  <c:v>192.27792703784382</c:v>
                </c:pt>
                <c:pt idx="60">
                  <c:v>196.21291717257179</c:v>
                </c:pt>
                <c:pt idx="61">
                  <c:v>189.68441081268222</c:v>
                </c:pt>
                <c:pt idx="62">
                  <c:v>189.41611603076893</c:v>
                </c:pt>
                <c:pt idx="63">
                  <c:v>194.96087485697652</c:v>
                </c:pt>
                <c:pt idx="64">
                  <c:v>179.31034591203576</c:v>
                </c:pt>
                <c:pt idx="65">
                  <c:v>190.13156878253767</c:v>
                </c:pt>
                <c:pt idx="66">
                  <c:v>192.9933797896125</c:v>
                </c:pt>
                <c:pt idx="67">
                  <c:v>194.24542210520781</c:v>
                </c:pt>
                <c:pt idx="68">
                  <c:v>202.02597078069263</c:v>
                </c:pt>
                <c:pt idx="69">
                  <c:v>147.47269845832764</c:v>
                </c:pt>
                <c:pt idx="70">
                  <c:v>167.59480710182294</c:v>
                </c:pt>
                <c:pt idx="71">
                  <c:v>167.23708072593857</c:v>
                </c:pt>
                <c:pt idx="72">
                  <c:v>191.56247428607512</c:v>
                </c:pt>
                <c:pt idx="73">
                  <c:v>205.69266613350734</c:v>
                </c:pt>
                <c:pt idx="74">
                  <c:v>209.35936148632203</c:v>
                </c:pt>
                <c:pt idx="75">
                  <c:v>205.33493975762298</c:v>
                </c:pt>
              </c:numCache>
            </c:numRef>
          </c:val>
          <c:smooth val="0"/>
          <c:extLst>
            <c:ext xmlns:c16="http://schemas.microsoft.com/office/drawing/2014/chart" uri="{C3380CC4-5D6E-409C-BE32-E72D297353CC}">
              <c16:uniqueId val="{00000001-BC56-46BF-AAEB-F4446342CCC5}"/>
            </c:ext>
          </c:extLst>
        </c:ser>
        <c:dLbls>
          <c:showLegendKey val="0"/>
          <c:showVal val="0"/>
          <c:showCatName val="0"/>
          <c:showSerName val="0"/>
          <c:showPercent val="0"/>
          <c:showBubbleSize val="0"/>
        </c:dLbls>
        <c:marker val="1"/>
        <c:smooth val="0"/>
        <c:axId val="478089712"/>
        <c:axId val="478078288"/>
      </c:lineChart>
      <c:dateAx>
        <c:axId val="478077200"/>
        <c:scaling>
          <c:orientation val="minMax"/>
          <c:min val="37621"/>
        </c:scaling>
        <c:delete val="0"/>
        <c:axPos val="b"/>
        <c:numFmt formatCode="mmm\-yy" sourceLinked="0"/>
        <c:majorTickMark val="out"/>
        <c:minorTickMark val="none"/>
        <c:tickLblPos val="nextTo"/>
        <c:spPr>
          <a:ln w="3175">
            <a:solidFill>
              <a:schemeClr val="tx1"/>
            </a:solidFill>
            <a:prstDash val="solid"/>
          </a:ln>
        </c:spPr>
        <c:txPr>
          <a:bodyPr rot="0" vert="horz"/>
          <a:lstStyle/>
          <a:p>
            <a:pPr>
              <a:defRPr sz="800"/>
            </a:pPr>
            <a:endParaRPr lang="en-US"/>
          </a:p>
        </c:txPr>
        <c:crossAx val="478101680"/>
        <c:crosses val="autoZero"/>
        <c:auto val="1"/>
        <c:lblOffset val="100"/>
        <c:baseTimeUnit val="months"/>
        <c:majorUnit val="12"/>
        <c:majorTimeUnit val="months"/>
        <c:minorUnit val="1"/>
        <c:minorTimeUnit val="months"/>
      </c:dateAx>
      <c:valAx>
        <c:axId val="478101680"/>
        <c:scaling>
          <c:orientation val="minMax"/>
          <c:max val="6000"/>
        </c:scaling>
        <c:delete val="0"/>
        <c:axPos val="l"/>
        <c:title>
          <c:tx>
            <c:rich>
              <a:bodyPr/>
              <a:lstStyle/>
              <a:p>
                <a:pPr>
                  <a:defRPr/>
                </a:pPr>
                <a:r>
                  <a:rPr lang="en-US" dirty="0"/>
                  <a:t>Quarterly Dividend</a:t>
                </a:r>
              </a:p>
            </c:rich>
          </c:tx>
          <c:layout>
            <c:manualLayout>
              <c:xMode val="edge"/>
              <c:yMode val="edge"/>
              <c:x val="3.4498524777611087E-3"/>
              <c:y val="0.28649550516852984"/>
            </c:manualLayout>
          </c:layout>
          <c:overlay val="0"/>
          <c:spPr>
            <a:noFill/>
            <a:ln w="25400">
              <a:noFill/>
            </a:ln>
          </c:spPr>
        </c:title>
        <c:numFmt formatCode="&quot;$&quot;#,##0" sourceLinked="0"/>
        <c:majorTickMark val="out"/>
        <c:minorTickMark val="none"/>
        <c:tickLblPos val="low"/>
        <c:spPr>
          <a:ln w="3175">
            <a:solidFill>
              <a:schemeClr val="tx1"/>
            </a:solidFill>
            <a:prstDash val="solid"/>
          </a:ln>
        </c:spPr>
        <c:txPr>
          <a:bodyPr rot="0" vert="horz"/>
          <a:lstStyle/>
          <a:p>
            <a:pPr>
              <a:defRPr/>
            </a:pPr>
            <a:endParaRPr lang="en-US"/>
          </a:p>
        </c:txPr>
        <c:crossAx val="478077200"/>
        <c:crossesAt val="37621"/>
        <c:crossBetween val="between"/>
      </c:valAx>
      <c:valAx>
        <c:axId val="478078288"/>
        <c:scaling>
          <c:orientation val="minMax"/>
          <c:max val="500"/>
        </c:scaling>
        <c:delete val="0"/>
        <c:axPos val="r"/>
        <c:title>
          <c:tx>
            <c:rich>
              <a:bodyPr rot="5400000" vert="horz"/>
              <a:lstStyle/>
              <a:p>
                <a:pPr>
                  <a:defRPr/>
                </a:pPr>
                <a:r>
                  <a:rPr lang="en-US" dirty="0"/>
                  <a:t>Market Value</a:t>
                </a:r>
              </a:p>
            </c:rich>
          </c:tx>
          <c:layout>
            <c:manualLayout>
              <c:xMode val="edge"/>
              <c:yMode val="edge"/>
              <c:x val="0.98166762863009871"/>
              <c:y val="0.33772490448420467"/>
            </c:manualLayout>
          </c:layout>
          <c:overlay val="0"/>
        </c:title>
        <c:numFmt formatCode="&quot;$&quot;0&quot;k&quot;" sourceLinked="0"/>
        <c:majorTickMark val="out"/>
        <c:minorTickMark val="none"/>
        <c:tickLblPos val="nextTo"/>
        <c:spPr>
          <a:ln>
            <a:solidFill>
              <a:schemeClr val="tx1"/>
            </a:solidFill>
          </a:ln>
        </c:spPr>
        <c:crossAx val="478089712"/>
        <c:crosses val="max"/>
        <c:crossBetween val="between"/>
      </c:valAx>
      <c:catAx>
        <c:axId val="478089712"/>
        <c:scaling>
          <c:orientation val="minMax"/>
        </c:scaling>
        <c:delete val="1"/>
        <c:axPos val="b"/>
        <c:numFmt formatCode="m/d/yyyy" sourceLinked="1"/>
        <c:majorTickMark val="out"/>
        <c:minorTickMark val="none"/>
        <c:tickLblPos val="nextTo"/>
        <c:crossAx val="478078288"/>
        <c:crosses val="autoZero"/>
        <c:auto val="0"/>
        <c:lblAlgn val="ctr"/>
        <c:lblOffset val="100"/>
        <c:noMultiLvlLbl val="0"/>
      </c:catAx>
      <c:spPr>
        <a:noFill/>
        <a:ln w="25400">
          <a:noFill/>
        </a:ln>
      </c:spPr>
    </c:plotArea>
    <c:plotVisOnly val="1"/>
    <c:dispBlanksAs val="gap"/>
    <c:showDLblsOverMax val="0"/>
  </c:chart>
  <c:spPr>
    <a:noFill/>
    <a:ln w="3175">
      <a:noFill/>
      <a:prstDash val="solid"/>
    </a:ln>
  </c:spPr>
  <c:txPr>
    <a:bodyPr/>
    <a:lstStyle/>
    <a:p>
      <a:pPr>
        <a:defRPr sz="1000" b="0" i="0" u="none" strike="noStrike" baseline="0">
          <a:solidFill>
            <a:schemeClr val="tx1"/>
          </a:solidFill>
          <a:latin typeface="Arial Narrow" panose="020B0606020202030204" pitchFamily="34" charset="0"/>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9602879564757288E-2"/>
          <c:y val="3.9889370017149421E-2"/>
          <c:w val="0.81316434607973676"/>
          <c:h val="0.87954514776562021"/>
        </c:manualLayout>
      </c:layout>
      <c:barChart>
        <c:barDir val="col"/>
        <c:grouping val="clustered"/>
        <c:varyColors val="0"/>
        <c:ser>
          <c:idx val="0"/>
          <c:order val="0"/>
          <c:tx>
            <c:strRef>
              <c:f>'Dividends Reinvested'!$H$2</c:f>
              <c:strCache>
                <c:ptCount val="1"/>
                <c:pt idx="0">
                  <c:v> Dividend Reinvested </c:v>
                </c:pt>
              </c:strCache>
            </c:strRef>
          </c:tx>
          <c:spPr>
            <a:solidFill>
              <a:srgbClr val="C9E2E0"/>
            </a:solidFill>
            <a:ln>
              <a:noFill/>
            </a:ln>
            <a:effectLst/>
          </c:spPr>
          <c:invertIfNegative val="0"/>
          <c:cat>
            <c:numRef>
              <c:f>('Dividends Reinvested'!$B$3:$B$10,'Dividends Reinvested'!$B$12:$B$15,'Dividends Reinvested'!$B$17:$B$20,'Dividends Reinvested'!$B$22:$B$25,'Dividends Reinvested'!$B$27:$B$82)</c:f>
              <c:numCache>
                <c:formatCode>m/d/yyyy</c:formatCode>
                <c:ptCount val="76"/>
                <c:pt idx="0">
                  <c:v>37621</c:v>
                </c:pt>
                <c:pt idx="1">
                  <c:v>37711</c:v>
                </c:pt>
                <c:pt idx="2">
                  <c:v>37802</c:v>
                </c:pt>
                <c:pt idx="3">
                  <c:v>37894</c:v>
                </c:pt>
                <c:pt idx="4">
                  <c:v>37986</c:v>
                </c:pt>
                <c:pt idx="5">
                  <c:v>38077</c:v>
                </c:pt>
                <c:pt idx="6">
                  <c:v>38168</c:v>
                </c:pt>
                <c:pt idx="7">
                  <c:v>38260</c:v>
                </c:pt>
                <c:pt idx="8">
                  <c:v>38352</c:v>
                </c:pt>
                <c:pt idx="9">
                  <c:v>38442</c:v>
                </c:pt>
                <c:pt idx="10">
                  <c:v>38533</c:v>
                </c:pt>
                <c:pt idx="11">
                  <c:v>38625</c:v>
                </c:pt>
                <c:pt idx="12">
                  <c:v>38717</c:v>
                </c:pt>
                <c:pt idx="13">
                  <c:v>38807</c:v>
                </c:pt>
                <c:pt idx="14">
                  <c:v>38898</c:v>
                </c:pt>
                <c:pt idx="15">
                  <c:v>38990</c:v>
                </c:pt>
                <c:pt idx="16">
                  <c:v>39082</c:v>
                </c:pt>
                <c:pt idx="17">
                  <c:v>39172</c:v>
                </c:pt>
                <c:pt idx="18">
                  <c:v>39263</c:v>
                </c:pt>
                <c:pt idx="19">
                  <c:v>39355</c:v>
                </c:pt>
                <c:pt idx="20">
                  <c:v>39447</c:v>
                </c:pt>
                <c:pt idx="21">
                  <c:v>39538</c:v>
                </c:pt>
                <c:pt idx="22">
                  <c:v>39629</c:v>
                </c:pt>
                <c:pt idx="23">
                  <c:v>39721</c:v>
                </c:pt>
                <c:pt idx="24">
                  <c:v>39813</c:v>
                </c:pt>
                <c:pt idx="25">
                  <c:v>39903</c:v>
                </c:pt>
                <c:pt idx="26">
                  <c:v>39994</c:v>
                </c:pt>
                <c:pt idx="27">
                  <c:v>40086</c:v>
                </c:pt>
                <c:pt idx="28">
                  <c:v>40178</c:v>
                </c:pt>
                <c:pt idx="29">
                  <c:v>40268</c:v>
                </c:pt>
                <c:pt idx="30">
                  <c:v>40359</c:v>
                </c:pt>
                <c:pt idx="31">
                  <c:v>40451</c:v>
                </c:pt>
                <c:pt idx="32">
                  <c:v>40543</c:v>
                </c:pt>
                <c:pt idx="33">
                  <c:v>40633</c:v>
                </c:pt>
                <c:pt idx="34">
                  <c:v>40724</c:v>
                </c:pt>
                <c:pt idx="35">
                  <c:v>40816</c:v>
                </c:pt>
                <c:pt idx="36">
                  <c:v>40908</c:v>
                </c:pt>
                <c:pt idx="37">
                  <c:v>40999</c:v>
                </c:pt>
                <c:pt idx="38">
                  <c:v>41090</c:v>
                </c:pt>
                <c:pt idx="39">
                  <c:v>41182</c:v>
                </c:pt>
                <c:pt idx="40">
                  <c:v>41274</c:v>
                </c:pt>
                <c:pt idx="41">
                  <c:v>41364</c:v>
                </c:pt>
                <c:pt idx="42">
                  <c:v>41455</c:v>
                </c:pt>
                <c:pt idx="43">
                  <c:v>41547</c:v>
                </c:pt>
                <c:pt idx="44">
                  <c:v>41639</c:v>
                </c:pt>
                <c:pt idx="45">
                  <c:v>41729</c:v>
                </c:pt>
                <c:pt idx="46">
                  <c:v>41820</c:v>
                </c:pt>
                <c:pt idx="47">
                  <c:v>41912</c:v>
                </c:pt>
                <c:pt idx="48">
                  <c:v>42004</c:v>
                </c:pt>
                <c:pt idx="49">
                  <c:v>42094</c:v>
                </c:pt>
                <c:pt idx="50">
                  <c:v>42185</c:v>
                </c:pt>
                <c:pt idx="51">
                  <c:v>42277</c:v>
                </c:pt>
                <c:pt idx="52">
                  <c:v>42369</c:v>
                </c:pt>
                <c:pt idx="53">
                  <c:v>42460</c:v>
                </c:pt>
                <c:pt idx="54">
                  <c:v>42551</c:v>
                </c:pt>
                <c:pt idx="55">
                  <c:v>42643</c:v>
                </c:pt>
                <c:pt idx="56">
                  <c:v>42735</c:v>
                </c:pt>
                <c:pt idx="57">
                  <c:v>42825</c:v>
                </c:pt>
                <c:pt idx="58">
                  <c:v>42916</c:v>
                </c:pt>
                <c:pt idx="59">
                  <c:v>43008</c:v>
                </c:pt>
                <c:pt idx="60">
                  <c:v>43100</c:v>
                </c:pt>
                <c:pt idx="61">
                  <c:v>43190</c:v>
                </c:pt>
                <c:pt idx="62">
                  <c:v>43281</c:v>
                </c:pt>
                <c:pt idx="63">
                  <c:v>43373</c:v>
                </c:pt>
                <c:pt idx="64">
                  <c:v>43465</c:v>
                </c:pt>
                <c:pt idx="65">
                  <c:v>43555</c:v>
                </c:pt>
                <c:pt idx="66">
                  <c:v>43646</c:v>
                </c:pt>
                <c:pt idx="67">
                  <c:v>43738</c:v>
                </c:pt>
                <c:pt idx="68">
                  <c:v>43830</c:v>
                </c:pt>
                <c:pt idx="69">
                  <c:v>43921</c:v>
                </c:pt>
                <c:pt idx="70">
                  <c:v>44012</c:v>
                </c:pt>
                <c:pt idx="71">
                  <c:v>44104</c:v>
                </c:pt>
                <c:pt idx="72">
                  <c:v>44196</c:v>
                </c:pt>
                <c:pt idx="73">
                  <c:v>44286</c:v>
                </c:pt>
                <c:pt idx="74">
                  <c:v>44377</c:v>
                </c:pt>
                <c:pt idx="75">
                  <c:v>44469</c:v>
                </c:pt>
              </c:numCache>
            </c:numRef>
          </c:cat>
          <c:val>
            <c:numRef>
              <c:f>('Dividends Reinvested'!$H$3:$H$10,'Dividends Reinvested'!$H$12:$H$15,'Dividends Reinvested'!$H$17:$H$20,'Dividends Reinvested'!$H$22:$H$25,'Dividends Reinvested'!$H$27:$H$82)</c:f>
              <c:numCache>
                <c:formatCode>_("$"* #,##0.00_);_("$"* \(#,##0.00\);_("$"* "-"??_);_(@_)</c:formatCode>
                <c:ptCount val="76"/>
                <c:pt idx="0">
                  <c:v>1000</c:v>
                </c:pt>
                <c:pt idx="1">
                  <c:v>770.5</c:v>
                </c:pt>
                <c:pt idx="2">
                  <c:v>945.35059625212944</c:v>
                </c:pt>
                <c:pt idx="3">
                  <c:v>1055.2893390244974</c:v>
                </c:pt>
                <c:pt idx="4">
                  <c:v>1502.7310793515087</c:v>
                </c:pt>
                <c:pt idx="5">
                  <c:v>886.55551307833912</c:v>
                </c:pt>
                <c:pt idx="6">
                  <c:v>1092.8401782633252</c:v>
                </c:pt>
                <c:pt idx="7">
                  <c:v>1322.0183127340808</c:v>
                </c:pt>
                <c:pt idx="8">
                  <c:v>1939.8939847425081</c:v>
                </c:pt>
                <c:pt idx="9">
                  <c:v>991.3170103380595</c:v>
                </c:pt>
                <c:pt idx="10">
                  <c:v>1233.5624861839726</c:v>
                </c:pt>
                <c:pt idx="11">
                  <c:v>1590.4217573607236</c:v>
                </c:pt>
                <c:pt idx="12">
                  <c:v>2728.5533774766559</c:v>
                </c:pt>
                <c:pt idx="13">
                  <c:v>1195.556898930929</c:v>
                </c:pt>
                <c:pt idx="14">
                  <c:v>1540.590080983922</c:v>
                </c:pt>
                <c:pt idx="15">
                  <c:v>1864.7402152722716</c:v>
                </c:pt>
                <c:pt idx="16">
                  <c:v>3320.3656468277663</c:v>
                </c:pt>
                <c:pt idx="17">
                  <c:v>1452.0469512403427</c:v>
                </c:pt>
                <c:pt idx="18">
                  <c:v>1904.5736813603289</c:v>
                </c:pt>
                <c:pt idx="19">
                  <c:v>2231.8603374223994</c:v>
                </c:pt>
                <c:pt idx="20">
                  <c:v>3935.330480187286</c:v>
                </c:pt>
                <c:pt idx="21">
                  <c:v>1945.2279771039907</c:v>
                </c:pt>
                <c:pt idx="22">
                  <c:v>2384.2835535978024</c:v>
                </c:pt>
                <c:pt idx="23">
                  <c:v>2882.3647359443694</c:v>
                </c:pt>
                <c:pt idx="24">
                  <c:v>4140.0252337933589</c:v>
                </c:pt>
                <c:pt idx="25">
                  <c:v>2080.3767216715028</c:v>
                </c:pt>
                <c:pt idx="26">
                  <c:v>2836.375449424138</c:v>
                </c:pt>
                <c:pt idx="27">
                  <c:v>3333.7663771081825</c:v>
                </c:pt>
                <c:pt idx="28">
                  <c:v>4174.3902405494482</c:v>
                </c:pt>
                <c:pt idx="29">
                  <c:v>2436.0824791695368</c:v>
                </c:pt>
                <c:pt idx="30">
                  <c:v>3117.0195257820319</c:v>
                </c:pt>
                <c:pt idx="31">
                  <c:v>4047.7423418443154</c:v>
                </c:pt>
                <c:pt idx="32">
                  <c:v>4633.3813889796638</c:v>
                </c:pt>
                <c:pt idx="33">
                  <c:v>2754.1249079008867</c:v>
                </c:pt>
                <c:pt idx="34">
                  <c:v>3446.6660803569507</c:v>
                </c:pt>
                <c:pt idx="35">
                  <c:v>4299.7957513144138</c:v>
                </c:pt>
                <c:pt idx="36">
                  <c:v>5132.459676264225</c:v>
                </c:pt>
                <c:pt idx="37">
                  <c:v>3004.1883665660303</c:v>
                </c:pt>
                <c:pt idx="38">
                  <c:v>3674.5413303117653</c:v>
                </c:pt>
                <c:pt idx="39">
                  <c:v>4086.8521747187647</c:v>
                </c:pt>
                <c:pt idx="40">
                  <c:v>5239.5080730923946</c:v>
                </c:pt>
                <c:pt idx="41">
                  <c:v>3189.0080922791649</c:v>
                </c:pt>
                <c:pt idx="42">
                  <c:v>3785.431404707545</c:v>
                </c:pt>
                <c:pt idx="43">
                  <c:v>3797.6293124749109</c:v>
                </c:pt>
                <c:pt idx="44">
                  <c:v>3767.7143797029403</c:v>
                </c:pt>
                <c:pt idx="45">
                  <c:v>3501.0593553122321</c:v>
                </c:pt>
                <c:pt idx="46">
                  <c:v>3774.3807787017518</c:v>
                </c:pt>
                <c:pt idx="47">
                  <c:v>4292.6906664191456</c:v>
                </c:pt>
                <c:pt idx="48">
                  <c:v>4185.1352526568999</c:v>
                </c:pt>
                <c:pt idx="49">
                  <c:v>2688.7719079889357</c:v>
                </c:pt>
                <c:pt idx="50">
                  <c:v>3284.1642449275591</c:v>
                </c:pt>
                <c:pt idx="51">
                  <c:v>3314.3495780610847</c:v>
                </c:pt>
                <c:pt idx="52">
                  <c:v>4228.0672962687204</c:v>
                </c:pt>
                <c:pt idx="53">
                  <c:v>2884.2515783892736</c:v>
                </c:pt>
                <c:pt idx="54">
                  <c:v>3167.1115386678725</c:v>
                </c:pt>
                <c:pt idx="55">
                  <c:v>3371.2798883164887</c:v>
                </c:pt>
                <c:pt idx="56">
                  <c:v>3753.8827321144458</c:v>
                </c:pt>
                <c:pt idx="57">
                  <c:v>3000.1262894891893</c:v>
                </c:pt>
                <c:pt idx="58">
                  <c:v>3558.9157837212038</c:v>
                </c:pt>
                <c:pt idx="59">
                  <c:v>4670.8006527968337</c:v>
                </c:pt>
                <c:pt idx="60">
                  <c:v>5363.9795859406222</c:v>
                </c:pt>
                <c:pt idx="61">
                  <c:v>3317.0040778602875</c:v>
                </c:pt>
                <c:pt idx="62">
                  <c:v>3717.4543564908563</c:v>
                </c:pt>
                <c:pt idx="63">
                  <c:v>4502.6168319720164</c:v>
                </c:pt>
                <c:pt idx="64">
                  <c:v>5310.3590030409359</c:v>
                </c:pt>
                <c:pt idx="65">
                  <c:v>3654.1853062116243</c:v>
                </c:pt>
                <c:pt idx="66">
                  <c:v>4172.0406407701857</c:v>
                </c:pt>
                <c:pt idx="67">
                  <c:v>4899.5199250182577</c:v>
                </c:pt>
                <c:pt idx="68">
                  <c:v>5946.9724383999182</c:v>
                </c:pt>
                <c:pt idx="69">
                  <c:v>3816.192298943854</c:v>
                </c:pt>
                <c:pt idx="70">
                  <c:v>3863.9057700482222</c:v>
                </c:pt>
                <c:pt idx="71">
                  <c:v>4313.4084948184864</c:v>
                </c:pt>
                <c:pt idx="72">
                  <c:v>6021.0317159031483</c:v>
                </c:pt>
                <c:pt idx="73">
                  <c:v>4734.9873589792123</c:v>
                </c:pt>
                <c:pt idx="74">
                  <c:v>5843.7495753432822</c:v>
                </c:pt>
                <c:pt idx="75">
                  <c:v>6664.2066289683771</c:v>
                </c:pt>
              </c:numCache>
            </c:numRef>
          </c:val>
          <c:extLst>
            <c:ext xmlns:c16="http://schemas.microsoft.com/office/drawing/2014/chart" uri="{C3380CC4-5D6E-409C-BE32-E72D297353CC}">
              <c16:uniqueId val="{00000000-2F20-4F37-A731-9D1A7B5580F5}"/>
            </c:ext>
          </c:extLst>
        </c:ser>
        <c:dLbls>
          <c:showLegendKey val="0"/>
          <c:showVal val="0"/>
          <c:showCatName val="0"/>
          <c:showSerName val="0"/>
          <c:showPercent val="0"/>
          <c:showBubbleSize val="0"/>
        </c:dLbls>
        <c:gapWidth val="0"/>
        <c:axId val="478102768"/>
        <c:axId val="478096240"/>
      </c:barChart>
      <c:lineChart>
        <c:grouping val="standard"/>
        <c:varyColors val="0"/>
        <c:ser>
          <c:idx val="2"/>
          <c:order val="1"/>
          <c:tx>
            <c:strRef>
              <c:f>'Dividends Reinvested'!$P$2</c:f>
              <c:strCache>
                <c:ptCount val="1"/>
                <c:pt idx="0">
                  <c:v> Market Value </c:v>
                </c:pt>
              </c:strCache>
            </c:strRef>
          </c:tx>
          <c:spPr>
            <a:ln w="28575" cap="rnd">
              <a:solidFill>
                <a:schemeClr val="tx2"/>
              </a:solidFill>
              <a:round/>
            </a:ln>
            <a:effectLst/>
          </c:spPr>
          <c:marker>
            <c:symbol val="none"/>
          </c:marker>
          <c:cat>
            <c:numRef>
              <c:f>('Dividends Reinvested'!$B$3:$B$10,'Dividends Reinvested'!$B$12:$B$15,'Dividends Reinvested'!$B$17:$B$20,'Dividends Reinvested'!$B$22:$B$25,'Dividends Reinvested'!$B$27:$B$82)</c:f>
              <c:numCache>
                <c:formatCode>m/d/yyyy</c:formatCode>
                <c:ptCount val="76"/>
                <c:pt idx="0">
                  <c:v>37621</c:v>
                </c:pt>
                <c:pt idx="1">
                  <c:v>37711</c:v>
                </c:pt>
                <c:pt idx="2">
                  <c:v>37802</c:v>
                </c:pt>
                <c:pt idx="3">
                  <c:v>37894</c:v>
                </c:pt>
                <c:pt idx="4">
                  <c:v>37986</c:v>
                </c:pt>
                <c:pt idx="5">
                  <c:v>38077</c:v>
                </c:pt>
                <c:pt idx="6">
                  <c:v>38168</c:v>
                </c:pt>
                <c:pt idx="7">
                  <c:v>38260</c:v>
                </c:pt>
                <c:pt idx="8">
                  <c:v>38352</c:v>
                </c:pt>
                <c:pt idx="9">
                  <c:v>38442</c:v>
                </c:pt>
                <c:pt idx="10">
                  <c:v>38533</c:v>
                </c:pt>
                <c:pt idx="11">
                  <c:v>38625</c:v>
                </c:pt>
                <c:pt idx="12">
                  <c:v>38717</c:v>
                </c:pt>
                <c:pt idx="13">
                  <c:v>38807</c:v>
                </c:pt>
                <c:pt idx="14">
                  <c:v>38898</c:v>
                </c:pt>
                <c:pt idx="15">
                  <c:v>38990</c:v>
                </c:pt>
                <c:pt idx="16">
                  <c:v>39082</c:v>
                </c:pt>
                <c:pt idx="17">
                  <c:v>39172</c:v>
                </c:pt>
                <c:pt idx="18">
                  <c:v>39263</c:v>
                </c:pt>
                <c:pt idx="19">
                  <c:v>39355</c:v>
                </c:pt>
                <c:pt idx="20">
                  <c:v>39447</c:v>
                </c:pt>
                <c:pt idx="21">
                  <c:v>39538</c:v>
                </c:pt>
                <c:pt idx="22">
                  <c:v>39629</c:v>
                </c:pt>
                <c:pt idx="23">
                  <c:v>39721</c:v>
                </c:pt>
                <c:pt idx="24">
                  <c:v>39813</c:v>
                </c:pt>
                <c:pt idx="25">
                  <c:v>39903</c:v>
                </c:pt>
                <c:pt idx="26">
                  <c:v>39994</c:v>
                </c:pt>
                <c:pt idx="27">
                  <c:v>40086</c:v>
                </c:pt>
                <c:pt idx="28">
                  <c:v>40178</c:v>
                </c:pt>
                <c:pt idx="29">
                  <c:v>40268</c:v>
                </c:pt>
                <c:pt idx="30">
                  <c:v>40359</c:v>
                </c:pt>
                <c:pt idx="31">
                  <c:v>40451</c:v>
                </c:pt>
                <c:pt idx="32">
                  <c:v>40543</c:v>
                </c:pt>
                <c:pt idx="33">
                  <c:v>40633</c:v>
                </c:pt>
                <c:pt idx="34">
                  <c:v>40724</c:v>
                </c:pt>
                <c:pt idx="35">
                  <c:v>40816</c:v>
                </c:pt>
                <c:pt idx="36">
                  <c:v>40908</c:v>
                </c:pt>
                <c:pt idx="37">
                  <c:v>40999</c:v>
                </c:pt>
                <c:pt idx="38">
                  <c:v>41090</c:v>
                </c:pt>
                <c:pt idx="39">
                  <c:v>41182</c:v>
                </c:pt>
                <c:pt idx="40">
                  <c:v>41274</c:v>
                </c:pt>
                <c:pt idx="41">
                  <c:v>41364</c:v>
                </c:pt>
                <c:pt idx="42">
                  <c:v>41455</c:v>
                </c:pt>
                <c:pt idx="43">
                  <c:v>41547</c:v>
                </c:pt>
                <c:pt idx="44">
                  <c:v>41639</c:v>
                </c:pt>
                <c:pt idx="45">
                  <c:v>41729</c:v>
                </c:pt>
                <c:pt idx="46">
                  <c:v>41820</c:v>
                </c:pt>
                <c:pt idx="47">
                  <c:v>41912</c:v>
                </c:pt>
                <c:pt idx="48">
                  <c:v>42004</c:v>
                </c:pt>
                <c:pt idx="49">
                  <c:v>42094</c:v>
                </c:pt>
                <c:pt idx="50">
                  <c:v>42185</c:v>
                </c:pt>
                <c:pt idx="51">
                  <c:v>42277</c:v>
                </c:pt>
                <c:pt idx="52">
                  <c:v>42369</c:v>
                </c:pt>
                <c:pt idx="53">
                  <c:v>42460</c:v>
                </c:pt>
                <c:pt idx="54">
                  <c:v>42551</c:v>
                </c:pt>
                <c:pt idx="55">
                  <c:v>42643</c:v>
                </c:pt>
                <c:pt idx="56">
                  <c:v>42735</c:v>
                </c:pt>
                <c:pt idx="57">
                  <c:v>42825</c:v>
                </c:pt>
                <c:pt idx="58">
                  <c:v>42916</c:v>
                </c:pt>
                <c:pt idx="59">
                  <c:v>43008</c:v>
                </c:pt>
                <c:pt idx="60">
                  <c:v>43100</c:v>
                </c:pt>
                <c:pt idx="61">
                  <c:v>43190</c:v>
                </c:pt>
                <c:pt idx="62">
                  <c:v>43281</c:v>
                </c:pt>
                <c:pt idx="63">
                  <c:v>43373</c:v>
                </c:pt>
                <c:pt idx="64">
                  <c:v>43465</c:v>
                </c:pt>
                <c:pt idx="65">
                  <c:v>43555</c:v>
                </c:pt>
                <c:pt idx="66">
                  <c:v>43646</c:v>
                </c:pt>
                <c:pt idx="67">
                  <c:v>43738</c:v>
                </c:pt>
                <c:pt idx="68">
                  <c:v>43830</c:v>
                </c:pt>
                <c:pt idx="69">
                  <c:v>43921</c:v>
                </c:pt>
                <c:pt idx="70">
                  <c:v>44012</c:v>
                </c:pt>
                <c:pt idx="71">
                  <c:v>44104</c:v>
                </c:pt>
                <c:pt idx="72">
                  <c:v>44196</c:v>
                </c:pt>
                <c:pt idx="73">
                  <c:v>44286</c:v>
                </c:pt>
                <c:pt idx="74">
                  <c:v>44377</c:v>
                </c:pt>
                <c:pt idx="75">
                  <c:v>44469</c:v>
                </c:pt>
              </c:numCache>
            </c:numRef>
          </c:cat>
          <c:val>
            <c:numRef>
              <c:f>('Dividends Reinvested'!$P$3:$P$10,'Dividends Reinvested'!$P$12:$P$15,'Dividends Reinvested'!$P$17:$P$20,'Dividends Reinvested'!$P$22:$P$25,'Dividends Reinvested'!$P$27:$P$82)</c:f>
              <c:numCache>
                <c:formatCode>"$"0"k"</c:formatCode>
                <c:ptCount val="76"/>
                <c:pt idx="0">
                  <c:v>99.913749999999993</c:v>
                </c:pt>
                <c:pt idx="1">
                  <c:v>99.092999999999989</c:v>
                </c:pt>
                <c:pt idx="2">
                  <c:v>115.31589148211243</c:v>
                </c:pt>
                <c:pt idx="3">
                  <c:v>118.24346835811586</c:v>
                </c:pt>
                <c:pt idx="4">
                  <c:v>131.93978876706248</c:v>
                </c:pt>
                <c:pt idx="5">
                  <c:v>136.56130867578511</c:v>
                </c:pt>
                <c:pt idx="6">
                  <c:v>136.16788621161032</c:v>
                </c:pt>
                <c:pt idx="7">
                  <c:v>138.8119228370785</c:v>
                </c:pt>
                <c:pt idx="8">
                  <c:v>154.19487599824853</c:v>
                </c:pt>
                <c:pt idx="9">
                  <c:v>156.17751015410423</c:v>
                </c:pt>
                <c:pt idx="10">
                  <c:v>159.22498100444741</c:v>
                </c:pt>
                <c:pt idx="11">
                  <c:v>165.47698372118055</c:v>
                </c:pt>
                <c:pt idx="12">
                  <c:v>167.66489950607351</c:v>
                </c:pt>
                <c:pt idx="13">
                  <c:v>167.66499999999999</c:v>
                </c:pt>
                <c:pt idx="14">
                  <c:v>183.75461254150952</c:v>
                </c:pt>
                <c:pt idx="15">
                  <c:v>192.02654464159468</c:v>
                </c:pt>
                <c:pt idx="16">
                  <c:v>208.39941455125484</c:v>
                </c:pt>
                <c:pt idx="17">
                  <c:v>215.78305060168918</c:v>
                </c:pt>
                <c:pt idx="18">
                  <c:v>232.00966979260451</c:v>
                </c:pt>
                <c:pt idx="19">
                  <c:v>244.63283986488136</c:v>
                </c:pt>
                <c:pt idx="20">
                  <c:v>246.35931978182947</c:v>
                </c:pt>
                <c:pt idx="21">
                  <c:v>225.05445129102756</c:v>
                </c:pt>
                <c:pt idx="22">
                  <c:v>214.40359228140036</c:v>
                </c:pt>
                <c:pt idx="23">
                  <c:v>189.67615609172833</c:v>
                </c:pt>
                <c:pt idx="24">
                  <c:v>160.99804296046685</c:v>
                </c:pt>
                <c:pt idx="25">
                  <c:v>147.56184672830537</c:v>
                </c:pt>
                <c:pt idx="26">
                  <c:v>182.16651143425193</c:v>
                </c:pt>
                <c:pt idx="27">
                  <c:v>210.29247066883889</c:v>
                </c:pt>
                <c:pt idx="28">
                  <c:v>219.92581247839539</c:v>
                </c:pt>
                <c:pt idx="29">
                  <c:v>228.91391305777674</c:v>
                </c:pt>
                <c:pt idx="30">
                  <c:v>212.75945684319186</c:v>
                </c:pt>
                <c:pt idx="31">
                  <c:v>235.65892564504901</c:v>
                </c:pt>
                <c:pt idx="32">
                  <c:v>249.44502737273746</c:v>
                </c:pt>
                <c:pt idx="33">
                  <c:v>259.95816090692233</c:v>
                </c:pt>
                <c:pt idx="34">
                  <c:v>262.82501529909354</c:v>
                </c:pt>
                <c:pt idx="35">
                  <c:v>236.64061378403886</c:v>
                </c:pt>
                <c:pt idx="36">
                  <c:v>250.67506532799777</c:v>
                </c:pt>
                <c:pt idx="37">
                  <c:v>263.43634970724617</c:v>
                </c:pt>
                <c:pt idx="38">
                  <c:v>260.5638935213164</c:v>
                </c:pt>
                <c:pt idx="39">
                  <c:v>275.07428004658658</c:v>
                </c:pt>
                <c:pt idx="40">
                  <c:v>279.14945254276228</c:v>
                </c:pt>
                <c:pt idx="41">
                  <c:v>301.03549189473699</c:v>
                </c:pt>
                <c:pt idx="42">
                  <c:v>298.1898619648461</c:v>
                </c:pt>
                <c:pt idx="43">
                  <c:v>309.56771744076696</c:v>
                </c:pt>
                <c:pt idx="44">
                  <c:v>325.20955102877326</c:v>
                </c:pt>
                <c:pt idx="45">
                  <c:v>335.1335627683394</c:v>
                </c:pt>
                <c:pt idx="46">
                  <c:v>349.29782682456658</c:v>
                </c:pt>
                <c:pt idx="47">
                  <c:v>344.14689116078654</c:v>
                </c:pt>
                <c:pt idx="48">
                  <c:v>339.92595151908603</c:v>
                </c:pt>
                <c:pt idx="49">
                  <c:v>351.405574207249</c:v>
                </c:pt>
                <c:pt idx="50">
                  <c:v>351.155337795572</c:v>
                </c:pt>
                <c:pt idx="51">
                  <c:v>319.32373599938416</c:v>
                </c:pt>
                <c:pt idx="52">
                  <c:v>321.67888191917996</c:v>
                </c:pt>
                <c:pt idx="53">
                  <c:v>326.46928131024998</c:v>
                </c:pt>
                <c:pt idx="54">
                  <c:v>334.54215000000005</c:v>
                </c:pt>
                <c:pt idx="55">
                  <c:v>346.05560814189897</c:v>
                </c:pt>
                <c:pt idx="56">
                  <c:v>352.25012198943699</c:v>
                </c:pt>
                <c:pt idx="57">
                  <c:v>365.14475940979548</c:v>
                </c:pt>
                <c:pt idx="58">
                  <c:v>375.46051401328396</c:v>
                </c:pt>
                <c:pt idx="59">
                  <c:v>390.93410541601145</c:v>
                </c:pt>
                <c:pt idx="60">
                  <c:v>404.30594149030395</c:v>
                </c:pt>
                <c:pt idx="61">
                  <c:v>394.23603450585534</c:v>
                </c:pt>
                <c:pt idx="62">
                  <c:v>397.35593542153043</c:v>
                </c:pt>
                <c:pt idx="63">
                  <c:v>413.44937952247284</c:v>
                </c:pt>
                <c:pt idx="64">
                  <c:v>385.61271257654244</c:v>
                </c:pt>
                <c:pt idx="65">
                  <c:v>412.54690281527223</c:v>
                </c:pt>
                <c:pt idx="66">
                  <c:v>422.92655992757597</c:v>
                </c:pt>
                <c:pt idx="67">
                  <c:v>430.56080454015404</c:v>
                </c:pt>
                <c:pt idx="68">
                  <c:v>453.72517912179819</c:v>
                </c:pt>
                <c:pt idx="69">
                  <c:v>335.34811313793847</c:v>
                </c:pt>
                <c:pt idx="70">
                  <c:v>384.92219102423553</c:v>
                </c:pt>
                <c:pt idx="71">
                  <c:v>388.25407359124983</c:v>
                </c:pt>
                <c:pt idx="72">
                  <c:v>450.77099691748629</c:v>
                </c:pt>
                <c:pt idx="73">
                  <c:v>488.74996448325635</c:v>
                </c:pt>
                <c:pt idx="74">
                  <c:v>503.25671109955096</c:v>
                </c:pt>
                <c:pt idx="75">
                  <c:v>500.16674654395075</c:v>
                </c:pt>
              </c:numCache>
            </c:numRef>
          </c:val>
          <c:smooth val="0"/>
          <c:extLst>
            <c:ext xmlns:c16="http://schemas.microsoft.com/office/drawing/2014/chart" uri="{C3380CC4-5D6E-409C-BE32-E72D297353CC}">
              <c16:uniqueId val="{00000001-2F20-4F37-A731-9D1A7B5580F5}"/>
            </c:ext>
          </c:extLst>
        </c:ser>
        <c:dLbls>
          <c:showLegendKey val="0"/>
          <c:showVal val="0"/>
          <c:showCatName val="0"/>
          <c:showSerName val="0"/>
          <c:showPercent val="0"/>
          <c:showBubbleSize val="0"/>
        </c:dLbls>
        <c:marker val="1"/>
        <c:smooth val="0"/>
        <c:axId val="478103312"/>
        <c:axId val="478083184"/>
      </c:lineChart>
      <c:dateAx>
        <c:axId val="478102768"/>
        <c:scaling>
          <c:orientation val="minMax"/>
          <c:min val="37621"/>
        </c:scaling>
        <c:delete val="0"/>
        <c:axPos val="b"/>
        <c:numFmt formatCode="[$-409]mmm\-yy;@" sourceLinked="0"/>
        <c:majorTickMark val="out"/>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800" b="0" i="0" u="none" strike="noStrike" kern="1200" baseline="0">
                <a:solidFill>
                  <a:schemeClr val="tx1"/>
                </a:solidFill>
                <a:latin typeface="Arial Narrow" panose="020B0606020202030204" pitchFamily="34" charset="0"/>
                <a:ea typeface="+mn-ea"/>
                <a:cs typeface="Arial" panose="020B0604020202020204" pitchFamily="34" charset="0"/>
              </a:defRPr>
            </a:pPr>
            <a:endParaRPr lang="en-US"/>
          </a:p>
        </c:txPr>
        <c:crossAx val="478096240"/>
        <c:crosses val="autoZero"/>
        <c:auto val="1"/>
        <c:lblOffset val="100"/>
        <c:baseTimeUnit val="months"/>
        <c:majorUnit val="12"/>
        <c:majorTimeUnit val="months"/>
      </c:dateAx>
      <c:valAx>
        <c:axId val="478096240"/>
        <c:scaling>
          <c:orientation val="minMax"/>
          <c:max val="600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Arial" panose="020B0604020202020204" pitchFamily="34" charset="0"/>
                  </a:defRPr>
                </a:pPr>
                <a:r>
                  <a:rPr lang="en-US" dirty="0"/>
                  <a:t>Quarterly Dividend Reinvested</a:t>
                </a:r>
              </a:p>
            </c:rich>
          </c:tx>
          <c:layout>
            <c:manualLayout>
              <c:xMode val="edge"/>
              <c:yMode val="edge"/>
              <c:x val="3.4115014708623846E-3"/>
              <c:y val="0.11291338582677166"/>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Arial" panose="020B0604020202020204" pitchFamily="34" charset="0"/>
                </a:defRPr>
              </a:pPr>
              <a:endParaRPr lang="en-US"/>
            </a:p>
          </c:txPr>
        </c:title>
        <c:numFmt formatCode="&quot;$&quot;#,##0"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Arial" panose="020B0604020202020204" pitchFamily="34" charset="0"/>
              </a:defRPr>
            </a:pPr>
            <a:endParaRPr lang="en-US"/>
          </a:p>
        </c:txPr>
        <c:crossAx val="478102768"/>
        <c:crosses val="autoZero"/>
        <c:crossBetween val="between"/>
      </c:valAx>
      <c:valAx>
        <c:axId val="478083184"/>
        <c:scaling>
          <c:orientation val="minMax"/>
        </c:scaling>
        <c:delete val="0"/>
        <c:axPos val="r"/>
        <c:title>
          <c:tx>
            <c:rich>
              <a:bodyPr rot="5400000" spcFirstLastPara="1" vertOverflow="ellipsis" wrap="square" anchor="ctr" anchorCtr="1"/>
              <a:lstStyle/>
              <a:p>
                <a:pPr>
                  <a:defRPr sz="1000" b="0" i="0" u="none" strike="noStrike" kern="1200" baseline="0">
                    <a:solidFill>
                      <a:schemeClr val="tx1"/>
                    </a:solidFill>
                    <a:latin typeface="Arial Narrow" panose="020B0606020202030204" pitchFamily="34" charset="0"/>
                    <a:ea typeface="+mn-ea"/>
                    <a:cs typeface="Arial" panose="020B0604020202020204" pitchFamily="34" charset="0"/>
                  </a:defRPr>
                </a:pPr>
                <a:r>
                  <a:rPr lang="en-US" dirty="0"/>
                  <a:t>Market Value</a:t>
                </a:r>
              </a:p>
            </c:rich>
          </c:tx>
          <c:layout>
            <c:manualLayout>
              <c:xMode val="edge"/>
              <c:yMode val="edge"/>
              <c:x val="0.97178966221127305"/>
              <c:y val="0.3087677339338265"/>
            </c:manualLayout>
          </c:layout>
          <c:overlay val="0"/>
          <c:spPr>
            <a:noFill/>
            <a:ln>
              <a:noFill/>
            </a:ln>
            <a:effectLst/>
          </c:spPr>
          <c:txPr>
            <a:bodyPr rot="5400000" spcFirstLastPara="1" vertOverflow="ellipsis" wrap="square" anchor="ctr" anchorCtr="1"/>
            <a:lstStyle/>
            <a:p>
              <a:pPr>
                <a:defRPr sz="1000" b="0" i="0" u="none" strike="noStrike" kern="1200" baseline="0">
                  <a:solidFill>
                    <a:schemeClr val="tx1"/>
                  </a:solidFill>
                  <a:latin typeface="Arial Narrow" panose="020B0606020202030204" pitchFamily="34" charset="0"/>
                  <a:ea typeface="+mn-ea"/>
                  <a:cs typeface="Arial" panose="020B0604020202020204" pitchFamily="34" charset="0"/>
                </a:defRPr>
              </a:pPr>
              <a:endParaRPr lang="en-US"/>
            </a:p>
          </c:txPr>
        </c:title>
        <c:numFmt formatCode="&quot;$&quot;0&quot;k&quot;" sourceLinked="0"/>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chemeClr val="tx1"/>
                </a:solidFill>
                <a:latin typeface="Arial Narrow" panose="020B0606020202030204" pitchFamily="34" charset="0"/>
                <a:ea typeface="+mn-ea"/>
                <a:cs typeface="Arial" panose="020B0604020202020204" pitchFamily="34" charset="0"/>
              </a:defRPr>
            </a:pPr>
            <a:endParaRPr lang="en-US"/>
          </a:p>
        </c:txPr>
        <c:crossAx val="478103312"/>
        <c:crosses val="max"/>
        <c:crossBetween val="between"/>
      </c:valAx>
      <c:dateAx>
        <c:axId val="478103312"/>
        <c:scaling>
          <c:orientation val="minMax"/>
        </c:scaling>
        <c:delete val="1"/>
        <c:axPos val="b"/>
        <c:numFmt formatCode="m/d/yyyy" sourceLinked="1"/>
        <c:majorTickMark val="out"/>
        <c:minorTickMark val="none"/>
        <c:tickLblPos val="nextTo"/>
        <c:crossAx val="478083184"/>
        <c:crosses val="autoZero"/>
        <c:auto val="0"/>
        <c:lblOffset val="100"/>
        <c:baseTimeUnit val="months"/>
      </c:dateAx>
      <c:spPr>
        <a:noFill/>
        <a:ln>
          <a:noFill/>
        </a:ln>
        <a:effectLst/>
      </c:spPr>
    </c:plotArea>
    <c:plotVisOnly val="1"/>
    <c:dispBlanksAs val="gap"/>
    <c:showDLblsOverMax val="0"/>
  </c:chart>
  <c:spPr>
    <a:noFill/>
    <a:ln w="9525" cap="flat" cmpd="sng" algn="ctr">
      <a:noFill/>
      <a:round/>
    </a:ln>
    <a:effectLst/>
  </c:spPr>
  <c:txPr>
    <a:bodyPr/>
    <a:lstStyle/>
    <a:p>
      <a:pPr>
        <a:defRPr sz="1000">
          <a:solidFill>
            <a:schemeClr val="tx1"/>
          </a:solidFill>
          <a:latin typeface="Arial Narrow" panose="020B0606020202030204" pitchFamily="34" charset="0"/>
          <a:cs typeface="Arial" panose="020B06040202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a:solidFill>
                  <a:schemeClr val="tx2"/>
                </a:solidFill>
              </a:rPr>
              <a:t>TSMC (2330 TT)</a:t>
            </a:r>
          </a:p>
        </c:rich>
      </c:tx>
      <c:layout>
        <c:manualLayout>
          <c:xMode val="edge"/>
          <c:yMode val="edge"/>
          <c:x val="1.2074705939535467E-3"/>
          <c:y val="1.3875464609553167E-2"/>
        </c:manualLayout>
      </c:layout>
      <c:overlay val="0"/>
      <c:spPr>
        <a:noFill/>
        <a:ln w="25400">
          <a:noFill/>
        </a:ln>
      </c:spPr>
    </c:title>
    <c:autoTitleDeleted val="0"/>
    <c:plotArea>
      <c:layout>
        <c:manualLayout>
          <c:layoutTarget val="inner"/>
          <c:xMode val="edge"/>
          <c:yMode val="edge"/>
          <c:x val="4.1165305725673181E-2"/>
          <c:y val="0.14702804288819801"/>
          <c:w val="0.92797049674346255"/>
          <c:h val="0.66586186363074229"/>
        </c:manualLayout>
      </c:layout>
      <c:lineChart>
        <c:grouping val="standard"/>
        <c:varyColors val="0"/>
        <c:ser>
          <c:idx val="0"/>
          <c:order val="0"/>
          <c:tx>
            <c:strRef>
              <c:f>'Top 10 (6.30) for charts'!$C$3</c:f>
              <c:strCache>
                <c:ptCount val="1"/>
              </c:strCache>
            </c:strRef>
          </c:tx>
          <c:spPr>
            <a:ln w="28575" cap="rnd">
              <a:solidFill>
                <a:schemeClr val="tx2"/>
              </a:solidFill>
              <a:round/>
            </a:ln>
            <a:effectLst/>
          </c:spPr>
          <c:marker>
            <c:symbol val="none"/>
          </c:marker>
          <c:cat>
            <c:numRef>
              <c:f>'Top 10 (6.30) for charts'!$B$4:$B$428</c:f>
              <c:numCache>
                <c:formatCode>m/d/yyyy</c:formatCode>
                <c:ptCount val="425"/>
                <c:pt idx="0">
                  <c:v>44109</c:v>
                </c:pt>
                <c:pt idx="1">
                  <c:v>44110</c:v>
                </c:pt>
                <c:pt idx="2">
                  <c:v>44111</c:v>
                </c:pt>
                <c:pt idx="3">
                  <c:v>44112</c:v>
                </c:pt>
                <c:pt idx="4">
                  <c:v>44116</c:v>
                </c:pt>
                <c:pt idx="5">
                  <c:v>44117</c:v>
                </c:pt>
                <c:pt idx="6">
                  <c:v>44118</c:v>
                </c:pt>
                <c:pt idx="7">
                  <c:v>44119</c:v>
                </c:pt>
                <c:pt idx="8">
                  <c:v>44120</c:v>
                </c:pt>
                <c:pt idx="9">
                  <c:v>44123</c:v>
                </c:pt>
                <c:pt idx="10">
                  <c:v>44124</c:v>
                </c:pt>
                <c:pt idx="11">
                  <c:v>44125</c:v>
                </c:pt>
                <c:pt idx="12">
                  <c:v>44126</c:v>
                </c:pt>
                <c:pt idx="13">
                  <c:v>44127</c:v>
                </c:pt>
                <c:pt idx="14">
                  <c:v>44130</c:v>
                </c:pt>
                <c:pt idx="15">
                  <c:v>44131</c:v>
                </c:pt>
                <c:pt idx="16">
                  <c:v>44132</c:v>
                </c:pt>
                <c:pt idx="17">
                  <c:v>44133</c:v>
                </c:pt>
                <c:pt idx="18">
                  <c:v>44134</c:v>
                </c:pt>
                <c:pt idx="19">
                  <c:v>44137</c:v>
                </c:pt>
                <c:pt idx="20">
                  <c:v>44138</c:v>
                </c:pt>
                <c:pt idx="21">
                  <c:v>44139</c:v>
                </c:pt>
                <c:pt idx="22">
                  <c:v>44140</c:v>
                </c:pt>
                <c:pt idx="23">
                  <c:v>44141</c:v>
                </c:pt>
                <c:pt idx="24">
                  <c:v>44144</c:v>
                </c:pt>
                <c:pt idx="25">
                  <c:v>44145</c:v>
                </c:pt>
                <c:pt idx="26">
                  <c:v>44146</c:v>
                </c:pt>
                <c:pt idx="27">
                  <c:v>44147</c:v>
                </c:pt>
                <c:pt idx="28">
                  <c:v>44148</c:v>
                </c:pt>
                <c:pt idx="29">
                  <c:v>44151</c:v>
                </c:pt>
                <c:pt idx="30">
                  <c:v>44152</c:v>
                </c:pt>
                <c:pt idx="31">
                  <c:v>44153</c:v>
                </c:pt>
                <c:pt idx="32">
                  <c:v>44154</c:v>
                </c:pt>
                <c:pt idx="33">
                  <c:v>44155</c:v>
                </c:pt>
                <c:pt idx="34">
                  <c:v>44158</c:v>
                </c:pt>
                <c:pt idx="35">
                  <c:v>44159</c:v>
                </c:pt>
                <c:pt idx="36">
                  <c:v>44160</c:v>
                </c:pt>
                <c:pt idx="37">
                  <c:v>44161</c:v>
                </c:pt>
                <c:pt idx="38">
                  <c:v>44162</c:v>
                </c:pt>
                <c:pt idx="39">
                  <c:v>44165</c:v>
                </c:pt>
                <c:pt idx="40">
                  <c:v>44166</c:v>
                </c:pt>
                <c:pt idx="41">
                  <c:v>44167</c:v>
                </c:pt>
                <c:pt idx="42">
                  <c:v>44168</c:v>
                </c:pt>
                <c:pt idx="43">
                  <c:v>44169</c:v>
                </c:pt>
                <c:pt idx="44">
                  <c:v>44172</c:v>
                </c:pt>
                <c:pt idx="45">
                  <c:v>44173</c:v>
                </c:pt>
                <c:pt idx="46">
                  <c:v>44174</c:v>
                </c:pt>
                <c:pt idx="47">
                  <c:v>44175</c:v>
                </c:pt>
                <c:pt idx="48">
                  <c:v>44176</c:v>
                </c:pt>
                <c:pt idx="49">
                  <c:v>44179</c:v>
                </c:pt>
                <c:pt idx="50">
                  <c:v>44180</c:v>
                </c:pt>
                <c:pt idx="51">
                  <c:v>44181</c:v>
                </c:pt>
                <c:pt idx="52">
                  <c:v>44182</c:v>
                </c:pt>
                <c:pt idx="53">
                  <c:v>44183</c:v>
                </c:pt>
                <c:pt idx="54">
                  <c:v>44186</c:v>
                </c:pt>
                <c:pt idx="55">
                  <c:v>44187</c:v>
                </c:pt>
                <c:pt idx="56">
                  <c:v>44188</c:v>
                </c:pt>
                <c:pt idx="57">
                  <c:v>44189</c:v>
                </c:pt>
                <c:pt idx="58">
                  <c:v>44190</c:v>
                </c:pt>
                <c:pt idx="59">
                  <c:v>44193</c:v>
                </c:pt>
                <c:pt idx="60">
                  <c:v>44194</c:v>
                </c:pt>
                <c:pt idx="61">
                  <c:v>44195</c:v>
                </c:pt>
                <c:pt idx="62">
                  <c:v>44196</c:v>
                </c:pt>
                <c:pt idx="63">
                  <c:v>44200</c:v>
                </c:pt>
                <c:pt idx="64">
                  <c:v>44201</c:v>
                </c:pt>
                <c:pt idx="65">
                  <c:v>44202</c:v>
                </c:pt>
                <c:pt idx="66">
                  <c:v>44203</c:v>
                </c:pt>
                <c:pt idx="67">
                  <c:v>44204</c:v>
                </c:pt>
                <c:pt idx="68">
                  <c:v>44207</c:v>
                </c:pt>
                <c:pt idx="69">
                  <c:v>44208</c:v>
                </c:pt>
                <c:pt idx="70">
                  <c:v>44209</c:v>
                </c:pt>
                <c:pt idx="71">
                  <c:v>44210</c:v>
                </c:pt>
                <c:pt idx="72">
                  <c:v>44211</c:v>
                </c:pt>
                <c:pt idx="73">
                  <c:v>44214</c:v>
                </c:pt>
                <c:pt idx="74">
                  <c:v>44215</c:v>
                </c:pt>
                <c:pt idx="75">
                  <c:v>44216</c:v>
                </c:pt>
                <c:pt idx="76">
                  <c:v>44217</c:v>
                </c:pt>
                <c:pt idx="77">
                  <c:v>44218</c:v>
                </c:pt>
                <c:pt idx="78">
                  <c:v>44221</c:v>
                </c:pt>
                <c:pt idx="79">
                  <c:v>44222</c:v>
                </c:pt>
                <c:pt idx="80">
                  <c:v>44223</c:v>
                </c:pt>
                <c:pt idx="81">
                  <c:v>44224</c:v>
                </c:pt>
                <c:pt idx="82">
                  <c:v>44225</c:v>
                </c:pt>
                <c:pt idx="83">
                  <c:v>44228</c:v>
                </c:pt>
                <c:pt idx="84">
                  <c:v>44229</c:v>
                </c:pt>
                <c:pt idx="85">
                  <c:v>44230</c:v>
                </c:pt>
                <c:pt idx="86">
                  <c:v>44231</c:v>
                </c:pt>
                <c:pt idx="87">
                  <c:v>44232</c:v>
                </c:pt>
                <c:pt idx="88">
                  <c:v>44244</c:v>
                </c:pt>
                <c:pt idx="89">
                  <c:v>44245</c:v>
                </c:pt>
                <c:pt idx="90">
                  <c:v>44246</c:v>
                </c:pt>
                <c:pt idx="91">
                  <c:v>44249</c:v>
                </c:pt>
                <c:pt idx="92">
                  <c:v>44250</c:v>
                </c:pt>
                <c:pt idx="93">
                  <c:v>44251</c:v>
                </c:pt>
                <c:pt idx="94">
                  <c:v>44252</c:v>
                </c:pt>
                <c:pt idx="95">
                  <c:v>44253</c:v>
                </c:pt>
                <c:pt idx="96">
                  <c:v>44257</c:v>
                </c:pt>
                <c:pt idx="97">
                  <c:v>44258</c:v>
                </c:pt>
                <c:pt idx="98">
                  <c:v>44259</c:v>
                </c:pt>
                <c:pt idx="99">
                  <c:v>44260</c:v>
                </c:pt>
                <c:pt idx="100">
                  <c:v>44263</c:v>
                </c:pt>
                <c:pt idx="101">
                  <c:v>44264</c:v>
                </c:pt>
                <c:pt idx="102">
                  <c:v>44265</c:v>
                </c:pt>
                <c:pt idx="103">
                  <c:v>44266</c:v>
                </c:pt>
                <c:pt idx="104">
                  <c:v>44267</c:v>
                </c:pt>
                <c:pt idx="105">
                  <c:v>44270</c:v>
                </c:pt>
                <c:pt idx="106">
                  <c:v>44271</c:v>
                </c:pt>
                <c:pt idx="107">
                  <c:v>44272</c:v>
                </c:pt>
                <c:pt idx="108">
                  <c:v>44273</c:v>
                </c:pt>
                <c:pt idx="109">
                  <c:v>44274</c:v>
                </c:pt>
                <c:pt idx="110">
                  <c:v>44277</c:v>
                </c:pt>
                <c:pt idx="111">
                  <c:v>44278</c:v>
                </c:pt>
                <c:pt idx="112">
                  <c:v>44279</c:v>
                </c:pt>
                <c:pt idx="113">
                  <c:v>44280</c:v>
                </c:pt>
                <c:pt idx="114">
                  <c:v>44281</c:v>
                </c:pt>
                <c:pt idx="115">
                  <c:v>44284</c:v>
                </c:pt>
                <c:pt idx="116">
                  <c:v>44285</c:v>
                </c:pt>
                <c:pt idx="117">
                  <c:v>44286</c:v>
                </c:pt>
                <c:pt idx="118">
                  <c:v>44287</c:v>
                </c:pt>
                <c:pt idx="119">
                  <c:v>44292</c:v>
                </c:pt>
                <c:pt idx="120">
                  <c:v>44293</c:v>
                </c:pt>
                <c:pt idx="121">
                  <c:v>44294</c:v>
                </c:pt>
                <c:pt idx="122">
                  <c:v>44295</c:v>
                </c:pt>
                <c:pt idx="123">
                  <c:v>44298</c:v>
                </c:pt>
                <c:pt idx="124">
                  <c:v>44299</c:v>
                </c:pt>
                <c:pt idx="125">
                  <c:v>44300</c:v>
                </c:pt>
                <c:pt idx="126">
                  <c:v>44301</c:v>
                </c:pt>
                <c:pt idx="127">
                  <c:v>44302</c:v>
                </c:pt>
                <c:pt idx="128">
                  <c:v>44305</c:v>
                </c:pt>
                <c:pt idx="129">
                  <c:v>44306</c:v>
                </c:pt>
                <c:pt idx="130">
                  <c:v>44307</c:v>
                </c:pt>
                <c:pt idx="131">
                  <c:v>44308</c:v>
                </c:pt>
                <c:pt idx="132">
                  <c:v>44309</c:v>
                </c:pt>
                <c:pt idx="133">
                  <c:v>44312</c:v>
                </c:pt>
                <c:pt idx="134">
                  <c:v>44313</c:v>
                </c:pt>
                <c:pt idx="135">
                  <c:v>44314</c:v>
                </c:pt>
                <c:pt idx="136">
                  <c:v>44315</c:v>
                </c:pt>
                <c:pt idx="137">
                  <c:v>44319</c:v>
                </c:pt>
                <c:pt idx="138">
                  <c:v>44320</c:v>
                </c:pt>
                <c:pt idx="139">
                  <c:v>44321</c:v>
                </c:pt>
                <c:pt idx="140">
                  <c:v>44322</c:v>
                </c:pt>
                <c:pt idx="141">
                  <c:v>44323</c:v>
                </c:pt>
                <c:pt idx="142">
                  <c:v>44326</c:v>
                </c:pt>
                <c:pt idx="143">
                  <c:v>44327</c:v>
                </c:pt>
                <c:pt idx="144">
                  <c:v>44328</c:v>
                </c:pt>
                <c:pt idx="145">
                  <c:v>44329</c:v>
                </c:pt>
                <c:pt idx="146">
                  <c:v>44330</c:v>
                </c:pt>
                <c:pt idx="147">
                  <c:v>44333</c:v>
                </c:pt>
                <c:pt idx="148">
                  <c:v>44334</c:v>
                </c:pt>
                <c:pt idx="149">
                  <c:v>44335</c:v>
                </c:pt>
                <c:pt idx="150">
                  <c:v>44336</c:v>
                </c:pt>
                <c:pt idx="151">
                  <c:v>44337</c:v>
                </c:pt>
                <c:pt idx="152">
                  <c:v>44340</c:v>
                </c:pt>
                <c:pt idx="153">
                  <c:v>44341</c:v>
                </c:pt>
                <c:pt idx="154">
                  <c:v>44342</c:v>
                </c:pt>
                <c:pt idx="155">
                  <c:v>44343</c:v>
                </c:pt>
                <c:pt idx="156">
                  <c:v>44344</c:v>
                </c:pt>
                <c:pt idx="157">
                  <c:v>44347</c:v>
                </c:pt>
                <c:pt idx="158">
                  <c:v>44348</c:v>
                </c:pt>
                <c:pt idx="159">
                  <c:v>44349</c:v>
                </c:pt>
                <c:pt idx="160">
                  <c:v>44350</c:v>
                </c:pt>
                <c:pt idx="161">
                  <c:v>44351</c:v>
                </c:pt>
                <c:pt idx="162">
                  <c:v>44354</c:v>
                </c:pt>
                <c:pt idx="163">
                  <c:v>44355</c:v>
                </c:pt>
                <c:pt idx="164">
                  <c:v>44356</c:v>
                </c:pt>
                <c:pt idx="165">
                  <c:v>44357</c:v>
                </c:pt>
                <c:pt idx="166">
                  <c:v>44358</c:v>
                </c:pt>
                <c:pt idx="167">
                  <c:v>44362</c:v>
                </c:pt>
                <c:pt idx="168">
                  <c:v>44363</c:v>
                </c:pt>
                <c:pt idx="169">
                  <c:v>44364</c:v>
                </c:pt>
                <c:pt idx="170">
                  <c:v>44365</c:v>
                </c:pt>
                <c:pt idx="171">
                  <c:v>44368</c:v>
                </c:pt>
                <c:pt idx="172">
                  <c:v>44369</c:v>
                </c:pt>
                <c:pt idx="173">
                  <c:v>44370</c:v>
                </c:pt>
                <c:pt idx="174">
                  <c:v>44371</c:v>
                </c:pt>
                <c:pt idx="175">
                  <c:v>44372</c:v>
                </c:pt>
                <c:pt idx="176">
                  <c:v>44375</c:v>
                </c:pt>
                <c:pt idx="177">
                  <c:v>44376</c:v>
                </c:pt>
                <c:pt idx="178">
                  <c:v>44377</c:v>
                </c:pt>
                <c:pt idx="179">
                  <c:v>44378</c:v>
                </c:pt>
                <c:pt idx="180">
                  <c:v>44379</c:v>
                </c:pt>
                <c:pt idx="181">
                  <c:v>44382</c:v>
                </c:pt>
                <c:pt idx="182">
                  <c:v>44383</c:v>
                </c:pt>
                <c:pt idx="183">
                  <c:v>44384</c:v>
                </c:pt>
                <c:pt idx="184">
                  <c:v>44385</c:v>
                </c:pt>
                <c:pt idx="185">
                  <c:v>44386</c:v>
                </c:pt>
                <c:pt idx="186">
                  <c:v>44389</c:v>
                </c:pt>
                <c:pt idx="187">
                  <c:v>44390</c:v>
                </c:pt>
                <c:pt idx="188">
                  <c:v>44391</c:v>
                </c:pt>
                <c:pt idx="189">
                  <c:v>44392</c:v>
                </c:pt>
                <c:pt idx="190">
                  <c:v>44393</c:v>
                </c:pt>
                <c:pt idx="191">
                  <c:v>44396</c:v>
                </c:pt>
                <c:pt idx="192">
                  <c:v>44397</c:v>
                </c:pt>
                <c:pt idx="193">
                  <c:v>44398</c:v>
                </c:pt>
                <c:pt idx="194">
                  <c:v>44399</c:v>
                </c:pt>
                <c:pt idx="195">
                  <c:v>44400</c:v>
                </c:pt>
                <c:pt idx="196">
                  <c:v>44403</c:v>
                </c:pt>
                <c:pt idx="197">
                  <c:v>44404</c:v>
                </c:pt>
                <c:pt idx="198">
                  <c:v>44405</c:v>
                </c:pt>
                <c:pt idx="199">
                  <c:v>44406</c:v>
                </c:pt>
                <c:pt idx="200">
                  <c:v>44407</c:v>
                </c:pt>
                <c:pt idx="201">
                  <c:v>44410</c:v>
                </c:pt>
                <c:pt idx="202">
                  <c:v>44411</c:v>
                </c:pt>
                <c:pt idx="203">
                  <c:v>44412</c:v>
                </c:pt>
                <c:pt idx="204">
                  <c:v>44413</c:v>
                </c:pt>
                <c:pt idx="205">
                  <c:v>44414</c:v>
                </c:pt>
                <c:pt idx="206">
                  <c:v>44417</c:v>
                </c:pt>
                <c:pt idx="207">
                  <c:v>44418</c:v>
                </c:pt>
                <c:pt idx="208">
                  <c:v>44419</c:v>
                </c:pt>
                <c:pt idx="209">
                  <c:v>44420</c:v>
                </c:pt>
                <c:pt idx="210">
                  <c:v>44421</c:v>
                </c:pt>
                <c:pt idx="211">
                  <c:v>44424</c:v>
                </c:pt>
                <c:pt idx="212">
                  <c:v>44425</c:v>
                </c:pt>
                <c:pt idx="213">
                  <c:v>44426</c:v>
                </c:pt>
                <c:pt idx="214">
                  <c:v>44427</c:v>
                </c:pt>
                <c:pt idx="215">
                  <c:v>44428</c:v>
                </c:pt>
                <c:pt idx="216">
                  <c:v>44431</c:v>
                </c:pt>
                <c:pt idx="217">
                  <c:v>44432</c:v>
                </c:pt>
                <c:pt idx="218">
                  <c:v>44433</c:v>
                </c:pt>
                <c:pt idx="219">
                  <c:v>44434</c:v>
                </c:pt>
                <c:pt idx="220">
                  <c:v>44435</c:v>
                </c:pt>
                <c:pt idx="221">
                  <c:v>44438</c:v>
                </c:pt>
                <c:pt idx="222">
                  <c:v>44439</c:v>
                </c:pt>
                <c:pt idx="223">
                  <c:v>44440</c:v>
                </c:pt>
                <c:pt idx="224">
                  <c:v>44441</c:v>
                </c:pt>
                <c:pt idx="225">
                  <c:v>44442</c:v>
                </c:pt>
                <c:pt idx="226">
                  <c:v>44445</c:v>
                </c:pt>
                <c:pt idx="227">
                  <c:v>44446</c:v>
                </c:pt>
                <c:pt idx="228">
                  <c:v>44447</c:v>
                </c:pt>
                <c:pt idx="229">
                  <c:v>44448</c:v>
                </c:pt>
                <c:pt idx="230">
                  <c:v>44449</c:v>
                </c:pt>
                <c:pt idx="231">
                  <c:v>44452</c:v>
                </c:pt>
                <c:pt idx="232">
                  <c:v>44453</c:v>
                </c:pt>
                <c:pt idx="233">
                  <c:v>44454</c:v>
                </c:pt>
                <c:pt idx="234">
                  <c:v>44455</c:v>
                </c:pt>
                <c:pt idx="235">
                  <c:v>44456</c:v>
                </c:pt>
                <c:pt idx="236">
                  <c:v>44461</c:v>
                </c:pt>
                <c:pt idx="237">
                  <c:v>44462</c:v>
                </c:pt>
                <c:pt idx="238">
                  <c:v>44463</c:v>
                </c:pt>
                <c:pt idx="239">
                  <c:v>44466</c:v>
                </c:pt>
                <c:pt idx="240">
                  <c:v>44467</c:v>
                </c:pt>
                <c:pt idx="241">
                  <c:v>44468</c:v>
                </c:pt>
                <c:pt idx="242">
                  <c:v>44469</c:v>
                </c:pt>
                <c:pt idx="243">
                  <c:v>44102</c:v>
                </c:pt>
                <c:pt idx="244">
                  <c:v>44103</c:v>
                </c:pt>
                <c:pt idx="245">
                  <c:v>44104</c:v>
                </c:pt>
                <c:pt idx="246">
                  <c:v>44109</c:v>
                </c:pt>
                <c:pt idx="247">
                  <c:v>44110</c:v>
                </c:pt>
                <c:pt idx="248">
                  <c:v>44111</c:v>
                </c:pt>
                <c:pt idx="249">
                  <c:v>44112</c:v>
                </c:pt>
                <c:pt idx="250">
                  <c:v>44116</c:v>
                </c:pt>
                <c:pt idx="251">
                  <c:v>44117</c:v>
                </c:pt>
                <c:pt idx="252">
                  <c:v>44118</c:v>
                </c:pt>
                <c:pt idx="253">
                  <c:v>44119</c:v>
                </c:pt>
                <c:pt idx="254">
                  <c:v>44120</c:v>
                </c:pt>
                <c:pt idx="255">
                  <c:v>44123</c:v>
                </c:pt>
                <c:pt idx="256">
                  <c:v>44124</c:v>
                </c:pt>
                <c:pt idx="257">
                  <c:v>44125</c:v>
                </c:pt>
                <c:pt idx="258">
                  <c:v>44126</c:v>
                </c:pt>
                <c:pt idx="259">
                  <c:v>44127</c:v>
                </c:pt>
                <c:pt idx="260">
                  <c:v>44130</c:v>
                </c:pt>
                <c:pt idx="261">
                  <c:v>44131</c:v>
                </c:pt>
                <c:pt idx="262">
                  <c:v>44132</c:v>
                </c:pt>
                <c:pt idx="263">
                  <c:v>44133</c:v>
                </c:pt>
                <c:pt idx="264">
                  <c:v>44134</c:v>
                </c:pt>
                <c:pt idx="265">
                  <c:v>44137</c:v>
                </c:pt>
                <c:pt idx="266">
                  <c:v>44138</c:v>
                </c:pt>
                <c:pt idx="267">
                  <c:v>44139</c:v>
                </c:pt>
                <c:pt idx="268">
                  <c:v>44140</c:v>
                </c:pt>
                <c:pt idx="269">
                  <c:v>44141</c:v>
                </c:pt>
                <c:pt idx="270">
                  <c:v>44144</c:v>
                </c:pt>
                <c:pt idx="271">
                  <c:v>44145</c:v>
                </c:pt>
                <c:pt idx="272">
                  <c:v>44146</c:v>
                </c:pt>
                <c:pt idx="273">
                  <c:v>44147</c:v>
                </c:pt>
                <c:pt idx="274">
                  <c:v>44148</c:v>
                </c:pt>
                <c:pt idx="275">
                  <c:v>44151</c:v>
                </c:pt>
                <c:pt idx="276">
                  <c:v>44152</c:v>
                </c:pt>
                <c:pt idx="277">
                  <c:v>44153</c:v>
                </c:pt>
                <c:pt idx="278">
                  <c:v>44154</c:v>
                </c:pt>
                <c:pt idx="279">
                  <c:v>44155</c:v>
                </c:pt>
                <c:pt idx="280">
                  <c:v>44158</c:v>
                </c:pt>
                <c:pt idx="281">
                  <c:v>44159</c:v>
                </c:pt>
                <c:pt idx="282">
                  <c:v>44160</c:v>
                </c:pt>
                <c:pt idx="283">
                  <c:v>44161</c:v>
                </c:pt>
                <c:pt idx="284">
                  <c:v>44162</c:v>
                </c:pt>
                <c:pt idx="285">
                  <c:v>44165</c:v>
                </c:pt>
                <c:pt idx="286">
                  <c:v>44166</c:v>
                </c:pt>
                <c:pt idx="287">
                  <c:v>44167</c:v>
                </c:pt>
                <c:pt idx="288">
                  <c:v>44168</c:v>
                </c:pt>
                <c:pt idx="289">
                  <c:v>44169</c:v>
                </c:pt>
                <c:pt idx="290">
                  <c:v>44172</c:v>
                </c:pt>
                <c:pt idx="291">
                  <c:v>44173</c:v>
                </c:pt>
                <c:pt idx="292">
                  <c:v>44174</c:v>
                </c:pt>
                <c:pt idx="293">
                  <c:v>44175</c:v>
                </c:pt>
                <c:pt idx="294">
                  <c:v>44176</c:v>
                </c:pt>
                <c:pt idx="295">
                  <c:v>44179</c:v>
                </c:pt>
                <c:pt idx="296">
                  <c:v>44180</c:v>
                </c:pt>
                <c:pt idx="297">
                  <c:v>44181</c:v>
                </c:pt>
                <c:pt idx="298">
                  <c:v>44182</c:v>
                </c:pt>
                <c:pt idx="299">
                  <c:v>44183</c:v>
                </c:pt>
                <c:pt idx="300">
                  <c:v>44186</c:v>
                </c:pt>
                <c:pt idx="301">
                  <c:v>44187</c:v>
                </c:pt>
                <c:pt idx="302">
                  <c:v>44188</c:v>
                </c:pt>
                <c:pt idx="303">
                  <c:v>44189</c:v>
                </c:pt>
                <c:pt idx="304">
                  <c:v>44190</c:v>
                </c:pt>
                <c:pt idx="305">
                  <c:v>44193</c:v>
                </c:pt>
                <c:pt idx="306">
                  <c:v>44194</c:v>
                </c:pt>
                <c:pt idx="307">
                  <c:v>44195</c:v>
                </c:pt>
                <c:pt idx="308">
                  <c:v>44196</c:v>
                </c:pt>
                <c:pt idx="309">
                  <c:v>44200</c:v>
                </c:pt>
                <c:pt idx="310">
                  <c:v>44201</c:v>
                </c:pt>
                <c:pt idx="311">
                  <c:v>44202</c:v>
                </c:pt>
                <c:pt idx="312">
                  <c:v>44203</c:v>
                </c:pt>
                <c:pt idx="313">
                  <c:v>44204</c:v>
                </c:pt>
                <c:pt idx="314">
                  <c:v>44207</c:v>
                </c:pt>
                <c:pt idx="315">
                  <c:v>44208</c:v>
                </c:pt>
                <c:pt idx="316">
                  <c:v>44209</c:v>
                </c:pt>
                <c:pt idx="317">
                  <c:v>44210</c:v>
                </c:pt>
                <c:pt idx="318">
                  <c:v>44211</c:v>
                </c:pt>
                <c:pt idx="319">
                  <c:v>44214</c:v>
                </c:pt>
                <c:pt idx="320">
                  <c:v>44215</c:v>
                </c:pt>
                <c:pt idx="321">
                  <c:v>44216</c:v>
                </c:pt>
                <c:pt idx="322">
                  <c:v>44217</c:v>
                </c:pt>
                <c:pt idx="323">
                  <c:v>44218</c:v>
                </c:pt>
                <c:pt idx="324">
                  <c:v>44221</c:v>
                </c:pt>
                <c:pt idx="325">
                  <c:v>44222</c:v>
                </c:pt>
                <c:pt idx="326">
                  <c:v>44223</c:v>
                </c:pt>
                <c:pt idx="327">
                  <c:v>44224</c:v>
                </c:pt>
                <c:pt idx="328">
                  <c:v>44225</c:v>
                </c:pt>
                <c:pt idx="329">
                  <c:v>44228</c:v>
                </c:pt>
                <c:pt idx="330">
                  <c:v>44229</c:v>
                </c:pt>
                <c:pt idx="331">
                  <c:v>44230</c:v>
                </c:pt>
                <c:pt idx="332">
                  <c:v>44231</c:v>
                </c:pt>
                <c:pt idx="333">
                  <c:v>44232</c:v>
                </c:pt>
                <c:pt idx="334">
                  <c:v>44244</c:v>
                </c:pt>
                <c:pt idx="335">
                  <c:v>44245</c:v>
                </c:pt>
                <c:pt idx="336">
                  <c:v>44246</c:v>
                </c:pt>
                <c:pt idx="337">
                  <c:v>44249</c:v>
                </c:pt>
                <c:pt idx="338">
                  <c:v>44250</c:v>
                </c:pt>
                <c:pt idx="339">
                  <c:v>44251</c:v>
                </c:pt>
                <c:pt idx="340">
                  <c:v>44252</c:v>
                </c:pt>
                <c:pt idx="341">
                  <c:v>44253</c:v>
                </c:pt>
                <c:pt idx="342">
                  <c:v>44257</c:v>
                </c:pt>
                <c:pt idx="343">
                  <c:v>44258</c:v>
                </c:pt>
                <c:pt idx="344">
                  <c:v>44259</c:v>
                </c:pt>
                <c:pt idx="345">
                  <c:v>44260</c:v>
                </c:pt>
                <c:pt idx="346">
                  <c:v>44263</c:v>
                </c:pt>
                <c:pt idx="347">
                  <c:v>44264</c:v>
                </c:pt>
                <c:pt idx="348">
                  <c:v>44265</c:v>
                </c:pt>
                <c:pt idx="349">
                  <c:v>44266</c:v>
                </c:pt>
                <c:pt idx="350">
                  <c:v>44267</c:v>
                </c:pt>
                <c:pt idx="351">
                  <c:v>44270</c:v>
                </c:pt>
                <c:pt idx="352">
                  <c:v>44271</c:v>
                </c:pt>
                <c:pt idx="353">
                  <c:v>44272</c:v>
                </c:pt>
                <c:pt idx="354">
                  <c:v>44273</c:v>
                </c:pt>
                <c:pt idx="355">
                  <c:v>44274</c:v>
                </c:pt>
                <c:pt idx="356">
                  <c:v>44277</c:v>
                </c:pt>
                <c:pt idx="357">
                  <c:v>44278</c:v>
                </c:pt>
                <c:pt idx="358">
                  <c:v>44279</c:v>
                </c:pt>
                <c:pt idx="359">
                  <c:v>44280</c:v>
                </c:pt>
                <c:pt idx="360">
                  <c:v>44281</c:v>
                </c:pt>
                <c:pt idx="361">
                  <c:v>44284</c:v>
                </c:pt>
                <c:pt idx="362">
                  <c:v>44285</c:v>
                </c:pt>
                <c:pt idx="363">
                  <c:v>44286</c:v>
                </c:pt>
                <c:pt idx="364">
                  <c:v>44287</c:v>
                </c:pt>
                <c:pt idx="365">
                  <c:v>44292</c:v>
                </c:pt>
                <c:pt idx="366">
                  <c:v>44293</c:v>
                </c:pt>
                <c:pt idx="367">
                  <c:v>44294</c:v>
                </c:pt>
                <c:pt idx="368">
                  <c:v>44295</c:v>
                </c:pt>
                <c:pt idx="369">
                  <c:v>44298</c:v>
                </c:pt>
                <c:pt idx="370">
                  <c:v>44299</c:v>
                </c:pt>
                <c:pt idx="371">
                  <c:v>44300</c:v>
                </c:pt>
                <c:pt idx="372">
                  <c:v>44301</c:v>
                </c:pt>
                <c:pt idx="373">
                  <c:v>44302</c:v>
                </c:pt>
                <c:pt idx="374">
                  <c:v>44305</c:v>
                </c:pt>
                <c:pt idx="375">
                  <c:v>44306</c:v>
                </c:pt>
                <c:pt idx="376">
                  <c:v>44307</c:v>
                </c:pt>
                <c:pt idx="377">
                  <c:v>44308</c:v>
                </c:pt>
                <c:pt idx="378">
                  <c:v>44309</c:v>
                </c:pt>
                <c:pt idx="379">
                  <c:v>44312</c:v>
                </c:pt>
                <c:pt idx="380">
                  <c:v>44313</c:v>
                </c:pt>
                <c:pt idx="381">
                  <c:v>44314</c:v>
                </c:pt>
                <c:pt idx="382">
                  <c:v>44315</c:v>
                </c:pt>
                <c:pt idx="383">
                  <c:v>44319</c:v>
                </c:pt>
                <c:pt idx="384">
                  <c:v>44320</c:v>
                </c:pt>
                <c:pt idx="385">
                  <c:v>44321</c:v>
                </c:pt>
                <c:pt idx="386">
                  <c:v>44322</c:v>
                </c:pt>
                <c:pt idx="387">
                  <c:v>44323</c:v>
                </c:pt>
                <c:pt idx="388">
                  <c:v>44326</c:v>
                </c:pt>
                <c:pt idx="389">
                  <c:v>44327</c:v>
                </c:pt>
                <c:pt idx="390">
                  <c:v>44328</c:v>
                </c:pt>
                <c:pt idx="391">
                  <c:v>44329</c:v>
                </c:pt>
                <c:pt idx="392">
                  <c:v>44330</c:v>
                </c:pt>
                <c:pt idx="393">
                  <c:v>44333</c:v>
                </c:pt>
                <c:pt idx="394">
                  <c:v>44334</c:v>
                </c:pt>
                <c:pt idx="395">
                  <c:v>44335</c:v>
                </c:pt>
                <c:pt idx="396">
                  <c:v>44336</c:v>
                </c:pt>
                <c:pt idx="397">
                  <c:v>44337</c:v>
                </c:pt>
                <c:pt idx="398">
                  <c:v>44340</c:v>
                </c:pt>
                <c:pt idx="399">
                  <c:v>44341</c:v>
                </c:pt>
                <c:pt idx="400">
                  <c:v>44342</c:v>
                </c:pt>
                <c:pt idx="401">
                  <c:v>44343</c:v>
                </c:pt>
                <c:pt idx="402">
                  <c:v>44344</c:v>
                </c:pt>
                <c:pt idx="403">
                  <c:v>44347</c:v>
                </c:pt>
                <c:pt idx="404">
                  <c:v>44348</c:v>
                </c:pt>
                <c:pt idx="405">
                  <c:v>44349</c:v>
                </c:pt>
                <c:pt idx="406">
                  <c:v>44350</c:v>
                </c:pt>
                <c:pt idx="407">
                  <c:v>44351</c:v>
                </c:pt>
                <c:pt idx="408">
                  <c:v>44354</c:v>
                </c:pt>
                <c:pt idx="409">
                  <c:v>44355</c:v>
                </c:pt>
                <c:pt idx="410">
                  <c:v>44356</c:v>
                </c:pt>
                <c:pt idx="411">
                  <c:v>44357</c:v>
                </c:pt>
                <c:pt idx="412">
                  <c:v>44358</c:v>
                </c:pt>
                <c:pt idx="413">
                  <c:v>44362</c:v>
                </c:pt>
                <c:pt idx="414">
                  <c:v>44363</c:v>
                </c:pt>
                <c:pt idx="415">
                  <c:v>44364</c:v>
                </c:pt>
                <c:pt idx="416">
                  <c:v>44365</c:v>
                </c:pt>
                <c:pt idx="417">
                  <c:v>44368</c:v>
                </c:pt>
                <c:pt idx="418">
                  <c:v>44369</c:v>
                </c:pt>
                <c:pt idx="419">
                  <c:v>44370</c:v>
                </c:pt>
                <c:pt idx="420">
                  <c:v>44371</c:v>
                </c:pt>
                <c:pt idx="421">
                  <c:v>44372</c:v>
                </c:pt>
                <c:pt idx="422">
                  <c:v>44375</c:v>
                </c:pt>
                <c:pt idx="423">
                  <c:v>44376</c:v>
                </c:pt>
                <c:pt idx="424">
                  <c:v>44377</c:v>
                </c:pt>
              </c:numCache>
            </c:numRef>
          </c:cat>
          <c:val>
            <c:numRef>
              <c:f>'Top 10 (6.30) for charts'!$C$4:$C$428</c:f>
              <c:numCache>
                <c:formatCode>0.0</c:formatCode>
                <c:ptCount val="425"/>
                <c:pt idx="0" formatCode="General">
                  <c:v>432.5</c:v>
                </c:pt>
                <c:pt idx="1">
                  <c:v>439.5</c:v>
                </c:pt>
                <c:pt idx="2">
                  <c:v>443</c:v>
                </c:pt>
                <c:pt idx="3">
                  <c:v>453</c:v>
                </c:pt>
                <c:pt idx="4">
                  <c:v>460</c:v>
                </c:pt>
                <c:pt idx="5">
                  <c:v>462</c:v>
                </c:pt>
                <c:pt idx="6">
                  <c:v>459</c:v>
                </c:pt>
                <c:pt idx="7">
                  <c:v>453</c:v>
                </c:pt>
                <c:pt idx="8">
                  <c:v>449</c:v>
                </c:pt>
                <c:pt idx="9">
                  <c:v>457.5</c:v>
                </c:pt>
                <c:pt idx="10">
                  <c:v>451</c:v>
                </c:pt>
                <c:pt idx="11">
                  <c:v>453</c:v>
                </c:pt>
                <c:pt idx="12">
                  <c:v>455</c:v>
                </c:pt>
                <c:pt idx="13">
                  <c:v>452</c:v>
                </c:pt>
                <c:pt idx="14">
                  <c:v>450</c:v>
                </c:pt>
                <c:pt idx="15">
                  <c:v>447</c:v>
                </c:pt>
                <c:pt idx="16">
                  <c:v>444</c:v>
                </c:pt>
                <c:pt idx="17">
                  <c:v>437</c:v>
                </c:pt>
                <c:pt idx="18">
                  <c:v>432</c:v>
                </c:pt>
                <c:pt idx="19">
                  <c:v>435.5</c:v>
                </c:pt>
                <c:pt idx="20">
                  <c:v>441</c:v>
                </c:pt>
                <c:pt idx="21">
                  <c:v>450</c:v>
                </c:pt>
                <c:pt idx="22">
                  <c:v>451</c:v>
                </c:pt>
                <c:pt idx="23">
                  <c:v>452.5</c:v>
                </c:pt>
                <c:pt idx="24">
                  <c:v>458.5</c:v>
                </c:pt>
                <c:pt idx="25">
                  <c:v>451</c:v>
                </c:pt>
                <c:pt idx="26">
                  <c:v>457</c:v>
                </c:pt>
                <c:pt idx="27">
                  <c:v>458</c:v>
                </c:pt>
                <c:pt idx="28">
                  <c:v>462</c:v>
                </c:pt>
                <c:pt idx="29">
                  <c:v>484</c:v>
                </c:pt>
                <c:pt idx="30">
                  <c:v>485.5</c:v>
                </c:pt>
                <c:pt idx="31">
                  <c:v>497</c:v>
                </c:pt>
                <c:pt idx="32">
                  <c:v>490</c:v>
                </c:pt>
                <c:pt idx="33">
                  <c:v>488</c:v>
                </c:pt>
                <c:pt idx="34">
                  <c:v>496.5</c:v>
                </c:pt>
                <c:pt idx="35">
                  <c:v>492</c:v>
                </c:pt>
                <c:pt idx="36">
                  <c:v>487</c:v>
                </c:pt>
                <c:pt idx="37">
                  <c:v>489</c:v>
                </c:pt>
                <c:pt idx="38">
                  <c:v>489</c:v>
                </c:pt>
                <c:pt idx="39">
                  <c:v>480.5</c:v>
                </c:pt>
                <c:pt idx="40">
                  <c:v>490</c:v>
                </c:pt>
                <c:pt idx="41">
                  <c:v>499</c:v>
                </c:pt>
                <c:pt idx="42">
                  <c:v>497</c:v>
                </c:pt>
                <c:pt idx="43">
                  <c:v>503</c:v>
                </c:pt>
                <c:pt idx="44">
                  <c:v>514</c:v>
                </c:pt>
                <c:pt idx="45">
                  <c:v>524</c:v>
                </c:pt>
                <c:pt idx="46">
                  <c:v>520</c:v>
                </c:pt>
                <c:pt idx="47">
                  <c:v>512</c:v>
                </c:pt>
                <c:pt idx="48">
                  <c:v>516</c:v>
                </c:pt>
                <c:pt idx="49">
                  <c:v>508</c:v>
                </c:pt>
                <c:pt idx="50">
                  <c:v>504</c:v>
                </c:pt>
                <c:pt idx="51">
                  <c:v>512</c:v>
                </c:pt>
                <c:pt idx="52">
                  <c:v>508</c:v>
                </c:pt>
                <c:pt idx="53">
                  <c:v>510</c:v>
                </c:pt>
                <c:pt idx="54">
                  <c:v>516</c:v>
                </c:pt>
                <c:pt idx="55">
                  <c:v>509</c:v>
                </c:pt>
                <c:pt idx="56">
                  <c:v>509</c:v>
                </c:pt>
                <c:pt idx="57">
                  <c:v>510</c:v>
                </c:pt>
                <c:pt idx="58">
                  <c:v>511</c:v>
                </c:pt>
                <c:pt idx="59">
                  <c:v>515</c:v>
                </c:pt>
                <c:pt idx="60">
                  <c:v>515</c:v>
                </c:pt>
                <c:pt idx="61">
                  <c:v>525</c:v>
                </c:pt>
                <c:pt idx="62">
                  <c:v>530</c:v>
                </c:pt>
                <c:pt idx="63">
                  <c:v>536</c:v>
                </c:pt>
                <c:pt idx="64">
                  <c:v>542</c:v>
                </c:pt>
                <c:pt idx="65">
                  <c:v>549</c:v>
                </c:pt>
                <c:pt idx="66">
                  <c:v>565</c:v>
                </c:pt>
                <c:pt idx="67">
                  <c:v>580</c:v>
                </c:pt>
                <c:pt idx="68">
                  <c:v>584</c:v>
                </c:pt>
                <c:pt idx="69">
                  <c:v>591</c:v>
                </c:pt>
                <c:pt idx="70">
                  <c:v>605</c:v>
                </c:pt>
                <c:pt idx="71">
                  <c:v>592</c:v>
                </c:pt>
                <c:pt idx="72">
                  <c:v>601</c:v>
                </c:pt>
                <c:pt idx="73">
                  <c:v>607</c:v>
                </c:pt>
                <c:pt idx="74">
                  <c:v>627</c:v>
                </c:pt>
                <c:pt idx="75">
                  <c:v>647</c:v>
                </c:pt>
                <c:pt idx="76">
                  <c:v>673</c:v>
                </c:pt>
                <c:pt idx="77">
                  <c:v>649</c:v>
                </c:pt>
                <c:pt idx="78">
                  <c:v>633</c:v>
                </c:pt>
                <c:pt idx="79">
                  <c:v>617</c:v>
                </c:pt>
                <c:pt idx="80">
                  <c:v>615</c:v>
                </c:pt>
                <c:pt idx="81">
                  <c:v>601</c:v>
                </c:pt>
                <c:pt idx="82">
                  <c:v>591</c:v>
                </c:pt>
                <c:pt idx="83">
                  <c:v>611</c:v>
                </c:pt>
                <c:pt idx="84">
                  <c:v>632</c:v>
                </c:pt>
                <c:pt idx="85">
                  <c:v>630</c:v>
                </c:pt>
                <c:pt idx="86">
                  <c:v>627</c:v>
                </c:pt>
                <c:pt idx="87">
                  <c:v>632</c:v>
                </c:pt>
                <c:pt idx="88">
                  <c:v>663</c:v>
                </c:pt>
                <c:pt idx="89">
                  <c:v>660</c:v>
                </c:pt>
                <c:pt idx="90">
                  <c:v>652</c:v>
                </c:pt>
                <c:pt idx="91">
                  <c:v>650</c:v>
                </c:pt>
                <c:pt idx="92">
                  <c:v>641</c:v>
                </c:pt>
                <c:pt idx="93">
                  <c:v>625</c:v>
                </c:pt>
                <c:pt idx="94">
                  <c:v>635</c:v>
                </c:pt>
                <c:pt idx="95">
                  <c:v>606</c:v>
                </c:pt>
                <c:pt idx="96">
                  <c:v>609</c:v>
                </c:pt>
                <c:pt idx="97">
                  <c:v>622</c:v>
                </c:pt>
                <c:pt idx="98">
                  <c:v>601</c:v>
                </c:pt>
                <c:pt idx="99">
                  <c:v>601</c:v>
                </c:pt>
                <c:pt idx="100">
                  <c:v>598</c:v>
                </c:pt>
                <c:pt idx="101">
                  <c:v>595</c:v>
                </c:pt>
                <c:pt idx="102">
                  <c:v>597</c:v>
                </c:pt>
                <c:pt idx="103">
                  <c:v>609</c:v>
                </c:pt>
                <c:pt idx="104">
                  <c:v>614</c:v>
                </c:pt>
                <c:pt idx="105">
                  <c:v>611</c:v>
                </c:pt>
                <c:pt idx="106">
                  <c:v>613</c:v>
                </c:pt>
                <c:pt idx="107">
                  <c:v>604</c:v>
                </c:pt>
                <c:pt idx="108">
                  <c:v>602</c:v>
                </c:pt>
                <c:pt idx="109">
                  <c:v>591</c:v>
                </c:pt>
                <c:pt idx="110">
                  <c:v>593</c:v>
                </c:pt>
                <c:pt idx="111">
                  <c:v>594</c:v>
                </c:pt>
                <c:pt idx="112">
                  <c:v>576</c:v>
                </c:pt>
                <c:pt idx="113">
                  <c:v>575</c:v>
                </c:pt>
                <c:pt idx="114">
                  <c:v>590</c:v>
                </c:pt>
                <c:pt idx="115">
                  <c:v>599</c:v>
                </c:pt>
                <c:pt idx="116">
                  <c:v>597</c:v>
                </c:pt>
                <c:pt idx="117">
                  <c:v>587</c:v>
                </c:pt>
                <c:pt idx="118">
                  <c:v>602</c:v>
                </c:pt>
                <c:pt idx="119">
                  <c:v>610</c:v>
                </c:pt>
                <c:pt idx="120">
                  <c:v>610</c:v>
                </c:pt>
                <c:pt idx="121">
                  <c:v>613</c:v>
                </c:pt>
                <c:pt idx="122">
                  <c:v>610</c:v>
                </c:pt>
                <c:pt idx="123">
                  <c:v>605</c:v>
                </c:pt>
                <c:pt idx="124">
                  <c:v>605</c:v>
                </c:pt>
                <c:pt idx="125">
                  <c:v>612</c:v>
                </c:pt>
                <c:pt idx="126">
                  <c:v>619</c:v>
                </c:pt>
                <c:pt idx="127">
                  <c:v>610</c:v>
                </c:pt>
                <c:pt idx="128">
                  <c:v>603</c:v>
                </c:pt>
                <c:pt idx="129">
                  <c:v>602</c:v>
                </c:pt>
                <c:pt idx="130">
                  <c:v>592</c:v>
                </c:pt>
                <c:pt idx="131">
                  <c:v>591</c:v>
                </c:pt>
                <c:pt idx="132">
                  <c:v>602</c:v>
                </c:pt>
                <c:pt idx="133">
                  <c:v>610</c:v>
                </c:pt>
                <c:pt idx="134">
                  <c:v>610</c:v>
                </c:pt>
                <c:pt idx="135">
                  <c:v>602</c:v>
                </c:pt>
                <c:pt idx="136">
                  <c:v>600</c:v>
                </c:pt>
                <c:pt idx="137">
                  <c:v>588</c:v>
                </c:pt>
                <c:pt idx="138">
                  <c:v>591</c:v>
                </c:pt>
                <c:pt idx="139">
                  <c:v>585</c:v>
                </c:pt>
                <c:pt idx="140">
                  <c:v>587</c:v>
                </c:pt>
                <c:pt idx="141">
                  <c:v>599</c:v>
                </c:pt>
                <c:pt idx="142">
                  <c:v>589</c:v>
                </c:pt>
                <c:pt idx="143">
                  <c:v>571</c:v>
                </c:pt>
                <c:pt idx="144">
                  <c:v>560</c:v>
                </c:pt>
                <c:pt idx="145">
                  <c:v>547</c:v>
                </c:pt>
                <c:pt idx="146">
                  <c:v>557</c:v>
                </c:pt>
                <c:pt idx="147">
                  <c:v>549</c:v>
                </c:pt>
                <c:pt idx="148">
                  <c:v>572</c:v>
                </c:pt>
                <c:pt idx="149">
                  <c:v>567</c:v>
                </c:pt>
                <c:pt idx="150">
                  <c:v>567</c:v>
                </c:pt>
                <c:pt idx="151">
                  <c:v>573</c:v>
                </c:pt>
                <c:pt idx="152">
                  <c:v>568</c:v>
                </c:pt>
                <c:pt idx="153">
                  <c:v>583</c:v>
                </c:pt>
                <c:pt idx="154">
                  <c:v>585</c:v>
                </c:pt>
                <c:pt idx="155">
                  <c:v>582</c:v>
                </c:pt>
                <c:pt idx="156">
                  <c:v>590</c:v>
                </c:pt>
                <c:pt idx="157">
                  <c:v>597</c:v>
                </c:pt>
                <c:pt idx="158">
                  <c:v>598</c:v>
                </c:pt>
                <c:pt idx="159">
                  <c:v>595</c:v>
                </c:pt>
                <c:pt idx="160">
                  <c:v>596</c:v>
                </c:pt>
                <c:pt idx="161">
                  <c:v>595</c:v>
                </c:pt>
                <c:pt idx="162">
                  <c:v>592</c:v>
                </c:pt>
                <c:pt idx="163">
                  <c:v>589</c:v>
                </c:pt>
                <c:pt idx="164">
                  <c:v>586</c:v>
                </c:pt>
                <c:pt idx="165">
                  <c:v>599</c:v>
                </c:pt>
                <c:pt idx="166">
                  <c:v>602</c:v>
                </c:pt>
                <c:pt idx="167">
                  <c:v>609</c:v>
                </c:pt>
                <c:pt idx="168">
                  <c:v>605</c:v>
                </c:pt>
                <c:pt idx="169">
                  <c:v>606</c:v>
                </c:pt>
                <c:pt idx="170">
                  <c:v>603</c:v>
                </c:pt>
                <c:pt idx="171">
                  <c:v>583</c:v>
                </c:pt>
                <c:pt idx="172">
                  <c:v>578</c:v>
                </c:pt>
                <c:pt idx="173">
                  <c:v>595</c:v>
                </c:pt>
                <c:pt idx="174">
                  <c:v>590</c:v>
                </c:pt>
                <c:pt idx="175">
                  <c:v>591</c:v>
                </c:pt>
                <c:pt idx="176">
                  <c:v>590</c:v>
                </c:pt>
                <c:pt idx="177">
                  <c:v>595</c:v>
                </c:pt>
                <c:pt idx="178">
                  <c:v>595</c:v>
                </c:pt>
                <c:pt idx="179">
                  <c:v>593</c:v>
                </c:pt>
                <c:pt idx="180">
                  <c:v>588</c:v>
                </c:pt>
                <c:pt idx="181">
                  <c:v>591</c:v>
                </c:pt>
                <c:pt idx="182">
                  <c:v>592</c:v>
                </c:pt>
                <c:pt idx="183">
                  <c:v>594</c:v>
                </c:pt>
                <c:pt idx="184">
                  <c:v>588</c:v>
                </c:pt>
                <c:pt idx="185">
                  <c:v>584</c:v>
                </c:pt>
                <c:pt idx="186">
                  <c:v>593</c:v>
                </c:pt>
                <c:pt idx="187">
                  <c:v>607</c:v>
                </c:pt>
                <c:pt idx="188">
                  <c:v>613</c:v>
                </c:pt>
                <c:pt idx="189">
                  <c:v>614</c:v>
                </c:pt>
                <c:pt idx="190">
                  <c:v>589</c:v>
                </c:pt>
                <c:pt idx="191">
                  <c:v>582</c:v>
                </c:pt>
                <c:pt idx="192">
                  <c:v>581</c:v>
                </c:pt>
                <c:pt idx="193">
                  <c:v>585</c:v>
                </c:pt>
                <c:pt idx="194">
                  <c:v>591</c:v>
                </c:pt>
                <c:pt idx="195">
                  <c:v>585</c:v>
                </c:pt>
                <c:pt idx="196">
                  <c:v>580</c:v>
                </c:pt>
                <c:pt idx="197">
                  <c:v>580</c:v>
                </c:pt>
                <c:pt idx="198">
                  <c:v>579</c:v>
                </c:pt>
                <c:pt idx="199">
                  <c:v>583</c:v>
                </c:pt>
                <c:pt idx="200">
                  <c:v>580</c:v>
                </c:pt>
                <c:pt idx="201">
                  <c:v>590</c:v>
                </c:pt>
                <c:pt idx="202">
                  <c:v>594</c:v>
                </c:pt>
                <c:pt idx="203">
                  <c:v>596</c:v>
                </c:pt>
                <c:pt idx="204">
                  <c:v>596</c:v>
                </c:pt>
                <c:pt idx="205">
                  <c:v>591</c:v>
                </c:pt>
                <c:pt idx="206">
                  <c:v>595</c:v>
                </c:pt>
                <c:pt idx="207">
                  <c:v>591</c:v>
                </c:pt>
                <c:pt idx="208">
                  <c:v>590</c:v>
                </c:pt>
                <c:pt idx="209">
                  <c:v>586</c:v>
                </c:pt>
                <c:pt idx="210">
                  <c:v>581</c:v>
                </c:pt>
                <c:pt idx="211">
                  <c:v>584</c:v>
                </c:pt>
                <c:pt idx="212">
                  <c:v>580</c:v>
                </c:pt>
                <c:pt idx="213">
                  <c:v>574</c:v>
                </c:pt>
                <c:pt idx="214">
                  <c:v>559</c:v>
                </c:pt>
                <c:pt idx="215">
                  <c:v>552</c:v>
                </c:pt>
                <c:pt idx="216">
                  <c:v>566</c:v>
                </c:pt>
                <c:pt idx="217">
                  <c:v>572</c:v>
                </c:pt>
                <c:pt idx="218">
                  <c:v>585</c:v>
                </c:pt>
                <c:pt idx="219">
                  <c:v>594</c:v>
                </c:pt>
                <c:pt idx="220">
                  <c:v>599</c:v>
                </c:pt>
                <c:pt idx="221">
                  <c:v>605</c:v>
                </c:pt>
                <c:pt idx="222">
                  <c:v>614</c:v>
                </c:pt>
                <c:pt idx="223">
                  <c:v>613</c:v>
                </c:pt>
                <c:pt idx="224">
                  <c:v>607</c:v>
                </c:pt>
                <c:pt idx="225">
                  <c:v>620</c:v>
                </c:pt>
                <c:pt idx="226">
                  <c:v>631</c:v>
                </c:pt>
                <c:pt idx="227">
                  <c:v>623</c:v>
                </c:pt>
                <c:pt idx="228">
                  <c:v>619</c:v>
                </c:pt>
                <c:pt idx="229">
                  <c:v>619</c:v>
                </c:pt>
                <c:pt idx="230">
                  <c:v>622</c:v>
                </c:pt>
                <c:pt idx="231">
                  <c:v>615</c:v>
                </c:pt>
                <c:pt idx="232">
                  <c:v>613</c:v>
                </c:pt>
                <c:pt idx="233">
                  <c:v>607</c:v>
                </c:pt>
                <c:pt idx="234">
                  <c:v>600</c:v>
                </c:pt>
                <c:pt idx="235">
                  <c:v>600</c:v>
                </c:pt>
                <c:pt idx="236">
                  <c:v>586</c:v>
                </c:pt>
                <c:pt idx="237">
                  <c:v>588</c:v>
                </c:pt>
                <c:pt idx="238">
                  <c:v>598</c:v>
                </c:pt>
                <c:pt idx="239">
                  <c:v>602</c:v>
                </c:pt>
                <c:pt idx="240">
                  <c:v>594</c:v>
                </c:pt>
                <c:pt idx="241">
                  <c:v>580</c:v>
                </c:pt>
                <c:pt idx="242">
                  <c:v>580</c:v>
                </c:pt>
                <c:pt idx="243">
                  <c:v>431.5</c:v>
                </c:pt>
                <c:pt idx="244">
                  <c:v>431</c:v>
                </c:pt>
                <c:pt idx="245">
                  <c:v>433</c:v>
                </c:pt>
                <c:pt idx="246">
                  <c:v>432.5</c:v>
                </c:pt>
                <c:pt idx="247">
                  <c:v>439.5</c:v>
                </c:pt>
                <c:pt idx="248">
                  <c:v>443</c:v>
                </c:pt>
                <c:pt idx="249">
                  <c:v>453</c:v>
                </c:pt>
                <c:pt idx="250">
                  <c:v>460</c:v>
                </c:pt>
                <c:pt idx="251">
                  <c:v>462</c:v>
                </c:pt>
                <c:pt idx="252">
                  <c:v>459</c:v>
                </c:pt>
                <c:pt idx="253">
                  <c:v>453</c:v>
                </c:pt>
                <c:pt idx="254">
                  <c:v>449</c:v>
                </c:pt>
                <c:pt idx="255">
                  <c:v>457.5</c:v>
                </c:pt>
                <c:pt idx="256">
                  <c:v>451</c:v>
                </c:pt>
                <c:pt idx="257">
                  <c:v>453</c:v>
                </c:pt>
                <c:pt idx="258">
                  <c:v>455</c:v>
                </c:pt>
                <c:pt idx="259">
                  <c:v>452</c:v>
                </c:pt>
                <c:pt idx="260">
                  <c:v>450</c:v>
                </c:pt>
                <c:pt idx="261">
                  <c:v>447</c:v>
                </c:pt>
                <c:pt idx="262">
                  <c:v>444</c:v>
                </c:pt>
                <c:pt idx="263">
                  <c:v>437</c:v>
                </c:pt>
                <c:pt idx="264">
                  <c:v>432</c:v>
                </c:pt>
                <c:pt idx="265">
                  <c:v>435.5</c:v>
                </c:pt>
                <c:pt idx="266">
                  <c:v>441</c:v>
                </c:pt>
                <c:pt idx="267">
                  <c:v>450</c:v>
                </c:pt>
                <c:pt idx="268">
                  <c:v>451</c:v>
                </c:pt>
                <c:pt idx="269">
                  <c:v>452.5</c:v>
                </c:pt>
                <c:pt idx="270">
                  <c:v>458.5</c:v>
                </c:pt>
                <c:pt idx="271">
                  <c:v>451</c:v>
                </c:pt>
                <c:pt idx="272">
                  <c:v>457</c:v>
                </c:pt>
                <c:pt idx="273">
                  <c:v>458</c:v>
                </c:pt>
                <c:pt idx="274">
                  <c:v>462</c:v>
                </c:pt>
                <c:pt idx="275">
                  <c:v>484</c:v>
                </c:pt>
                <c:pt idx="276">
                  <c:v>485.5</c:v>
                </c:pt>
                <c:pt idx="277">
                  <c:v>497</c:v>
                </c:pt>
                <c:pt idx="278">
                  <c:v>490</c:v>
                </c:pt>
                <c:pt idx="279">
                  <c:v>488</c:v>
                </c:pt>
                <c:pt idx="280">
                  <c:v>496.5</c:v>
                </c:pt>
                <c:pt idx="281">
                  <c:v>492</c:v>
                </c:pt>
                <c:pt idx="282">
                  <c:v>487</c:v>
                </c:pt>
                <c:pt idx="283">
                  <c:v>489</c:v>
                </c:pt>
                <c:pt idx="284">
                  <c:v>489</c:v>
                </c:pt>
                <c:pt idx="285">
                  <c:v>480.5</c:v>
                </c:pt>
                <c:pt idx="286">
                  <c:v>490</c:v>
                </c:pt>
                <c:pt idx="287">
                  <c:v>499</c:v>
                </c:pt>
                <c:pt idx="288">
                  <c:v>497</c:v>
                </c:pt>
                <c:pt idx="289">
                  <c:v>503</c:v>
                </c:pt>
                <c:pt idx="290">
                  <c:v>514</c:v>
                </c:pt>
                <c:pt idx="291">
                  <c:v>524</c:v>
                </c:pt>
                <c:pt idx="292">
                  <c:v>520</c:v>
                </c:pt>
                <c:pt idx="293">
                  <c:v>512</c:v>
                </c:pt>
                <c:pt idx="294">
                  <c:v>516</c:v>
                </c:pt>
                <c:pt idx="295">
                  <c:v>508</c:v>
                </c:pt>
                <c:pt idx="296">
                  <c:v>504</c:v>
                </c:pt>
                <c:pt idx="297">
                  <c:v>512</c:v>
                </c:pt>
                <c:pt idx="298">
                  <c:v>508</c:v>
                </c:pt>
                <c:pt idx="299">
                  <c:v>510</c:v>
                </c:pt>
                <c:pt idx="300">
                  <c:v>516</c:v>
                </c:pt>
                <c:pt idx="301">
                  <c:v>509</c:v>
                </c:pt>
                <c:pt idx="302">
                  <c:v>509</c:v>
                </c:pt>
                <c:pt idx="303">
                  <c:v>510</c:v>
                </c:pt>
                <c:pt idx="304">
                  <c:v>511</c:v>
                </c:pt>
                <c:pt idx="305">
                  <c:v>515</c:v>
                </c:pt>
                <c:pt idx="306">
                  <c:v>515</c:v>
                </c:pt>
                <c:pt idx="307">
                  <c:v>525</c:v>
                </c:pt>
                <c:pt idx="308">
                  <c:v>530</c:v>
                </c:pt>
                <c:pt idx="309">
                  <c:v>536</c:v>
                </c:pt>
                <c:pt idx="310">
                  <c:v>542</c:v>
                </c:pt>
                <c:pt idx="311">
                  <c:v>549</c:v>
                </c:pt>
                <c:pt idx="312">
                  <c:v>565</c:v>
                </c:pt>
                <c:pt idx="313">
                  <c:v>580</c:v>
                </c:pt>
                <c:pt idx="314">
                  <c:v>584</c:v>
                </c:pt>
                <c:pt idx="315">
                  <c:v>591</c:v>
                </c:pt>
                <c:pt idx="316">
                  <c:v>605</c:v>
                </c:pt>
                <c:pt idx="317">
                  <c:v>592</c:v>
                </c:pt>
                <c:pt idx="318">
                  <c:v>601</c:v>
                </c:pt>
                <c:pt idx="319">
                  <c:v>607</c:v>
                </c:pt>
                <c:pt idx="320">
                  <c:v>627</c:v>
                </c:pt>
                <c:pt idx="321">
                  <c:v>647</c:v>
                </c:pt>
                <c:pt idx="322">
                  <c:v>673</c:v>
                </c:pt>
                <c:pt idx="323">
                  <c:v>649</c:v>
                </c:pt>
                <c:pt idx="324">
                  <c:v>633</c:v>
                </c:pt>
                <c:pt idx="325">
                  <c:v>617</c:v>
                </c:pt>
                <c:pt idx="326">
                  <c:v>615</c:v>
                </c:pt>
                <c:pt idx="327">
                  <c:v>601</c:v>
                </c:pt>
                <c:pt idx="328">
                  <c:v>591</c:v>
                </c:pt>
                <c:pt idx="329">
                  <c:v>611</c:v>
                </c:pt>
                <c:pt idx="330">
                  <c:v>632</c:v>
                </c:pt>
                <c:pt idx="331">
                  <c:v>630</c:v>
                </c:pt>
                <c:pt idx="332">
                  <c:v>627</c:v>
                </c:pt>
                <c:pt idx="333">
                  <c:v>632</c:v>
                </c:pt>
                <c:pt idx="334">
                  <c:v>663</c:v>
                </c:pt>
                <c:pt idx="335">
                  <c:v>660</c:v>
                </c:pt>
                <c:pt idx="336">
                  <c:v>652</c:v>
                </c:pt>
                <c:pt idx="337">
                  <c:v>650</c:v>
                </c:pt>
                <c:pt idx="338">
                  <c:v>641</c:v>
                </c:pt>
                <c:pt idx="339">
                  <c:v>625</c:v>
                </c:pt>
                <c:pt idx="340">
                  <c:v>635</c:v>
                </c:pt>
                <c:pt idx="341">
                  <c:v>606</c:v>
                </c:pt>
                <c:pt idx="342">
                  <c:v>609</c:v>
                </c:pt>
                <c:pt idx="343">
                  <c:v>622</c:v>
                </c:pt>
                <c:pt idx="344">
                  <c:v>601</c:v>
                </c:pt>
                <c:pt idx="345">
                  <c:v>601</c:v>
                </c:pt>
                <c:pt idx="346">
                  <c:v>598</c:v>
                </c:pt>
                <c:pt idx="347">
                  <c:v>595</c:v>
                </c:pt>
                <c:pt idx="348">
                  <c:v>597</c:v>
                </c:pt>
                <c:pt idx="349">
                  <c:v>609</c:v>
                </c:pt>
                <c:pt idx="350">
                  <c:v>614</c:v>
                </c:pt>
                <c:pt idx="351">
                  <c:v>611</c:v>
                </c:pt>
                <c:pt idx="352">
                  <c:v>613</c:v>
                </c:pt>
                <c:pt idx="353">
                  <c:v>604</c:v>
                </c:pt>
                <c:pt idx="354">
                  <c:v>602</c:v>
                </c:pt>
                <c:pt idx="355">
                  <c:v>591</c:v>
                </c:pt>
                <c:pt idx="356">
                  <c:v>593</c:v>
                </c:pt>
                <c:pt idx="357">
                  <c:v>594</c:v>
                </c:pt>
                <c:pt idx="358">
                  <c:v>576</c:v>
                </c:pt>
                <c:pt idx="359">
                  <c:v>575</c:v>
                </c:pt>
                <c:pt idx="360">
                  <c:v>590</c:v>
                </c:pt>
                <c:pt idx="361">
                  <c:v>599</c:v>
                </c:pt>
                <c:pt idx="362">
                  <c:v>597</c:v>
                </c:pt>
                <c:pt idx="363">
                  <c:v>587</c:v>
                </c:pt>
                <c:pt idx="364">
                  <c:v>602</c:v>
                </c:pt>
                <c:pt idx="365">
                  <c:v>610</c:v>
                </c:pt>
                <c:pt idx="366">
                  <c:v>610</c:v>
                </c:pt>
                <c:pt idx="367">
                  <c:v>613</c:v>
                </c:pt>
                <c:pt idx="368">
                  <c:v>610</c:v>
                </c:pt>
                <c:pt idx="369">
                  <c:v>605</c:v>
                </c:pt>
                <c:pt idx="370">
                  <c:v>605</c:v>
                </c:pt>
                <c:pt idx="371">
                  <c:v>612</c:v>
                </c:pt>
                <c:pt idx="372">
                  <c:v>619</c:v>
                </c:pt>
                <c:pt idx="373">
                  <c:v>610</c:v>
                </c:pt>
                <c:pt idx="374">
                  <c:v>603</c:v>
                </c:pt>
                <c:pt idx="375">
                  <c:v>602</c:v>
                </c:pt>
                <c:pt idx="376">
                  <c:v>592</c:v>
                </c:pt>
                <c:pt idx="377">
                  <c:v>591</c:v>
                </c:pt>
                <c:pt idx="378">
                  <c:v>602</c:v>
                </c:pt>
                <c:pt idx="379">
                  <c:v>610</c:v>
                </c:pt>
                <c:pt idx="380">
                  <c:v>610</c:v>
                </c:pt>
                <c:pt idx="381">
                  <c:v>602</c:v>
                </c:pt>
                <c:pt idx="382">
                  <c:v>600</c:v>
                </c:pt>
                <c:pt idx="383">
                  <c:v>588</c:v>
                </c:pt>
                <c:pt idx="384">
                  <c:v>591</c:v>
                </c:pt>
                <c:pt idx="385">
                  <c:v>585</c:v>
                </c:pt>
                <c:pt idx="386">
                  <c:v>587</c:v>
                </c:pt>
                <c:pt idx="387">
                  <c:v>599</c:v>
                </c:pt>
                <c:pt idx="388">
                  <c:v>589</c:v>
                </c:pt>
                <c:pt idx="389">
                  <c:v>571</c:v>
                </c:pt>
                <c:pt idx="390">
                  <c:v>560</c:v>
                </c:pt>
                <c:pt idx="391">
                  <c:v>547</c:v>
                </c:pt>
                <c:pt idx="392">
                  <c:v>557</c:v>
                </c:pt>
                <c:pt idx="393">
                  <c:v>549</c:v>
                </c:pt>
                <c:pt idx="394">
                  <c:v>572</c:v>
                </c:pt>
                <c:pt idx="395">
                  <c:v>567</c:v>
                </c:pt>
                <c:pt idx="396">
                  <c:v>567</c:v>
                </c:pt>
                <c:pt idx="397">
                  <c:v>573</c:v>
                </c:pt>
                <c:pt idx="398">
                  <c:v>568</c:v>
                </c:pt>
                <c:pt idx="399">
                  <c:v>583</c:v>
                </c:pt>
                <c:pt idx="400">
                  <c:v>585</c:v>
                </c:pt>
                <c:pt idx="401">
                  <c:v>582</c:v>
                </c:pt>
                <c:pt idx="402">
                  <c:v>590</c:v>
                </c:pt>
                <c:pt idx="403">
                  <c:v>597</c:v>
                </c:pt>
                <c:pt idx="404">
                  <c:v>598</c:v>
                </c:pt>
                <c:pt idx="405">
                  <c:v>595</c:v>
                </c:pt>
                <c:pt idx="406">
                  <c:v>596</c:v>
                </c:pt>
                <c:pt idx="407">
                  <c:v>595</c:v>
                </c:pt>
                <c:pt idx="408">
                  <c:v>592</c:v>
                </c:pt>
                <c:pt idx="409">
                  <c:v>589</c:v>
                </c:pt>
                <c:pt idx="410">
                  <c:v>586</c:v>
                </c:pt>
                <c:pt idx="411">
                  <c:v>599</c:v>
                </c:pt>
                <c:pt idx="412">
                  <c:v>602</c:v>
                </c:pt>
                <c:pt idx="413">
                  <c:v>609</c:v>
                </c:pt>
                <c:pt idx="414">
                  <c:v>605</c:v>
                </c:pt>
                <c:pt idx="415">
                  <c:v>606</c:v>
                </c:pt>
                <c:pt idx="416">
                  <c:v>603</c:v>
                </c:pt>
                <c:pt idx="417">
                  <c:v>583</c:v>
                </c:pt>
                <c:pt idx="418">
                  <c:v>578</c:v>
                </c:pt>
                <c:pt idx="419">
                  <c:v>595</c:v>
                </c:pt>
                <c:pt idx="420">
                  <c:v>590</c:v>
                </c:pt>
                <c:pt idx="421">
                  <c:v>591</c:v>
                </c:pt>
                <c:pt idx="422">
                  <c:v>590</c:v>
                </c:pt>
                <c:pt idx="423">
                  <c:v>595</c:v>
                </c:pt>
                <c:pt idx="424">
                  <c:v>595</c:v>
                </c:pt>
              </c:numCache>
            </c:numRef>
          </c:val>
          <c:smooth val="0"/>
          <c:extLst>
            <c:ext xmlns:c16="http://schemas.microsoft.com/office/drawing/2014/chart" uri="{C3380CC4-5D6E-409C-BE32-E72D297353CC}">
              <c16:uniqueId val="{00000000-B8AA-4082-AA7C-D228A97B04DD}"/>
            </c:ext>
          </c:extLst>
        </c:ser>
        <c:dLbls>
          <c:showLegendKey val="0"/>
          <c:showVal val="0"/>
          <c:showCatName val="0"/>
          <c:showSerName val="0"/>
          <c:showPercent val="0"/>
          <c:showBubbleSize val="0"/>
        </c:dLbls>
        <c:smooth val="0"/>
        <c:axId val="968119896"/>
        <c:axId val="1"/>
      </c:lineChart>
      <c:dateAx>
        <c:axId val="968119896"/>
        <c:scaling>
          <c:orientation val="minMax"/>
          <c:min val="44104"/>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6350">
            <a:noFill/>
          </a:ln>
        </c:spPr>
        <c:txPr>
          <a:bodyPr rot="-60000000" vert="horz"/>
          <a:lstStyle/>
          <a:p>
            <a:pPr>
              <a:defRPr/>
            </a:pPr>
            <a:endParaRPr lang="en-US"/>
          </a:p>
        </c:txPr>
        <c:crossAx val="968119896"/>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solidFill>
                  <a:schemeClr val="tx2"/>
                </a:solidFill>
              </a:defRPr>
            </a:pPr>
            <a:r>
              <a:rPr lang="en-US" dirty="0">
                <a:solidFill>
                  <a:schemeClr val="tx2"/>
                </a:solidFill>
              </a:rPr>
              <a:t>VODAFONE</a:t>
            </a:r>
          </a:p>
        </c:rich>
      </c:tx>
      <c:layout>
        <c:manualLayout>
          <c:xMode val="edge"/>
          <c:yMode val="edge"/>
          <c:x val="1.2769757946923294E-3"/>
          <c:y val="1.8157214311602103E-2"/>
        </c:manualLayout>
      </c:layout>
      <c:overlay val="0"/>
      <c:spPr>
        <a:noFill/>
        <a:ln w="25400">
          <a:noFill/>
        </a:ln>
      </c:spPr>
    </c:title>
    <c:autoTitleDeleted val="0"/>
    <c:plotArea>
      <c:layout>
        <c:manualLayout>
          <c:layoutTarget val="inner"/>
          <c:xMode val="edge"/>
          <c:yMode val="edge"/>
          <c:x val="4.1165305725673181E-2"/>
          <c:y val="0.11525291784289435"/>
          <c:w val="0.92797049674346255"/>
          <c:h val="0.68855838152024496"/>
        </c:manualLayout>
      </c:layout>
      <c:lineChart>
        <c:grouping val="standard"/>
        <c:varyColors val="0"/>
        <c:ser>
          <c:idx val="0"/>
          <c:order val="0"/>
          <c:tx>
            <c:strRef>
              <c:f>'Top 10 (6.30) for charts'!$F$3</c:f>
              <c:strCache>
                <c:ptCount val="1"/>
              </c:strCache>
            </c:strRef>
          </c:tx>
          <c:spPr>
            <a:ln w="28575" cap="rnd">
              <a:solidFill>
                <a:schemeClr val="tx2"/>
              </a:solidFill>
              <a:round/>
            </a:ln>
            <a:effectLst/>
          </c:spPr>
          <c:marker>
            <c:symbol val="none"/>
          </c:marker>
          <c:cat>
            <c:numRef>
              <c:f>'Top 10 (6.30) for charts'!$E$4:$E$511</c:f>
              <c:numCache>
                <c:formatCode>m/d/yyyy</c:formatCode>
                <c:ptCount val="508"/>
                <c:pt idx="0">
                  <c:v>44105</c:v>
                </c:pt>
                <c:pt idx="1">
                  <c:v>44106</c:v>
                </c:pt>
                <c:pt idx="2">
                  <c:v>44109</c:v>
                </c:pt>
                <c:pt idx="3">
                  <c:v>44110</c:v>
                </c:pt>
                <c:pt idx="4">
                  <c:v>44111</c:v>
                </c:pt>
                <c:pt idx="5">
                  <c:v>44112</c:v>
                </c:pt>
                <c:pt idx="6">
                  <c:v>44113</c:v>
                </c:pt>
                <c:pt idx="7">
                  <c:v>44116</c:v>
                </c:pt>
                <c:pt idx="8">
                  <c:v>44117</c:v>
                </c:pt>
                <c:pt idx="9">
                  <c:v>44118</c:v>
                </c:pt>
                <c:pt idx="10">
                  <c:v>44119</c:v>
                </c:pt>
                <c:pt idx="11">
                  <c:v>44120</c:v>
                </c:pt>
                <c:pt idx="12">
                  <c:v>44123</c:v>
                </c:pt>
                <c:pt idx="13">
                  <c:v>44124</c:v>
                </c:pt>
                <c:pt idx="14">
                  <c:v>44125</c:v>
                </c:pt>
                <c:pt idx="15">
                  <c:v>44126</c:v>
                </c:pt>
                <c:pt idx="16">
                  <c:v>44127</c:v>
                </c:pt>
                <c:pt idx="17">
                  <c:v>44130</c:v>
                </c:pt>
                <c:pt idx="18">
                  <c:v>44131</c:v>
                </c:pt>
                <c:pt idx="19">
                  <c:v>44132</c:v>
                </c:pt>
                <c:pt idx="20">
                  <c:v>44133</c:v>
                </c:pt>
                <c:pt idx="21">
                  <c:v>44134</c:v>
                </c:pt>
                <c:pt idx="22">
                  <c:v>44137</c:v>
                </c:pt>
                <c:pt idx="23">
                  <c:v>44138</c:v>
                </c:pt>
                <c:pt idx="24">
                  <c:v>44139</c:v>
                </c:pt>
                <c:pt idx="25">
                  <c:v>44140</c:v>
                </c:pt>
                <c:pt idx="26">
                  <c:v>44141</c:v>
                </c:pt>
                <c:pt idx="27">
                  <c:v>44144</c:v>
                </c:pt>
                <c:pt idx="28">
                  <c:v>44145</c:v>
                </c:pt>
                <c:pt idx="29">
                  <c:v>44146</c:v>
                </c:pt>
                <c:pt idx="30">
                  <c:v>44147</c:v>
                </c:pt>
                <c:pt idx="31">
                  <c:v>44148</c:v>
                </c:pt>
                <c:pt idx="32">
                  <c:v>44151</c:v>
                </c:pt>
                <c:pt idx="33">
                  <c:v>44152</c:v>
                </c:pt>
                <c:pt idx="34">
                  <c:v>44153</c:v>
                </c:pt>
                <c:pt idx="35">
                  <c:v>44154</c:v>
                </c:pt>
                <c:pt idx="36">
                  <c:v>44155</c:v>
                </c:pt>
                <c:pt idx="37">
                  <c:v>44158</c:v>
                </c:pt>
                <c:pt idx="38">
                  <c:v>44159</c:v>
                </c:pt>
                <c:pt idx="39">
                  <c:v>44160</c:v>
                </c:pt>
                <c:pt idx="40">
                  <c:v>44161</c:v>
                </c:pt>
                <c:pt idx="41">
                  <c:v>44162</c:v>
                </c:pt>
                <c:pt idx="42">
                  <c:v>44165</c:v>
                </c:pt>
                <c:pt idx="43">
                  <c:v>44166</c:v>
                </c:pt>
                <c:pt idx="44">
                  <c:v>44167</c:v>
                </c:pt>
                <c:pt idx="45">
                  <c:v>44168</c:v>
                </c:pt>
                <c:pt idx="46">
                  <c:v>44169</c:v>
                </c:pt>
                <c:pt idx="47">
                  <c:v>44172</c:v>
                </c:pt>
                <c:pt idx="48">
                  <c:v>44173</c:v>
                </c:pt>
                <c:pt idx="49">
                  <c:v>44174</c:v>
                </c:pt>
                <c:pt idx="50">
                  <c:v>44175</c:v>
                </c:pt>
                <c:pt idx="51">
                  <c:v>44176</c:v>
                </c:pt>
                <c:pt idx="52">
                  <c:v>44179</c:v>
                </c:pt>
                <c:pt idx="53">
                  <c:v>44180</c:v>
                </c:pt>
                <c:pt idx="54">
                  <c:v>44181</c:v>
                </c:pt>
                <c:pt idx="55">
                  <c:v>44182</c:v>
                </c:pt>
                <c:pt idx="56">
                  <c:v>44183</c:v>
                </c:pt>
                <c:pt idx="57">
                  <c:v>44186</c:v>
                </c:pt>
                <c:pt idx="58">
                  <c:v>44187</c:v>
                </c:pt>
                <c:pt idx="59">
                  <c:v>44188</c:v>
                </c:pt>
                <c:pt idx="60">
                  <c:v>44189</c:v>
                </c:pt>
                <c:pt idx="61">
                  <c:v>44194</c:v>
                </c:pt>
                <c:pt idx="62">
                  <c:v>44195</c:v>
                </c:pt>
                <c:pt idx="63">
                  <c:v>44196</c:v>
                </c:pt>
                <c:pt idx="64">
                  <c:v>44200</c:v>
                </c:pt>
                <c:pt idx="65">
                  <c:v>44201</c:v>
                </c:pt>
                <c:pt idx="66">
                  <c:v>44202</c:v>
                </c:pt>
                <c:pt idx="67">
                  <c:v>44203</c:v>
                </c:pt>
                <c:pt idx="68">
                  <c:v>44204</c:v>
                </c:pt>
                <c:pt idx="69">
                  <c:v>44207</c:v>
                </c:pt>
                <c:pt idx="70">
                  <c:v>44208</c:v>
                </c:pt>
                <c:pt idx="71">
                  <c:v>44209</c:v>
                </c:pt>
                <c:pt idx="72">
                  <c:v>44210</c:v>
                </c:pt>
                <c:pt idx="73">
                  <c:v>44211</c:v>
                </c:pt>
                <c:pt idx="74">
                  <c:v>44214</c:v>
                </c:pt>
                <c:pt idx="75">
                  <c:v>44215</c:v>
                </c:pt>
                <c:pt idx="76">
                  <c:v>44216</c:v>
                </c:pt>
                <c:pt idx="77">
                  <c:v>44217</c:v>
                </c:pt>
                <c:pt idx="78">
                  <c:v>44218</c:v>
                </c:pt>
                <c:pt idx="79">
                  <c:v>44221</c:v>
                </c:pt>
                <c:pt idx="80">
                  <c:v>44222</c:v>
                </c:pt>
                <c:pt idx="81">
                  <c:v>44223</c:v>
                </c:pt>
                <c:pt idx="82">
                  <c:v>44224</c:v>
                </c:pt>
                <c:pt idx="83">
                  <c:v>44225</c:v>
                </c:pt>
                <c:pt idx="84">
                  <c:v>44228</c:v>
                </c:pt>
                <c:pt idx="85">
                  <c:v>44229</c:v>
                </c:pt>
                <c:pt idx="86">
                  <c:v>44230</c:v>
                </c:pt>
                <c:pt idx="87">
                  <c:v>44231</c:v>
                </c:pt>
                <c:pt idx="88">
                  <c:v>44232</c:v>
                </c:pt>
                <c:pt idx="89">
                  <c:v>44235</c:v>
                </c:pt>
                <c:pt idx="90">
                  <c:v>44236</c:v>
                </c:pt>
                <c:pt idx="91">
                  <c:v>44237</c:v>
                </c:pt>
                <c:pt idx="92">
                  <c:v>44238</c:v>
                </c:pt>
                <c:pt idx="93">
                  <c:v>44239</c:v>
                </c:pt>
                <c:pt idx="94">
                  <c:v>44242</c:v>
                </c:pt>
                <c:pt idx="95">
                  <c:v>44243</c:v>
                </c:pt>
                <c:pt idx="96">
                  <c:v>44244</c:v>
                </c:pt>
                <c:pt idx="97">
                  <c:v>44245</c:v>
                </c:pt>
                <c:pt idx="98">
                  <c:v>44246</c:v>
                </c:pt>
                <c:pt idx="99">
                  <c:v>44249</c:v>
                </c:pt>
                <c:pt idx="100">
                  <c:v>44250</c:v>
                </c:pt>
                <c:pt idx="101">
                  <c:v>44251</c:v>
                </c:pt>
                <c:pt idx="102">
                  <c:v>44252</c:v>
                </c:pt>
                <c:pt idx="103">
                  <c:v>44253</c:v>
                </c:pt>
                <c:pt idx="104">
                  <c:v>44256</c:v>
                </c:pt>
                <c:pt idx="105">
                  <c:v>44257</c:v>
                </c:pt>
                <c:pt idx="106">
                  <c:v>44258</c:v>
                </c:pt>
                <c:pt idx="107">
                  <c:v>44259</c:v>
                </c:pt>
                <c:pt idx="108">
                  <c:v>44260</c:v>
                </c:pt>
                <c:pt idx="109">
                  <c:v>44263</c:v>
                </c:pt>
                <c:pt idx="110">
                  <c:v>44264</c:v>
                </c:pt>
                <c:pt idx="111">
                  <c:v>44265</c:v>
                </c:pt>
                <c:pt idx="112">
                  <c:v>44266</c:v>
                </c:pt>
                <c:pt idx="113">
                  <c:v>44267</c:v>
                </c:pt>
                <c:pt idx="114">
                  <c:v>44270</c:v>
                </c:pt>
                <c:pt idx="115">
                  <c:v>44271</c:v>
                </c:pt>
                <c:pt idx="116">
                  <c:v>44272</c:v>
                </c:pt>
                <c:pt idx="117">
                  <c:v>44273</c:v>
                </c:pt>
                <c:pt idx="118">
                  <c:v>44274</c:v>
                </c:pt>
                <c:pt idx="119">
                  <c:v>44277</c:v>
                </c:pt>
                <c:pt idx="120">
                  <c:v>44278</c:v>
                </c:pt>
                <c:pt idx="121">
                  <c:v>44279</c:v>
                </c:pt>
                <c:pt idx="122">
                  <c:v>44280</c:v>
                </c:pt>
                <c:pt idx="123">
                  <c:v>44281</c:v>
                </c:pt>
                <c:pt idx="124">
                  <c:v>44284</c:v>
                </c:pt>
                <c:pt idx="125">
                  <c:v>44285</c:v>
                </c:pt>
                <c:pt idx="126">
                  <c:v>44286</c:v>
                </c:pt>
                <c:pt idx="127">
                  <c:v>44287</c:v>
                </c:pt>
                <c:pt idx="128">
                  <c:v>44292</c:v>
                </c:pt>
                <c:pt idx="129">
                  <c:v>44293</c:v>
                </c:pt>
                <c:pt idx="130">
                  <c:v>44294</c:v>
                </c:pt>
                <c:pt idx="131">
                  <c:v>44295</c:v>
                </c:pt>
                <c:pt idx="132">
                  <c:v>44298</c:v>
                </c:pt>
                <c:pt idx="133">
                  <c:v>44299</c:v>
                </c:pt>
                <c:pt idx="134">
                  <c:v>44300</c:v>
                </c:pt>
                <c:pt idx="135">
                  <c:v>44301</c:v>
                </c:pt>
                <c:pt idx="136">
                  <c:v>44302</c:v>
                </c:pt>
                <c:pt idx="137">
                  <c:v>44305</c:v>
                </c:pt>
                <c:pt idx="138">
                  <c:v>44306</c:v>
                </c:pt>
                <c:pt idx="139">
                  <c:v>44307</c:v>
                </c:pt>
                <c:pt idx="140">
                  <c:v>44308</c:v>
                </c:pt>
                <c:pt idx="141">
                  <c:v>44309</c:v>
                </c:pt>
                <c:pt idx="142">
                  <c:v>44312</c:v>
                </c:pt>
                <c:pt idx="143">
                  <c:v>44313</c:v>
                </c:pt>
                <c:pt idx="144">
                  <c:v>44314</c:v>
                </c:pt>
                <c:pt idx="145">
                  <c:v>44315</c:v>
                </c:pt>
                <c:pt idx="146">
                  <c:v>44316</c:v>
                </c:pt>
                <c:pt idx="147">
                  <c:v>44320</c:v>
                </c:pt>
                <c:pt idx="148">
                  <c:v>44321</c:v>
                </c:pt>
                <c:pt idx="149">
                  <c:v>44322</c:v>
                </c:pt>
                <c:pt idx="150">
                  <c:v>44323</c:v>
                </c:pt>
                <c:pt idx="151">
                  <c:v>44326</c:v>
                </c:pt>
                <c:pt idx="152">
                  <c:v>44327</c:v>
                </c:pt>
                <c:pt idx="153">
                  <c:v>44328</c:v>
                </c:pt>
                <c:pt idx="154">
                  <c:v>44329</c:v>
                </c:pt>
                <c:pt idx="155">
                  <c:v>44330</c:v>
                </c:pt>
                <c:pt idx="156">
                  <c:v>44333</c:v>
                </c:pt>
                <c:pt idx="157">
                  <c:v>44334</c:v>
                </c:pt>
                <c:pt idx="158">
                  <c:v>44335</c:v>
                </c:pt>
                <c:pt idx="159">
                  <c:v>44336</c:v>
                </c:pt>
                <c:pt idx="160">
                  <c:v>44337</c:v>
                </c:pt>
                <c:pt idx="161">
                  <c:v>44340</c:v>
                </c:pt>
                <c:pt idx="162">
                  <c:v>44341</c:v>
                </c:pt>
                <c:pt idx="163">
                  <c:v>44342</c:v>
                </c:pt>
                <c:pt idx="164">
                  <c:v>44343</c:v>
                </c:pt>
                <c:pt idx="165">
                  <c:v>44344</c:v>
                </c:pt>
                <c:pt idx="166">
                  <c:v>44348</c:v>
                </c:pt>
                <c:pt idx="167">
                  <c:v>44349</c:v>
                </c:pt>
                <c:pt idx="168">
                  <c:v>44350</c:v>
                </c:pt>
                <c:pt idx="169">
                  <c:v>44351</c:v>
                </c:pt>
                <c:pt idx="170">
                  <c:v>44354</c:v>
                </c:pt>
                <c:pt idx="171">
                  <c:v>44355</c:v>
                </c:pt>
                <c:pt idx="172">
                  <c:v>44356</c:v>
                </c:pt>
                <c:pt idx="173">
                  <c:v>44357</c:v>
                </c:pt>
                <c:pt idx="174">
                  <c:v>44358</c:v>
                </c:pt>
                <c:pt idx="175">
                  <c:v>44361</c:v>
                </c:pt>
                <c:pt idx="176">
                  <c:v>44362</c:v>
                </c:pt>
                <c:pt idx="177">
                  <c:v>44363</c:v>
                </c:pt>
                <c:pt idx="178">
                  <c:v>44364</c:v>
                </c:pt>
                <c:pt idx="179">
                  <c:v>44365</c:v>
                </c:pt>
                <c:pt idx="180">
                  <c:v>44368</c:v>
                </c:pt>
                <c:pt idx="181">
                  <c:v>44369</c:v>
                </c:pt>
                <c:pt idx="182">
                  <c:v>44370</c:v>
                </c:pt>
                <c:pt idx="183">
                  <c:v>44371</c:v>
                </c:pt>
                <c:pt idx="184">
                  <c:v>44372</c:v>
                </c:pt>
                <c:pt idx="185">
                  <c:v>44375</c:v>
                </c:pt>
                <c:pt idx="186">
                  <c:v>44376</c:v>
                </c:pt>
                <c:pt idx="187">
                  <c:v>44377</c:v>
                </c:pt>
                <c:pt idx="188">
                  <c:v>44378</c:v>
                </c:pt>
                <c:pt idx="189">
                  <c:v>44379</c:v>
                </c:pt>
                <c:pt idx="190">
                  <c:v>44382</c:v>
                </c:pt>
                <c:pt idx="191">
                  <c:v>44383</c:v>
                </c:pt>
                <c:pt idx="192">
                  <c:v>44384</c:v>
                </c:pt>
                <c:pt idx="193">
                  <c:v>44385</c:v>
                </c:pt>
                <c:pt idx="194">
                  <c:v>44386</c:v>
                </c:pt>
                <c:pt idx="195">
                  <c:v>44389</c:v>
                </c:pt>
                <c:pt idx="196">
                  <c:v>44390</c:v>
                </c:pt>
                <c:pt idx="197">
                  <c:v>44391</c:v>
                </c:pt>
                <c:pt idx="198">
                  <c:v>44392</c:v>
                </c:pt>
                <c:pt idx="199">
                  <c:v>44393</c:v>
                </c:pt>
                <c:pt idx="200">
                  <c:v>44396</c:v>
                </c:pt>
                <c:pt idx="201">
                  <c:v>44397</c:v>
                </c:pt>
                <c:pt idx="202">
                  <c:v>44398</c:v>
                </c:pt>
                <c:pt idx="203">
                  <c:v>44399</c:v>
                </c:pt>
                <c:pt idx="204">
                  <c:v>44400</c:v>
                </c:pt>
                <c:pt idx="205">
                  <c:v>44403</c:v>
                </c:pt>
                <c:pt idx="206">
                  <c:v>44404</c:v>
                </c:pt>
                <c:pt idx="207">
                  <c:v>44405</c:v>
                </c:pt>
                <c:pt idx="208">
                  <c:v>44406</c:v>
                </c:pt>
                <c:pt idx="209">
                  <c:v>44407</c:v>
                </c:pt>
                <c:pt idx="210">
                  <c:v>44410</c:v>
                </c:pt>
                <c:pt idx="211">
                  <c:v>44411</c:v>
                </c:pt>
                <c:pt idx="212">
                  <c:v>44412</c:v>
                </c:pt>
                <c:pt idx="213">
                  <c:v>44413</c:v>
                </c:pt>
                <c:pt idx="214">
                  <c:v>44414</c:v>
                </c:pt>
                <c:pt idx="215">
                  <c:v>44417</c:v>
                </c:pt>
                <c:pt idx="216">
                  <c:v>44418</c:v>
                </c:pt>
                <c:pt idx="217">
                  <c:v>44419</c:v>
                </c:pt>
                <c:pt idx="218">
                  <c:v>44420</c:v>
                </c:pt>
                <c:pt idx="219">
                  <c:v>44421</c:v>
                </c:pt>
                <c:pt idx="220">
                  <c:v>44424</c:v>
                </c:pt>
                <c:pt idx="221">
                  <c:v>44425</c:v>
                </c:pt>
                <c:pt idx="222">
                  <c:v>44426</c:v>
                </c:pt>
                <c:pt idx="223">
                  <c:v>44427</c:v>
                </c:pt>
                <c:pt idx="224">
                  <c:v>44428</c:v>
                </c:pt>
                <c:pt idx="225">
                  <c:v>44431</c:v>
                </c:pt>
                <c:pt idx="226">
                  <c:v>44432</c:v>
                </c:pt>
                <c:pt idx="227">
                  <c:v>44433</c:v>
                </c:pt>
                <c:pt idx="228">
                  <c:v>44434</c:v>
                </c:pt>
                <c:pt idx="229">
                  <c:v>44435</c:v>
                </c:pt>
                <c:pt idx="230">
                  <c:v>44439</c:v>
                </c:pt>
                <c:pt idx="231">
                  <c:v>44440</c:v>
                </c:pt>
                <c:pt idx="232">
                  <c:v>44441</c:v>
                </c:pt>
                <c:pt idx="233">
                  <c:v>44442</c:v>
                </c:pt>
                <c:pt idx="234">
                  <c:v>44445</c:v>
                </c:pt>
                <c:pt idx="235">
                  <c:v>44446</c:v>
                </c:pt>
                <c:pt idx="236">
                  <c:v>44447</c:v>
                </c:pt>
                <c:pt idx="237">
                  <c:v>44448</c:v>
                </c:pt>
                <c:pt idx="238">
                  <c:v>44449</c:v>
                </c:pt>
                <c:pt idx="239">
                  <c:v>44452</c:v>
                </c:pt>
                <c:pt idx="240">
                  <c:v>44453</c:v>
                </c:pt>
                <c:pt idx="241">
                  <c:v>44454</c:v>
                </c:pt>
                <c:pt idx="242">
                  <c:v>44455</c:v>
                </c:pt>
                <c:pt idx="243">
                  <c:v>44456</c:v>
                </c:pt>
                <c:pt idx="244">
                  <c:v>44459</c:v>
                </c:pt>
                <c:pt idx="245">
                  <c:v>44460</c:v>
                </c:pt>
                <c:pt idx="246">
                  <c:v>44461</c:v>
                </c:pt>
                <c:pt idx="247">
                  <c:v>44462</c:v>
                </c:pt>
                <c:pt idx="248">
                  <c:v>44463</c:v>
                </c:pt>
                <c:pt idx="249">
                  <c:v>44466</c:v>
                </c:pt>
                <c:pt idx="250">
                  <c:v>44467</c:v>
                </c:pt>
                <c:pt idx="251">
                  <c:v>44468</c:v>
                </c:pt>
                <c:pt idx="252">
                  <c:v>44469</c:v>
                </c:pt>
                <c:pt idx="253">
                  <c:v>44103</c:v>
                </c:pt>
                <c:pt idx="254">
                  <c:v>44104</c:v>
                </c:pt>
                <c:pt idx="255">
                  <c:v>44105</c:v>
                </c:pt>
                <c:pt idx="256">
                  <c:v>44106</c:v>
                </c:pt>
                <c:pt idx="257">
                  <c:v>44109</c:v>
                </c:pt>
                <c:pt idx="258">
                  <c:v>44110</c:v>
                </c:pt>
                <c:pt idx="259">
                  <c:v>44111</c:v>
                </c:pt>
                <c:pt idx="260">
                  <c:v>44112</c:v>
                </c:pt>
                <c:pt idx="261">
                  <c:v>44113</c:v>
                </c:pt>
                <c:pt idx="262">
                  <c:v>44116</c:v>
                </c:pt>
                <c:pt idx="263">
                  <c:v>44117</c:v>
                </c:pt>
                <c:pt idx="264">
                  <c:v>44118</c:v>
                </c:pt>
                <c:pt idx="265">
                  <c:v>44119</c:v>
                </c:pt>
                <c:pt idx="266">
                  <c:v>44120</c:v>
                </c:pt>
                <c:pt idx="267">
                  <c:v>44123</c:v>
                </c:pt>
                <c:pt idx="268">
                  <c:v>44124</c:v>
                </c:pt>
                <c:pt idx="269">
                  <c:v>44125</c:v>
                </c:pt>
                <c:pt idx="270">
                  <c:v>44126</c:v>
                </c:pt>
                <c:pt idx="271">
                  <c:v>44127</c:v>
                </c:pt>
                <c:pt idx="272">
                  <c:v>44130</c:v>
                </c:pt>
                <c:pt idx="273">
                  <c:v>44131</c:v>
                </c:pt>
                <c:pt idx="274">
                  <c:v>44132</c:v>
                </c:pt>
                <c:pt idx="275">
                  <c:v>44133</c:v>
                </c:pt>
                <c:pt idx="276">
                  <c:v>44134</c:v>
                </c:pt>
                <c:pt idx="277">
                  <c:v>44137</c:v>
                </c:pt>
                <c:pt idx="278">
                  <c:v>44138</c:v>
                </c:pt>
                <c:pt idx="279">
                  <c:v>44139</c:v>
                </c:pt>
                <c:pt idx="280">
                  <c:v>44140</c:v>
                </c:pt>
                <c:pt idx="281">
                  <c:v>44141</c:v>
                </c:pt>
                <c:pt idx="282">
                  <c:v>44144</c:v>
                </c:pt>
                <c:pt idx="283">
                  <c:v>44145</c:v>
                </c:pt>
                <c:pt idx="284">
                  <c:v>44146</c:v>
                </c:pt>
                <c:pt idx="285">
                  <c:v>44147</c:v>
                </c:pt>
                <c:pt idx="286">
                  <c:v>44148</c:v>
                </c:pt>
                <c:pt idx="287">
                  <c:v>44151</c:v>
                </c:pt>
                <c:pt idx="288">
                  <c:v>44152</c:v>
                </c:pt>
                <c:pt idx="289">
                  <c:v>44153</c:v>
                </c:pt>
                <c:pt idx="290">
                  <c:v>44154</c:v>
                </c:pt>
                <c:pt idx="291">
                  <c:v>44155</c:v>
                </c:pt>
                <c:pt idx="292">
                  <c:v>44158</c:v>
                </c:pt>
                <c:pt idx="293">
                  <c:v>44159</c:v>
                </c:pt>
                <c:pt idx="294">
                  <c:v>44160</c:v>
                </c:pt>
                <c:pt idx="295">
                  <c:v>44161</c:v>
                </c:pt>
                <c:pt idx="296">
                  <c:v>44162</c:v>
                </c:pt>
                <c:pt idx="297">
                  <c:v>44165</c:v>
                </c:pt>
                <c:pt idx="298">
                  <c:v>44166</c:v>
                </c:pt>
                <c:pt idx="299">
                  <c:v>44167</c:v>
                </c:pt>
                <c:pt idx="300">
                  <c:v>44168</c:v>
                </c:pt>
                <c:pt idx="301">
                  <c:v>44169</c:v>
                </c:pt>
                <c:pt idx="302">
                  <c:v>44172</c:v>
                </c:pt>
                <c:pt idx="303">
                  <c:v>44173</c:v>
                </c:pt>
                <c:pt idx="304">
                  <c:v>44174</c:v>
                </c:pt>
                <c:pt idx="305">
                  <c:v>44175</c:v>
                </c:pt>
                <c:pt idx="306">
                  <c:v>44176</c:v>
                </c:pt>
                <c:pt idx="307">
                  <c:v>44179</c:v>
                </c:pt>
                <c:pt idx="308">
                  <c:v>44180</c:v>
                </c:pt>
                <c:pt idx="309">
                  <c:v>44181</c:v>
                </c:pt>
                <c:pt idx="310">
                  <c:v>44182</c:v>
                </c:pt>
                <c:pt idx="311">
                  <c:v>44183</c:v>
                </c:pt>
                <c:pt idx="312">
                  <c:v>44186</c:v>
                </c:pt>
                <c:pt idx="313">
                  <c:v>44187</c:v>
                </c:pt>
                <c:pt idx="314">
                  <c:v>44188</c:v>
                </c:pt>
                <c:pt idx="315">
                  <c:v>44189</c:v>
                </c:pt>
                <c:pt idx="316">
                  <c:v>44194</c:v>
                </c:pt>
                <c:pt idx="317">
                  <c:v>44195</c:v>
                </c:pt>
                <c:pt idx="318">
                  <c:v>44196</c:v>
                </c:pt>
                <c:pt idx="319">
                  <c:v>44200</c:v>
                </c:pt>
                <c:pt idx="320">
                  <c:v>44201</c:v>
                </c:pt>
                <c:pt idx="321">
                  <c:v>44202</c:v>
                </c:pt>
                <c:pt idx="322">
                  <c:v>44203</c:v>
                </c:pt>
                <c:pt idx="323">
                  <c:v>44204</c:v>
                </c:pt>
                <c:pt idx="324">
                  <c:v>44207</c:v>
                </c:pt>
                <c:pt idx="325">
                  <c:v>44208</c:v>
                </c:pt>
                <c:pt idx="326">
                  <c:v>44209</c:v>
                </c:pt>
                <c:pt idx="327">
                  <c:v>44210</c:v>
                </c:pt>
                <c:pt idx="328">
                  <c:v>44211</c:v>
                </c:pt>
                <c:pt idx="329">
                  <c:v>44214</c:v>
                </c:pt>
                <c:pt idx="330">
                  <c:v>44215</c:v>
                </c:pt>
                <c:pt idx="331">
                  <c:v>44216</c:v>
                </c:pt>
                <c:pt idx="332">
                  <c:v>44217</c:v>
                </c:pt>
                <c:pt idx="333">
                  <c:v>44218</c:v>
                </c:pt>
                <c:pt idx="334">
                  <c:v>44221</c:v>
                </c:pt>
                <c:pt idx="335">
                  <c:v>44222</c:v>
                </c:pt>
                <c:pt idx="336">
                  <c:v>44223</c:v>
                </c:pt>
                <c:pt idx="337">
                  <c:v>44224</c:v>
                </c:pt>
                <c:pt idx="338">
                  <c:v>44225</c:v>
                </c:pt>
                <c:pt idx="339">
                  <c:v>44228</c:v>
                </c:pt>
                <c:pt idx="340">
                  <c:v>44229</c:v>
                </c:pt>
                <c:pt idx="341">
                  <c:v>44230</c:v>
                </c:pt>
                <c:pt idx="342">
                  <c:v>44231</c:v>
                </c:pt>
                <c:pt idx="343">
                  <c:v>44232</c:v>
                </c:pt>
                <c:pt idx="344">
                  <c:v>44235</c:v>
                </c:pt>
                <c:pt idx="345">
                  <c:v>44236</c:v>
                </c:pt>
                <c:pt idx="346">
                  <c:v>44237</c:v>
                </c:pt>
                <c:pt idx="347">
                  <c:v>44238</c:v>
                </c:pt>
                <c:pt idx="348">
                  <c:v>44239</c:v>
                </c:pt>
                <c:pt idx="349">
                  <c:v>44242</c:v>
                </c:pt>
                <c:pt idx="350">
                  <c:v>44243</c:v>
                </c:pt>
                <c:pt idx="351">
                  <c:v>44244</c:v>
                </c:pt>
                <c:pt idx="352">
                  <c:v>44245</c:v>
                </c:pt>
                <c:pt idx="353">
                  <c:v>44246</c:v>
                </c:pt>
                <c:pt idx="354">
                  <c:v>44249</c:v>
                </c:pt>
                <c:pt idx="355">
                  <c:v>44250</c:v>
                </c:pt>
                <c:pt idx="356">
                  <c:v>44251</c:v>
                </c:pt>
                <c:pt idx="357">
                  <c:v>44252</c:v>
                </c:pt>
                <c:pt idx="358">
                  <c:v>44253</c:v>
                </c:pt>
                <c:pt idx="359">
                  <c:v>44256</c:v>
                </c:pt>
                <c:pt idx="360">
                  <c:v>44257</c:v>
                </c:pt>
                <c:pt idx="361">
                  <c:v>44258</c:v>
                </c:pt>
                <c:pt idx="362">
                  <c:v>44259</c:v>
                </c:pt>
                <c:pt idx="363">
                  <c:v>44260</c:v>
                </c:pt>
                <c:pt idx="364">
                  <c:v>44263</c:v>
                </c:pt>
                <c:pt idx="365">
                  <c:v>44264</c:v>
                </c:pt>
                <c:pt idx="366">
                  <c:v>44265</c:v>
                </c:pt>
                <c:pt idx="367">
                  <c:v>44266</c:v>
                </c:pt>
                <c:pt idx="368">
                  <c:v>44267</c:v>
                </c:pt>
                <c:pt idx="369">
                  <c:v>44270</c:v>
                </c:pt>
                <c:pt idx="370">
                  <c:v>44271</c:v>
                </c:pt>
                <c:pt idx="371">
                  <c:v>44272</c:v>
                </c:pt>
                <c:pt idx="372">
                  <c:v>44273</c:v>
                </c:pt>
                <c:pt idx="373">
                  <c:v>44274</c:v>
                </c:pt>
                <c:pt idx="374">
                  <c:v>44277</c:v>
                </c:pt>
                <c:pt idx="375">
                  <c:v>44278</c:v>
                </c:pt>
                <c:pt idx="376">
                  <c:v>44279</c:v>
                </c:pt>
                <c:pt idx="377">
                  <c:v>44280</c:v>
                </c:pt>
                <c:pt idx="378">
                  <c:v>44281</c:v>
                </c:pt>
                <c:pt idx="379">
                  <c:v>44284</c:v>
                </c:pt>
                <c:pt idx="380">
                  <c:v>44285</c:v>
                </c:pt>
                <c:pt idx="381">
                  <c:v>44286</c:v>
                </c:pt>
                <c:pt idx="382">
                  <c:v>44287</c:v>
                </c:pt>
                <c:pt idx="383">
                  <c:v>44292</c:v>
                </c:pt>
                <c:pt idx="384">
                  <c:v>44293</c:v>
                </c:pt>
                <c:pt idx="385">
                  <c:v>44294</c:v>
                </c:pt>
                <c:pt idx="386">
                  <c:v>44295</c:v>
                </c:pt>
                <c:pt idx="387">
                  <c:v>44298</c:v>
                </c:pt>
                <c:pt idx="388">
                  <c:v>44299</c:v>
                </c:pt>
                <c:pt idx="389">
                  <c:v>44300</c:v>
                </c:pt>
                <c:pt idx="390">
                  <c:v>44301</c:v>
                </c:pt>
                <c:pt idx="391">
                  <c:v>44302</c:v>
                </c:pt>
                <c:pt idx="392">
                  <c:v>44305</c:v>
                </c:pt>
                <c:pt idx="393">
                  <c:v>44306</c:v>
                </c:pt>
                <c:pt idx="394">
                  <c:v>44307</c:v>
                </c:pt>
                <c:pt idx="395">
                  <c:v>44308</c:v>
                </c:pt>
                <c:pt idx="396">
                  <c:v>44309</c:v>
                </c:pt>
                <c:pt idx="397">
                  <c:v>44312</c:v>
                </c:pt>
                <c:pt idx="398">
                  <c:v>44313</c:v>
                </c:pt>
                <c:pt idx="399">
                  <c:v>44314</c:v>
                </c:pt>
                <c:pt idx="400">
                  <c:v>44315</c:v>
                </c:pt>
                <c:pt idx="401">
                  <c:v>44316</c:v>
                </c:pt>
                <c:pt idx="402">
                  <c:v>44320</c:v>
                </c:pt>
                <c:pt idx="403">
                  <c:v>44321</c:v>
                </c:pt>
                <c:pt idx="404">
                  <c:v>44322</c:v>
                </c:pt>
                <c:pt idx="405">
                  <c:v>44323</c:v>
                </c:pt>
                <c:pt idx="406">
                  <c:v>44326</c:v>
                </c:pt>
                <c:pt idx="407">
                  <c:v>44327</c:v>
                </c:pt>
                <c:pt idx="408">
                  <c:v>44328</c:v>
                </c:pt>
                <c:pt idx="409">
                  <c:v>44329</c:v>
                </c:pt>
                <c:pt idx="410">
                  <c:v>44330</c:v>
                </c:pt>
                <c:pt idx="411">
                  <c:v>44333</c:v>
                </c:pt>
                <c:pt idx="412">
                  <c:v>44334</c:v>
                </c:pt>
                <c:pt idx="413">
                  <c:v>44335</c:v>
                </c:pt>
                <c:pt idx="414">
                  <c:v>44336</c:v>
                </c:pt>
                <c:pt idx="415">
                  <c:v>44337</c:v>
                </c:pt>
                <c:pt idx="416">
                  <c:v>44340</c:v>
                </c:pt>
                <c:pt idx="417">
                  <c:v>44341</c:v>
                </c:pt>
                <c:pt idx="418">
                  <c:v>44342</c:v>
                </c:pt>
                <c:pt idx="419">
                  <c:v>44343</c:v>
                </c:pt>
                <c:pt idx="420">
                  <c:v>44344</c:v>
                </c:pt>
                <c:pt idx="421">
                  <c:v>44348</c:v>
                </c:pt>
                <c:pt idx="422">
                  <c:v>44349</c:v>
                </c:pt>
                <c:pt idx="423">
                  <c:v>44350</c:v>
                </c:pt>
                <c:pt idx="424">
                  <c:v>44351</c:v>
                </c:pt>
                <c:pt idx="425">
                  <c:v>44354</c:v>
                </c:pt>
                <c:pt idx="426">
                  <c:v>44355</c:v>
                </c:pt>
                <c:pt idx="427">
                  <c:v>44356</c:v>
                </c:pt>
                <c:pt idx="428">
                  <c:v>44357</c:v>
                </c:pt>
                <c:pt idx="429">
                  <c:v>44358</c:v>
                </c:pt>
                <c:pt idx="430">
                  <c:v>44361</c:v>
                </c:pt>
                <c:pt idx="431">
                  <c:v>44362</c:v>
                </c:pt>
                <c:pt idx="432">
                  <c:v>44363</c:v>
                </c:pt>
                <c:pt idx="433">
                  <c:v>44364</c:v>
                </c:pt>
                <c:pt idx="434">
                  <c:v>44365</c:v>
                </c:pt>
                <c:pt idx="435">
                  <c:v>44368</c:v>
                </c:pt>
                <c:pt idx="436">
                  <c:v>44369</c:v>
                </c:pt>
                <c:pt idx="437">
                  <c:v>44370</c:v>
                </c:pt>
                <c:pt idx="438">
                  <c:v>44371</c:v>
                </c:pt>
                <c:pt idx="439">
                  <c:v>44372</c:v>
                </c:pt>
                <c:pt idx="440">
                  <c:v>44375</c:v>
                </c:pt>
                <c:pt idx="441">
                  <c:v>44376</c:v>
                </c:pt>
                <c:pt idx="442">
                  <c:v>44377</c:v>
                </c:pt>
                <c:pt idx="443">
                  <c:v>44378</c:v>
                </c:pt>
                <c:pt idx="444">
                  <c:v>44379</c:v>
                </c:pt>
                <c:pt idx="445">
                  <c:v>44382</c:v>
                </c:pt>
                <c:pt idx="446">
                  <c:v>44383</c:v>
                </c:pt>
                <c:pt idx="447">
                  <c:v>44384</c:v>
                </c:pt>
                <c:pt idx="448">
                  <c:v>44385</c:v>
                </c:pt>
                <c:pt idx="449">
                  <c:v>44386</c:v>
                </c:pt>
                <c:pt idx="450">
                  <c:v>44389</c:v>
                </c:pt>
                <c:pt idx="451">
                  <c:v>44390</c:v>
                </c:pt>
                <c:pt idx="452">
                  <c:v>44391</c:v>
                </c:pt>
                <c:pt idx="453">
                  <c:v>44392</c:v>
                </c:pt>
                <c:pt idx="454">
                  <c:v>44393</c:v>
                </c:pt>
                <c:pt idx="455">
                  <c:v>44396</c:v>
                </c:pt>
                <c:pt idx="456">
                  <c:v>44397</c:v>
                </c:pt>
                <c:pt idx="457">
                  <c:v>44398</c:v>
                </c:pt>
                <c:pt idx="458">
                  <c:v>44399</c:v>
                </c:pt>
                <c:pt idx="459">
                  <c:v>44400</c:v>
                </c:pt>
                <c:pt idx="460">
                  <c:v>44403</c:v>
                </c:pt>
                <c:pt idx="461">
                  <c:v>44404</c:v>
                </c:pt>
                <c:pt idx="462">
                  <c:v>44405</c:v>
                </c:pt>
                <c:pt idx="463">
                  <c:v>44406</c:v>
                </c:pt>
                <c:pt idx="464">
                  <c:v>44407</c:v>
                </c:pt>
                <c:pt idx="465">
                  <c:v>44410</c:v>
                </c:pt>
                <c:pt idx="466">
                  <c:v>44411</c:v>
                </c:pt>
                <c:pt idx="467">
                  <c:v>44412</c:v>
                </c:pt>
                <c:pt idx="468">
                  <c:v>44413</c:v>
                </c:pt>
                <c:pt idx="469">
                  <c:v>44414</c:v>
                </c:pt>
                <c:pt idx="470">
                  <c:v>44417</c:v>
                </c:pt>
                <c:pt idx="471">
                  <c:v>44418</c:v>
                </c:pt>
                <c:pt idx="472">
                  <c:v>44419</c:v>
                </c:pt>
                <c:pt idx="473">
                  <c:v>44420</c:v>
                </c:pt>
                <c:pt idx="474">
                  <c:v>44421</c:v>
                </c:pt>
                <c:pt idx="475">
                  <c:v>44424</c:v>
                </c:pt>
                <c:pt idx="476">
                  <c:v>44425</c:v>
                </c:pt>
                <c:pt idx="477">
                  <c:v>44426</c:v>
                </c:pt>
                <c:pt idx="478">
                  <c:v>44427</c:v>
                </c:pt>
                <c:pt idx="479">
                  <c:v>44428</c:v>
                </c:pt>
                <c:pt idx="480">
                  <c:v>44431</c:v>
                </c:pt>
                <c:pt idx="481">
                  <c:v>44432</c:v>
                </c:pt>
                <c:pt idx="482">
                  <c:v>44433</c:v>
                </c:pt>
                <c:pt idx="483">
                  <c:v>44434</c:v>
                </c:pt>
                <c:pt idx="484">
                  <c:v>44435</c:v>
                </c:pt>
                <c:pt idx="485">
                  <c:v>44439</c:v>
                </c:pt>
                <c:pt idx="486">
                  <c:v>44440</c:v>
                </c:pt>
                <c:pt idx="487">
                  <c:v>44441</c:v>
                </c:pt>
                <c:pt idx="488">
                  <c:v>44442</c:v>
                </c:pt>
                <c:pt idx="489">
                  <c:v>44445</c:v>
                </c:pt>
                <c:pt idx="490">
                  <c:v>44446</c:v>
                </c:pt>
                <c:pt idx="491">
                  <c:v>44447</c:v>
                </c:pt>
                <c:pt idx="492">
                  <c:v>44448</c:v>
                </c:pt>
                <c:pt idx="493">
                  <c:v>44449</c:v>
                </c:pt>
                <c:pt idx="494">
                  <c:v>44452</c:v>
                </c:pt>
                <c:pt idx="495">
                  <c:v>44453</c:v>
                </c:pt>
                <c:pt idx="496">
                  <c:v>44454</c:v>
                </c:pt>
                <c:pt idx="497">
                  <c:v>44455</c:v>
                </c:pt>
                <c:pt idx="498">
                  <c:v>44456</c:v>
                </c:pt>
                <c:pt idx="499">
                  <c:v>44459</c:v>
                </c:pt>
                <c:pt idx="500">
                  <c:v>44460</c:v>
                </c:pt>
                <c:pt idx="501">
                  <c:v>44461</c:v>
                </c:pt>
                <c:pt idx="502">
                  <c:v>44462</c:v>
                </c:pt>
                <c:pt idx="503">
                  <c:v>44463</c:v>
                </c:pt>
                <c:pt idx="504">
                  <c:v>44466</c:v>
                </c:pt>
                <c:pt idx="505">
                  <c:v>44467</c:v>
                </c:pt>
                <c:pt idx="506">
                  <c:v>44468</c:v>
                </c:pt>
                <c:pt idx="507">
                  <c:v>44469</c:v>
                </c:pt>
              </c:numCache>
            </c:numRef>
          </c:cat>
          <c:val>
            <c:numRef>
              <c:f>'Top 10 (6.30) for charts'!$F$4:$F$511</c:f>
              <c:numCache>
                <c:formatCode>0.0</c:formatCode>
                <c:ptCount val="508"/>
                <c:pt idx="0" formatCode="General">
                  <c:v>101.7</c:v>
                </c:pt>
                <c:pt idx="1">
                  <c:v>102.82</c:v>
                </c:pt>
                <c:pt idx="2">
                  <c:v>107.68</c:v>
                </c:pt>
                <c:pt idx="3">
                  <c:v>110.36</c:v>
                </c:pt>
                <c:pt idx="4">
                  <c:v>109.16</c:v>
                </c:pt>
                <c:pt idx="5">
                  <c:v>111.22</c:v>
                </c:pt>
                <c:pt idx="6">
                  <c:v>111.16</c:v>
                </c:pt>
                <c:pt idx="7">
                  <c:v>111.84</c:v>
                </c:pt>
                <c:pt idx="8">
                  <c:v>112</c:v>
                </c:pt>
                <c:pt idx="9">
                  <c:v>109.76</c:v>
                </c:pt>
                <c:pt idx="10">
                  <c:v>108.9</c:v>
                </c:pt>
                <c:pt idx="11">
                  <c:v>109.36</c:v>
                </c:pt>
                <c:pt idx="12">
                  <c:v>109.16</c:v>
                </c:pt>
                <c:pt idx="13">
                  <c:v>110.38</c:v>
                </c:pt>
                <c:pt idx="14">
                  <c:v>106.56</c:v>
                </c:pt>
                <c:pt idx="15">
                  <c:v>108.76</c:v>
                </c:pt>
                <c:pt idx="16">
                  <c:v>112.6</c:v>
                </c:pt>
                <c:pt idx="17">
                  <c:v>109.74</c:v>
                </c:pt>
                <c:pt idx="18">
                  <c:v>106.02</c:v>
                </c:pt>
                <c:pt idx="19">
                  <c:v>103.06</c:v>
                </c:pt>
                <c:pt idx="20">
                  <c:v>103.5</c:v>
                </c:pt>
                <c:pt idx="21">
                  <c:v>103</c:v>
                </c:pt>
                <c:pt idx="22">
                  <c:v>106</c:v>
                </c:pt>
                <c:pt idx="23">
                  <c:v>106.16</c:v>
                </c:pt>
                <c:pt idx="24">
                  <c:v>106.38</c:v>
                </c:pt>
                <c:pt idx="25">
                  <c:v>106.1</c:v>
                </c:pt>
                <c:pt idx="26">
                  <c:v>105.04</c:v>
                </c:pt>
                <c:pt idx="27">
                  <c:v>112.1</c:v>
                </c:pt>
                <c:pt idx="28">
                  <c:v>116.68</c:v>
                </c:pt>
                <c:pt idx="29">
                  <c:v>117.1</c:v>
                </c:pt>
                <c:pt idx="30">
                  <c:v>118.26</c:v>
                </c:pt>
                <c:pt idx="31">
                  <c:v>119.52</c:v>
                </c:pt>
                <c:pt idx="32">
                  <c:v>127.78</c:v>
                </c:pt>
                <c:pt idx="33">
                  <c:v>122.54</c:v>
                </c:pt>
                <c:pt idx="34">
                  <c:v>123</c:v>
                </c:pt>
                <c:pt idx="35">
                  <c:v>121.66</c:v>
                </c:pt>
                <c:pt idx="36">
                  <c:v>123.18</c:v>
                </c:pt>
                <c:pt idx="37">
                  <c:v>121.98</c:v>
                </c:pt>
                <c:pt idx="38">
                  <c:v>125.32</c:v>
                </c:pt>
                <c:pt idx="39">
                  <c:v>124.36</c:v>
                </c:pt>
                <c:pt idx="40">
                  <c:v>125.68</c:v>
                </c:pt>
                <c:pt idx="41">
                  <c:v>124.9</c:v>
                </c:pt>
                <c:pt idx="42">
                  <c:v>123.68</c:v>
                </c:pt>
                <c:pt idx="43">
                  <c:v>125.44</c:v>
                </c:pt>
                <c:pt idx="44">
                  <c:v>127.06</c:v>
                </c:pt>
                <c:pt idx="45">
                  <c:v>127.16</c:v>
                </c:pt>
                <c:pt idx="46">
                  <c:v>130.16</c:v>
                </c:pt>
                <c:pt idx="47">
                  <c:v>132.22</c:v>
                </c:pt>
                <c:pt idx="48">
                  <c:v>130.76</c:v>
                </c:pt>
                <c:pt idx="49">
                  <c:v>132.63999999999999</c:v>
                </c:pt>
                <c:pt idx="50">
                  <c:v>133.74</c:v>
                </c:pt>
                <c:pt idx="51">
                  <c:v>130.97999999999999</c:v>
                </c:pt>
                <c:pt idx="52">
                  <c:v>131.16</c:v>
                </c:pt>
                <c:pt idx="53">
                  <c:v>130</c:v>
                </c:pt>
                <c:pt idx="54">
                  <c:v>130.78</c:v>
                </c:pt>
                <c:pt idx="55">
                  <c:v>125.48</c:v>
                </c:pt>
                <c:pt idx="56">
                  <c:v>125.98</c:v>
                </c:pt>
                <c:pt idx="57">
                  <c:v>121.96</c:v>
                </c:pt>
                <c:pt idx="58">
                  <c:v>121.78</c:v>
                </c:pt>
                <c:pt idx="59">
                  <c:v>123</c:v>
                </c:pt>
                <c:pt idx="60">
                  <c:v>123.24</c:v>
                </c:pt>
                <c:pt idx="61">
                  <c:v>123.4</c:v>
                </c:pt>
                <c:pt idx="62">
                  <c:v>122.44</c:v>
                </c:pt>
                <c:pt idx="63">
                  <c:v>120.94</c:v>
                </c:pt>
                <c:pt idx="64">
                  <c:v>123.64</c:v>
                </c:pt>
                <c:pt idx="65">
                  <c:v>124.42</c:v>
                </c:pt>
                <c:pt idx="66">
                  <c:v>129.54</c:v>
                </c:pt>
                <c:pt idx="67">
                  <c:v>131.16</c:v>
                </c:pt>
                <c:pt idx="68">
                  <c:v>128.44</c:v>
                </c:pt>
                <c:pt idx="69">
                  <c:v>128.30000000000001</c:v>
                </c:pt>
                <c:pt idx="70">
                  <c:v>125.7</c:v>
                </c:pt>
                <c:pt idx="71">
                  <c:v>127.52</c:v>
                </c:pt>
                <c:pt idx="72">
                  <c:v>128.94</c:v>
                </c:pt>
                <c:pt idx="73">
                  <c:v>127.22</c:v>
                </c:pt>
                <c:pt idx="74">
                  <c:v>126.38</c:v>
                </c:pt>
                <c:pt idx="75">
                  <c:v>127</c:v>
                </c:pt>
                <c:pt idx="76">
                  <c:v>127.14</c:v>
                </c:pt>
                <c:pt idx="77">
                  <c:v>127.92</c:v>
                </c:pt>
                <c:pt idx="78">
                  <c:v>127.34</c:v>
                </c:pt>
                <c:pt idx="79">
                  <c:v>128.4</c:v>
                </c:pt>
                <c:pt idx="80">
                  <c:v>129.16</c:v>
                </c:pt>
                <c:pt idx="81">
                  <c:v>128.18</c:v>
                </c:pt>
                <c:pt idx="82">
                  <c:v>126.58</c:v>
                </c:pt>
                <c:pt idx="83">
                  <c:v>124.84</c:v>
                </c:pt>
                <c:pt idx="84">
                  <c:v>126.4</c:v>
                </c:pt>
                <c:pt idx="85">
                  <c:v>127.38</c:v>
                </c:pt>
                <c:pt idx="86">
                  <c:v>134.86000000000001</c:v>
                </c:pt>
                <c:pt idx="87">
                  <c:v>135.82</c:v>
                </c:pt>
                <c:pt idx="88">
                  <c:v>134.08000000000001</c:v>
                </c:pt>
                <c:pt idx="89">
                  <c:v>132.4</c:v>
                </c:pt>
                <c:pt idx="90">
                  <c:v>132.19999999999999</c:v>
                </c:pt>
                <c:pt idx="91">
                  <c:v>132.96</c:v>
                </c:pt>
                <c:pt idx="92">
                  <c:v>133.52000000000001</c:v>
                </c:pt>
                <c:pt idx="93">
                  <c:v>133.91999999999999</c:v>
                </c:pt>
                <c:pt idx="94">
                  <c:v>135.6</c:v>
                </c:pt>
                <c:pt idx="95">
                  <c:v>133.63999999999999</c:v>
                </c:pt>
                <c:pt idx="96">
                  <c:v>132.69999999999999</c:v>
                </c:pt>
                <c:pt idx="97">
                  <c:v>130.28</c:v>
                </c:pt>
                <c:pt idx="98">
                  <c:v>131.16</c:v>
                </c:pt>
                <c:pt idx="99">
                  <c:v>130.41999999999999</c:v>
                </c:pt>
                <c:pt idx="100">
                  <c:v>129.94</c:v>
                </c:pt>
                <c:pt idx="101">
                  <c:v>125.5</c:v>
                </c:pt>
                <c:pt idx="102">
                  <c:v>124.7</c:v>
                </c:pt>
                <c:pt idx="103">
                  <c:v>122.02</c:v>
                </c:pt>
                <c:pt idx="104">
                  <c:v>123.64</c:v>
                </c:pt>
                <c:pt idx="105">
                  <c:v>124.16</c:v>
                </c:pt>
                <c:pt idx="106">
                  <c:v>125.24</c:v>
                </c:pt>
                <c:pt idx="107">
                  <c:v>125.72</c:v>
                </c:pt>
                <c:pt idx="108">
                  <c:v>124.56</c:v>
                </c:pt>
                <c:pt idx="109">
                  <c:v>126.06</c:v>
                </c:pt>
                <c:pt idx="110">
                  <c:v>127.68</c:v>
                </c:pt>
                <c:pt idx="111">
                  <c:v>129.32</c:v>
                </c:pt>
                <c:pt idx="112">
                  <c:v>131.78</c:v>
                </c:pt>
                <c:pt idx="113">
                  <c:v>132.82</c:v>
                </c:pt>
                <c:pt idx="114">
                  <c:v>133.06</c:v>
                </c:pt>
                <c:pt idx="115">
                  <c:v>134.52000000000001</c:v>
                </c:pt>
                <c:pt idx="116">
                  <c:v>136.91999999999999</c:v>
                </c:pt>
                <c:pt idx="117">
                  <c:v>136.12</c:v>
                </c:pt>
                <c:pt idx="118">
                  <c:v>133.94</c:v>
                </c:pt>
                <c:pt idx="119">
                  <c:v>132.66</c:v>
                </c:pt>
                <c:pt idx="120">
                  <c:v>134.1</c:v>
                </c:pt>
                <c:pt idx="121">
                  <c:v>133.91999999999999</c:v>
                </c:pt>
                <c:pt idx="122">
                  <c:v>134.69999999999999</c:v>
                </c:pt>
                <c:pt idx="123">
                  <c:v>135.38</c:v>
                </c:pt>
                <c:pt idx="124">
                  <c:v>132.47999999999999</c:v>
                </c:pt>
                <c:pt idx="125">
                  <c:v>134.08000000000001</c:v>
                </c:pt>
                <c:pt idx="126">
                  <c:v>131.88</c:v>
                </c:pt>
                <c:pt idx="127">
                  <c:v>133.66</c:v>
                </c:pt>
                <c:pt idx="128">
                  <c:v>134.62</c:v>
                </c:pt>
                <c:pt idx="129">
                  <c:v>136.63999999999999</c:v>
                </c:pt>
                <c:pt idx="130">
                  <c:v>136.46</c:v>
                </c:pt>
                <c:pt idx="131">
                  <c:v>134.63999999999999</c:v>
                </c:pt>
                <c:pt idx="132">
                  <c:v>134.82</c:v>
                </c:pt>
                <c:pt idx="133">
                  <c:v>134.08000000000001</c:v>
                </c:pt>
                <c:pt idx="134">
                  <c:v>134.12</c:v>
                </c:pt>
                <c:pt idx="135">
                  <c:v>133.34</c:v>
                </c:pt>
                <c:pt idx="136">
                  <c:v>135.18</c:v>
                </c:pt>
                <c:pt idx="137">
                  <c:v>135.28</c:v>
                </c:pt>
                <c:pt idx="138">
                  <c:v>131.47999999999999</c:v>
                </c:pt>
                <c:pt idx="139">
                  <c:v>132.84</c:v>
                </c:pt>
                <c:pt idx="140">
                  <c:v>134.1</c:v>
                </c:pt>
                <c:pt idx="141">
                  <c:v>133.58000000000001</c:v>
                </c:pt>
                <c:pt idx="142">
                  <c:v>134.34</c:v>
                </c:pt>
                <c:pt idx="143">
                  <c:v>135.04</c:v>
                </c:pt>
                <c:pt idx="144">
                  <c:v>135.13999999999999</c:v>
                </c:pt>
                <c:pt idx="145">
                  <c:v>135.47999999999999</c:v>
                </c:pt>
                <c:pt idx="146">
                  <c:v>136.80000000000001</c:v>
                </c:pt>
                <c:pt idx="147">
                  <c:v>137.82</c:v>
                </c:pt>
                <c:pt idx="148">
                  <c:v>140.54</c:v>
                </c:pt>
                <c:pt idx="149">
                  <c:v>142.02000000000001</c:v>
                </c:pt>
                <c:pt idx="150">
                  <c:v>141.82</c:v>
                </c:pt>
                <c:pt idx="151">
                  <c:v>142.41999999999999</c:v>
                </c:pt>
                <c:pt idx="152">
                  <c:v>138.9</c:v>
                </c:pt>
                <c:pt idx="153">
                  <c:v>140.13999999999999</c:v>
                </c:pt>
                <c:pt idx="154">
                  <c:v>139.46</c:v>
                </c:pt>
                <c:pt idx="155">
                  <c:v>140.72</c:v>
                </c:pt>
                <c:pt idx="156">
                  <c:v>141.69999999999999</c:v>
                </c:pt>
                <c:pt idx="157">
                  <c:v>129.08000000000001</c:v>
                </c:pt>
                <c:pt idx="158">
                  <c:v>126.4</c:v>
                </c:pt>
                <c:pt idx="159">
                  <c:v>127.88</c:v>
                </c:pt>
                <c:pt idx="160">
                  <c:v>127.48</c:v>
                </c:pt>
                <c:pt idx="161">
                  <c:v>129.38</c:v>
                </c:pt>
                <c:pt idx="162">
                  <c:v>127.9</c:v>
                </c:pt>
                <c:pt idx="163">
                  <c:v>126.98</c:v>
                </c:pt>
                <c:pt idx="164">
                  <c:v>128.38</c:v>
                </c:pt>
                <c:pt idx="165">
                  <c:v>128.30000000000001</c:v>
                </c:pt>
                <c:pt idx="166">
                  <c:v>128.26</c:v>
                </c:pt>
                <c:pt idx="167">
                  <c:v>127.72</c:v>
                </c:pt>
                <c:pt idx="168">
                  <c:v>127.58</c:v>
                </c:pt>
                <c:pt idx="169">
                  <c:v>127.94</c:v>
                </c:pt>
                <c:pt idx="170">
                  <c:v>129.13999999999999</c:v>
                </c:pt>
                <c:pt idx="171">
                  <c:v>128.58000000000001</c:v>
                </c:pt>
                <c:pt idx="172">
                  <c:v>128.24</c:v>
                </c:pt>
                <c:pt idx="173">
                  <c:v>129.80000000000001</c:v>
                </c:pt>
                <c:pt idx="174">
                  <c:v>129.84</c:v>
                </c:pt>
                <c:pt idx="175">
                  <c:v>130</c:v>
                </c:pt>
                <c:pt idx="176">
                  <c:v>132</c:v>
                </c:pt>
                <c:pt idx="177">
                  <c:v>130.16</c:v>
                </c:pt>
                <c:pt idx="178">
                  <c:v>130.30000000000001</c:v>
                </c:pt>
                <c:pt idx="179">
                  <c:v>127.68</c:v>
                </c:pt>
                <c:pt idx="180">
                  <c:v>129.46</c:v>
                </c:pt>
                <c:pt idx="181">
                  <c:v>130.24</c:v>
                </c:pt>
                <c:pt idx="182">
                  <c:v>130.66</c:v>
                </c:pt>
                <c:pt idx="183">
                  <c:v>125.3</c:v>
                </c:pt>
                <c:pt idx="184">
                  <c:v>123</c:v>
                </c:pt>
                <c:pt idx="185">
                  <c:v>120.56</c:v>
                </c:pt>
                <c:pt idx="186">
                  <c:v>121.1</c:v>
                </c:pt>
                <c:pt idx="187">
                  <c:v>121.34</c:v>
                </c:pt>
                <c:pt idx="188">
                  <c:v>121.7</c:v>
                </c:pt>
                <c:pt idx="189">
                  <c:v>121.86</c:v>
                </c:pt>
                <c:pt idx="190">
                  <c:v>122.16</c:v>
                </c:pt>
                <c:pt idx="191">
                  <c:v>119.28</c:v>
                </c:pt>
                <c:pt idx="192">
                  <c:v>119.08</c:v>
                </c:pt>
                <c:pt idx="193">
                  <c:v>117.86</c:v>
                </c:pt>
                <c:pt idx="194">
                  <c:v>118.64</c:v>
                </c:pt>
                <c:pt idx="195">
                  <c:v>119.66</c:v>
                </c:pt>
                <c:pt idx="196">
                  <c:v>119.32</c:v>
                </c:pt>
                <c:pt idx="197">
                  <c:v>117.48</c:v>
                </c:pt>
                <c:pt idx="198">
                  <c:v>115.3</c:v>
                </c:pt>
                <c:pt idx="199">
                  <c:v>116.6</c:v>
                </c:pt>
                <c:pt idx="200">
                  <c:v>113</c:v>
                </c:pt>
                <c:pt idx="201">
                  <c:v>113.34</c:v>
                </c:pt>
                <c:pt idx="202">
                  <c:v>115.1</c:v>
                </c:pt>
                <c:pt idx="203">
                  <c:v>116.04</c:v>
                </c:pt>
                <c:pt idx="204">
                  <c:v>118.84</c:v>
                </c:pt>
                <c:pt idx="205">
                  <c:v>117.6</c:v>
                </c:pt>
                <c:pt idx="206">
                  <c:v>116.74</c:v>
                </c:pt>
                <c:pt idx="207">
                  <c:v>115.34</c:v>
                </c:pt>
                <c:pt idx="208">
                  <c:v>116.4</c:v>
                </c:pt>
                <c:pt idx="209">
                  <c:v>116.18</c:v>
                </c:pt>
                <c:pt idx="210">
                  <c:v>116.8</c:v>
                </c:pt>
                <c:pt idx="211">
                  <c:v>117.7</c:v>
                </c:pt>
                <c:pt idx="212">
                  <c:v>116.92</c:v>
                </c:pt>
                <c:pt idx="213">
                  <c:v>117.46</c:v>
                </c:pt>
                <c:pt idx="214">
                  <c:v>118.66</c:v>
                </c:pt>
                <c:pt idx="215">
                  <c:v>119.38</c:v>
                </c:pt>
                <c:pt idx="216">
                  <c:v>119.28</c:v>
                </c:pt>
                <c:pt idx="217">
                  <c:v>119.98</c:v>
                </c:pt>
                <c:pt idx="218">
                  <c:v>120.6</c:v>
                </c:pt>
                <c:pt idx="219">
                  <c:v>120.3</c:v>
                </c:pt>
                <c:pt idx="220">
                  <c:v>119.5</c:v>
                </c:pt>
                <c:pt idx="221">
                  <c:v>120.4</c:v>
                </c:pt>
                <c:pt idx="222">
                  <c:v>121.68</c:v>
                </c:pt>
                <c:pt idx="223">
                  <c:v>121.22</c:v>
                </c:pt>
                <c:pt idx="224">
                  <c:v>122.68</c:v>
                </c:pt>
                <c:pt idx="225">
                  <c:v>122.32</c:v>
                </c:pt>
                <c:pt idx="226">
                  <c:v>122.4</c:v>
                </c:pt>
                <c:pt idx="227">
                  <c:v>122.98</c:v>
                </c:pt>
                <c:pt idx="228">
                  <c:v>122.5</c:v>
                </c:pt>
                <c:pt idx="229">
                  <c:v>122.74</c:v>
                </c:pt>
                <c:pt idx="230">
                  <c:v>121.96</c:v>
                </c:pt>
                <c:pt idx="231">
                  <c:v>122.26</c:v>
                </c:pt>
                <c:pt idx="232">
                  <c:v>121.26</c:v>
                </c:pt>
                <c:pt idx="233">
                  <c:v>120.82</c:v>
                </c:pt>
                <c:pt idx="234">
                  <c:v>121.6</c:v>
                </c:pt>
                <c:pt idx="235">
                  <c:v>122.28</c:v>
                </c:pt>
                <c:pt idx="236">
                  <c:v>121.84</c:v>
                </c:pt>
                <c:pt idx="237">
                  <c:v>118.88</c:v>
                </c:pt>
                <c:pt idx="238">
                  <c:v>116.76</c:v>
                </c:pt>
                <c:pt idx="239">
                  <c:v>117.64</c:v>
                </c:pt>
                <c:pt idx="240">
                  <c:v>116.06</c:v>
                </c:pt>
                <c:pt idx="241">
                  <c:v>114.66</c:v>
                </c:pt>
                <c:pt idx="242">
                  <c:v>115</c:v>
                </c:pt>
                <c:pt idx="243">
                  <c:v>114.32</c:v>
                </c:pt>
                <c:pt idx="244">
                  <c:v>114.14</c:v>
                </c:pt>
                <c:pt idx="245">
                  <c:v>114.04</c:v>
                </c:pt>
                <c:pt idx="246">
                  <c:v>115.4</c:v>
                </c:pt>
                <c:pt idx="247">
                  <c:v>114.34</c:v>
                </c:pt>
                <c:pt idx="248">
                  <c:v>113.8</c:v>
                </c:pt>
                <c:pt idx="249">
                  <c:v>115.88</c:v>
                </c:pt>
                <c:pt idx="250">
                  <c:v>114.98</c:v>
                </c:pt>
                <c:pt idx="251">
                  <c:v>115.5</c:v>
                </c:pt>
                <c:pt idx="252">
                  <c:v>113.3</c:v>
                </c:pt>
                <c:pt idx="253">
                  <c:v>103.06</c:v>
                </c:pt>
                <c:pt idx="254">
                  <c:v>102.68</c:v>
                </c:pt>
                <c:pt idx="255">
                  <c:v>101.7</c:v>
                </c:pt>
                <c:pt idx="256">
                  <c:v>102.82</c:v>
                </c:pt>
                <c:pt idx="257">
                  <c:v>107.68</c:v>
                </c:pt>
                <c:pt idx="258">
                  <c:v>110.36</c:v>
                </c:pt>
                <c:pt idx="259">
                  <c:v>109.16</c:v>
                </c:pt>
                <c:pt idx="260">
                  <c:v>111.22</c:v>
                </c:pt>
                <c:pt idx="261">
                  <c:v>111.16</c:v>
                </c:pt>
                <c:pt idx="262">
                  <c:v>111.84</c:v>
                </c:pt>
                <c:pt idx="263">
                  <c:v>112</c:v>
                </c:pt>
                <c:pt idx="264">
                  <c:v>109.76</c:v>
                </c:pt>
                <c:pt idx="265">
                  <c:v>108.9</c:v>
                </c:pt>
                <c:pt idx="266">
                  <c:v>109.36</c:v>
                </c:pt>
                <c:pt idx="267">
                  <c:v>109.16</c:v>
                </c:pt>
                <c:pt idx="268">
                  <c:v>110.38</c:v>
                </c:pt>
                <c:pt idx="269">
                  <c:v>106.56</c:v>
                </c:pt>
                <c:pt idx="270">
                  <c:v>108.76</c:v>
                </c:pt>
                <c:pt idx="271">
                  <c:v>112.6</c:v>
                </c:pt>
                <c:pt idx="272">
                  <c:v>109.74</c:v>
                </c:pt>
                <c:pt idx="273">
                  <c:v>106.02</c:v>
                </c:pt>
                <c:pt idx="274">
                  <c:v>103.06</c:v>
                </c:pt>
                <c:pt idx="275">
                  <c:v>103.5</c:v>
                </c:pt>
                <c:pt idx="276">
                  <c:v>103</c:v>
                </c:pt>
                <c:pt idx="277">
                  <c:v>106</c:v>
                </c:pt>
                <c:pt idx="278">
                  <c:v>106.16</c:v>
                </c:pt>
                <c:pt idx="279">
                  <c:v>106.38</c:v>
                </c:pt>
                <c:pt idx="280">
                  <c:v>106.1</c:v>
                </c:pt>
                <c:pt idx="281">
                  <c:v>105.04</c:v>
                </c:pt>
                <c:pt idx="282">
                  <c:v>112.1</c:v>
                </c:pt>
                <c:pt idx="283">
                  <c:v>116.68</c:v>
                </c:pt>
                <c:pt idx="284">
                  <c:v>117.1</c:v>
                </c:pt>
                <c:pt idx="285">
                  <c:v>118.26</c:v>
                </c:pt>
                <c:pt idx="286">
                  <c:v>119.52</c:v>
                </c:pt>
                <c:pt idx="287">
                  <c:v>127.78</c:v>
                </c:pt>
                <c:pt idx="288">
                  <c:v>122.54</c:v>
                </c:pt>
                <c:pt idx="289">
                  <c:v>123</c:v>
                </c:pt>
                <c:pt idx="290">
                  <c:v>121.66</c:v>
                </c:pt>
                <c:pt idx="291">
                  <c:v>123.18</c:v>
                </c:pt>
                <c:pt idx="292">
                  <c:v>121.98</c:v>
                </c:pt>
                <c:pt idx="293">
                  <c:v>125.32</c:v>
                </c:pt>
                <c:pt idx="294">
                  <c:v>124.36</c:v>
                </c:pt>
                <c:pt idx="295">
                  <c:v>125.68</c:v>
                </c:pt>
                <c:pt idx="296">
                  <c:v>124.9</c:v>
                </c:pt>
                <c:pt idx="297">
                  <c:v>123.68</c:v>
                </c:pt>
                <c:pt idx="298">
                  <c:v>125.44</c:v>
                </c:pt>
                <c:pt idx="299">
                  <c:v>127.06</c:v>
                </c:pt>
                <c:pt idx="300">
                  <c:v>127.16</c:v>
                </c:pt>
                <c:pt idx="301">
                  <c:v>130.16</c:v>
                </c:pt>
                <c:pt idx="302">
                  <c:v>132.22</c:v>
                </c:pt>
                <c:pt idx="303">
                  <c:v>130.76</c:v>
                </c:pt>
                <c:pt idx="304">
                  <c:v>132.63999999999999</c:v>
                </c:pt>
                <c:pt idx="305">
                  <c:v>133.74</c:v>
                </c:pt>
                <c:pt idx="306">
                  <c:v>130.97999999999999</c:v>
                </c:pt>
                <c:pt idx="307">
                  <c:v>131.16</c:v>
                </c:pt>
                <c:pt idx="308">
                  <c:v>130</c:v>
                </c:pt>
                <c:pt idx="309">
                  <c:v>130.78</c:v>
                </c:pt>
                <c:pt idx="310">
                  <c:v>125.48</c:v>
                </c:pt>
                <c:pt idx="311">
                  <c:v>125.98</c:v>
                </c:pt>
                <c:pt idx="312">
                  <c:v>121.96</c:v>
                </c:pt>
                <c:pt idx="313">
                  <c:v>121.78</c:v>
                </c:pt>
                <c:pt idx="314">
                  <c:v>123</c:v>
                </c:pt>
                <c:pt idx="315">
                  <c:v>123.24</c:v>
                </c:pt>
                <c:pt idx="316">
                  <c:v>123.4</c:v>
                </c:pt>
                <c:pt idx="317">
                  <c:v>122.44</c:v>
                </c:pt>
                <c:pt idx="318">
                  <c:v>120.94</c:v>
                </c:pt>
                <c:pt idx="319">
                  <c:v>123.64</c:v>
                </c:pt>
                <c:pt idx="320">
                  <c:v>124.42</c:v>
                </c:pt>
                <c:pt idx="321">
                  <c:v>129.54</c:v>
                </c:pt>
                <c:pt idx="322">
                  <c:v>131.16</c:v>
                </c:pt>
                <c:pt idx="323">
                  <c:v>128.44</c:v>
                </c:pt>
                <c:pt idx="324">
                  <c:v>128.30000000000001</c:v>
                </c:pt>
                <c:pt idx="325">
                  <c:v>125.7</c:v>
                </c:pt>
                <c:pt idx="326">
                  <c:v>127.52</c:v>
                </c:pt>
                <c:pt idx="327">
                  <c:v>128.94</c:v>
                </c:pt>
                <c:pt idx="328">
                  <c:v>127.22</c:v>
                </c:pt>
                <c:pt idx="329">
                  <c:v>126.38</c:v>
                </c:pt>
                <c:pt idx="330">
                  <c:v>127</c:v>
                </c:pt>
                <c:pt idx="331">
                  <c:v>127.14</c:v>
                </c:pt>
                <c:pt idx="332">
                  <c:v>127.92</c:v>
                </c:pt>
                <c:pt idx="333">
                  <c:v>127.34</c:v>
                </c:pt>
                <c:pt idx="334">
                  <c:v>128.4</c:v>
                </c:pt>
                <c:pt idx="335">
                  <c:v>129.16</c:v>
                </c:pt>
                <c:pt idx="336">
                  <c:v>128.18</c:v>
                </c:pt>
                <c:pt idx="337">
                  <c:v>126.58</c:v>
                </c:pt>
                <c:pt idx="338">
                  <c:v>124.84</c:v>
                </c:pt>
                <c:pt idx="339">
                  <c:v>126.4</c:v>
                </c:pt>
                <c:pt idx="340">
                  <c:v>127.38</c:v>
                </c:pt>
                <c:pt idx="341">
                  <c:v>134.86000000000001</c:v>
                </c:pt>
                <c:pt idx="342">
                  <c:v>135.82</c:v>
                </c:pt>
                <c:pt idx="343">
                  <c:v>134.08000000000001</c:v>
                </c:pt>
                <c:pt idx="344">
                  <c:v>132.4</c:v>
                </c:pt>
                <c:pt idx="345">
                  <c:v>132.19999999999999</c:v>
                </c:pt>
                <c:pt idx="346">
                  <c:v>132.96</c:v>
                </c:pt>
                <c:pt idx="347">
                  <c:v>133.52000000000001</c:v>
                </c:pt>
                <c:pt idx="348">
                  <c:v>133.91999999999999</c:v>
                </c:pt>
                <c:pt idx="349">
                  <c:v>135.6</c:v>
                </c:pt>
                <c:pt idx="350">
                  <c:v>133.63999999999999</c:v>
                </c:pt>
                <c:pt idx="351">
                  <c:v>132.69999999999999</c:v>
                </c:pt>
                <c:pt idx="352">
                  <c:v>130.28</c:v>
                </c:pt>
                <c:pt idx="353">
                  <c:v>131.16</c:v>
                </c:pt>
                <c:pt idx="354">
                  <c:v>130.41999999999999</c:v>
                </c:pt>
                <c:pt idx="355">
                  <c:v>129.94</c:v>
                </c:pt>
                <c:pt idx="356">
                  <c:v>125.5</c:v>
                </c:pt>
                <c:pt idx="357">
                  <c:v>124.7</c:v>
                </c:pt>
                <c:pt idx="358">
                  <c:v>122.02</c:v>
                </c:pt>
                <c:pt idx="359">
                  <c:v>123.64</c:v>
                </c:pt>
                <c:pt idx="360">
                  <c:v>124.16</c:v>
                </c:pt>
                <c:pt idx="361">
                  <c:v>125.24</c:v>
                </c:pt>
                <c:pt idx="362">
                  <c:v>125.72</c:v>
                </c:pt>
                <c:pt idx="363">
                  <c:v>124.56</c:v>
                </c:pt>
                <c:pt idx="364">
                  <c:v>126.06</c:v>
                </c:pt>
                <c:pt idx="365">
                  <c:v>127.68</c:v>
                </c:pt>
                <c:pt idx="366">
                  <c:v>129.32</c:v>
                </c:pt>
                <c:pt idx="367">
                  <c:v>131.78</c:v>
                </c:pt>
                <c:pt idx="368">
                  <c:v>132.82</c:v>
                </c:pt>
                <c:pt idx="369">
                  <c:v>133.06</c:v>
                </c:pt>
                <c:pt idx="370">
                  <c:v>134.52000000000001</c:v>
                </c:pt>
                <c:pt idx="371">
                  <c:v>136.91999999999999</c:v>
                </c:pt>
                <c:pt idx="372">
                  <c:v>136.12</c:v>
                </c:pt>
                <c:pt idx="373">
                  <c:v>133.94</c:v>
                </c:pt>
                <c:pt idx="374">
                  <c:v>132.66</c:v>
                </c:pt>
                <c:pt idx="375">
                  <c:v>134.1</c:v>
                </c:pt>
                <c:pt idx="376">
                  <c:v>133.91999999999999</c:v>
                </c:pt>
                <c:pt idx="377">
                  <c:v>134.69999999999999</c:v>
                </c:pt>
                <c:pt idx="378">
                  <c:v>135.38</c:v>
                </c:pt>
                <c:pt idx="379">
                  <c:v>132.47999999999999</c:v>
                </c:pt>
                <c:pt idx="380">
                  <c:v>134.08000000000001</c:v>
                </c:pt>
                <c:pt idx="381">
                  <c:v>131.88</c:v>
                </c:pt>
                <c:pt idx="382">
                  <c:v>133.66</c:v>
                </c:pt>
                <c:pt idx="383">
                  <c:v>134.62</c:v>
                </c:pt>
                <c:pt idx="384">
                  <c:v>136.63999999999999</c:v>
                </c:pt>
                <c:pt idx="385">
                  <c:v>136.46</c:v>
                </c:pt>
                <c:pt idx="386">
                  <c:v>134.63999999999999</c:v>
                </c:pt>
                <c:pt idx="387">
                  <c:v>134.82</c:v>
                </c:pt>
                <c:pt idx="388">
                  <c:v>134.08000000000001</c:v>
                </c:pt>
                <c:pt idx="389">
                  <c:v>134.12</c:v>
                </c:pt>
                <c:pt idx="390">
                  <c:v>133.34</c:v>
                </c:pt>
                <c:pt idx="391">
                  <c:v>135.18</c:v>
                </c:pt>
                <c:pt idx="392">
                  <c:v>135.28</c:v>
                </c:pt>
                <c:pt idx="393">
                  <c:v>131.47999999999999</c:v>
                </c:pt>
                <c:pt idx="394">
                  <c:v>132.84</c:v>
                </c:pt>
                <c:pt idx="395">
                  <c:v>134.1</c:v>
                </c:pt>
                <c:pt idx="396">
                  <c:v>133.58000000000001</c:v>
                </c:pt>
                <c:pt idx="397">
                  <c:v>134.34</c:v>
                </c:pt>
                <c:pt idx="398">
                  <c:v>135.04</c:v>
                </c:pt>
                <c:pt idx="399">
                  <c:v>135.13999999999999</c:v>
                </c:pt>
                <c:pt idx="400">
                  <c:v>135.47999999999999</c:v>
                </c:pt>
                <c:pt idx="401">
                  <c:v>136.80000000000001</c:v>
                </c:pt>
                <c:pt idx="402">
                  <c:v>137.82</c:v>
                </c:pt>
                <c:pt idx="403">
                  <c:v>140.54</c:v>
                </c:pt>
                <c:pt idx="404">
                  <c:v>142.02000000000001</c:v>
                </c:pt>
                <c:pt idx="405">
                  <c:v>141.82</c:v>
                </c:pt>
                <c:pt idx="406">
                  <c:v>142.41999999999999</c:v>
                </c:pt>
                <c:pt idx="407">
                  <c:v>138.9</c:v>
                </c:pt>
                <c:pt idx="408">
                  <c:v>140.13999999999999</c:v>
                </c:pt>
                <c:pt idx="409">
                  <c:v>139.46</c:v>
                </c:pt>
                <c:pt idx="410">
                  <c:v>140.72</c:v>
                </c:pt>
                <c:pt idx="411">
                  <c:v>141.69999999999999</c:v>
                </c:pt>
                <c:pt idx="412">
                  <c:v>129.08000000000001</c:v>
                </c:pt>
                <c:pt idx="413">
                  <c:v>126.4</c:v>
                </c:pt>
                <c:pt idx="414">
                  <c:v>127.88</c:v>
                </c:pt>
                <c:pt idx="415">
                  <c:v>127.48</c:v>
                </c:pt>
                <c:pt idx="416">
                  <c:v>129.38</c:v>
                </c:pt>
                <c:pt idx="417">
                  <c:v>127.9</c:v>
                </c:pt>
                <c:pt idx="418">
                  <c:v>126.98</c:v>
                </c:pt>
                <c:pt idx="419">
                  <c:v>128.38</c:v>
                </c:pt>
                <c:pt idx="420">
                  <c:v>128.30000000000001</c:v>
                </c:pt>
                <c:pt idx="421">
                  <c:v>128.26</c:v>
                </c:pt>
                <c:pt idx="422">
                  <c:v>127.72</c:v>
                </c:pt>
                <c:pt idx="423">
                  <c:v>127.58</c:v>
                </c:pt>
                <c:pt idx="424">
                  <c:v>127.94</c:v>
                </c:pt>
                <c:pt idx="425">
                  <c:v>129.13999999999999</c:v>
                </c:pt>
                <c:pt idx="426">
                  <c:v>128.58000000000001</c:v>
                </c:pt>
                <c:pt idx="427">
                  <c:v>128.24</c:v>
                </c:pt>
                <c:pt idx="428">
                  <c:v>129.80000000000001</c:v>
                </c:pt>
                <c:pt idx="429">
                  <c:v>129.84</c:v>
                </c:pt>
                <c:pt idx="430">
                  <c:v>130</c:v>
                </c:pt>
                <c:pt idx="431">
                  <c:v>132</c:v>
                </c:pt>
                <c:pt idx="432">
                  <c:v>130.16</c:v>
                </c:pt>
                <c:pt idx="433">
                  <c:v>130.30000000000001</c:v>
                </c:pt>
                <c:pt idx="434">
                  <c:v>127.68</c:v>
                </c:pt>
                <c:pt idx="435">
                  <c:v>129.46</c:v>
                </c:pt>
                <c:pt idx="436">
                  <c:v>130.24</c:v>
                </c:pt>
                <c:pt idx="437">
                  <c:v>130.66</c:v>
                </c:pt>
                <c:pt idx="438">
                  <c:v>125.3</c:v>
                </c:pt>
                <c:pt idx="439">
                  <c:v>123</c:v>
                </c:pt>
                <c:pt idx="440">
                  <c:v>120.56</c:v>
                </c:pt>
                <c:pt idx="441">
                  <c:v>121.1</c:v>
                </c:pt>
                <c:pt idx="442">
                  <c:v>121.34</c:v>
                </c:pt>
                <c:pt idx="443">
                  <c:v>121.7</c:v>
                </c:pt>
                <c:pt idx="444">
                  <c:v>121.86</c:v>
                </c:pt>
                <c:pt idx="445">
                  <c:v>122.16</c:v>
                </c:pt>
                <c:pt idx="446">
                  <c:v>119.28</c:v>
                </c:pt>
                <c:pt idx="447">
                  <c:v>119.08</c:v>
                </c:pt>
                <c:pt idx="448">
                  <c:v>117.86</c:v>
                </c:pt>
                <c:pt idx="449">
                  <c:v>118.64</c:v>
                </c:pt>
                <c:pt idx="450">
                  <c:v>119.66</c:v>
                </c:pt>
                <c:pt idx="451">
                  <c:v>119.32</c:v>
                </c:pt>
                <c:pt idx="452">
                  <c:v>117.48</c:v>
                </c:pt>
                <c:pt idx="453">
                  <c:v>115.3</c:v>
                </c:pt>
                <c:pt idx="454">
                  <c:v>116.6</c:v>
                </c:pt>
                <c:pt idx="455">
                  <c:v>113</c:v>
                </c:pt>
                <c:pt idx="456">
                  <c:v>113.34</c:v>
                </c:pt>
                <c:pt idx="457">
                  <c:v>115.1</c:v>
                </c:pt>
                <c:pt idx="458">
                  <c:v>116.04</c:v>
                </c:pt>
                <c:pt idx="459">
                  <c:v>118.84</c:v>
                </c:pt>
                <c:pt idx="460">
                  <c:v>117.6</c:v>
                </c:pt>
                <c:pt idx="461">
                  <c:v>116.74</c:v>
                </c:pt>
                <c:pt idx="462">
                  <c:v>115.34</c:v>
                </c:pt>
                <c:pt idx="463">
                  <c:v>116.4</c:v>
                </c:pt>
                <c:pt idx="464">
                  <c:v>116.18</c:v>
                </c:pt>
                <c:pt idx="465">
                  <c:v>116.8</c:v>
                </c:pt>
                <c:pt idx="466">
                  <c:v>117.7</c:v>
                </c:pt>
                <c:pt idx="467">
                  <c:v>116.92</c:v>
                </c:pt>
                <c:pt idx="468">
                  <c:v>117.46</c:v>
                </c:pt>
                <c:pt idx="469">
                  <c:v>118.66</c:v>
                </c:pt>
                <c:pt idx="470">
                  <c:v>119.38</c:v>
                </c:pt>
                <c:pt idx="471">
                  <c:v>119.28</c:v>
                </c:pt>
                <c:pt idx="472">
                  <c:v>119.98</c:v>
                </c:pt>
                <c:pt idx="473">
                  <c:v>120.6</c:v>
                </c:pt>
                <c:pt idx="474">
                  <c:v>120.3</c:v>
                </c:pt>
                <c:pt idx="475">
                  <c:v>119.5</c:v>
                </c:pt>
                <c:pt idx="476">
                  <c:v>120.4</c:v>
                </c:pt>
                <c:pt idx="477">
                  <c:v>121.68</c:v>
                </c:pt>
                <c:pt idx="478">
                  <c:v>121.22</c:v>
                </c:pt>
                <c:pt idx="479">
                  <c:v>122.68</c:v>
                </c:pt>
                <c:pt idx="480">
                  <c:v>122.32</c:v>
                </c:pt>
                <c:pt idx="481">
                  <c:v>122.4</c:v>
                </c:pt>
                <c:pt idx="482">
                  <c:v>122.98</c:v>
                </c:pt>
                <c:pt idx="483">
                  <c:v>122.5</c:v>
                </c:pt>
                <c:pt idx="484">
                  <c:v>122.74</c:v>
                </c:pt>
                <c:pt idx="485">
                  <c:v>121.96</c:v>
                </c:pt>
                <c:pt idx="486">
                  <c:v>122.26</c:v>
                </c:pt>
                <c:pt idx="487">
                  <c:v>121.26</c:v>
                </c:pt>
                <c:pt idx="488">
                  <c:v>120.82</c:v>
                </c:pt>
                <c:pt idx="489">
                  <c:v>121.6</c:v>
                </c:pt>
                <c:pt idx="490">
                  <c:v>122.28</c:v>
                </c:pt>
                <c:pt idx="491">
                  <c:v>121.84</c:v>
                </c:pt>
                <c:pt idx="492">
                  <c:v>118.88</c:v>
                </c:pt>
                <c:pt idx="493">
                  <c:v>116.76</c:v>
                </c:pt>
                <c:pt idx="494">
                  <c:v>117.64</c:v>
                </c:pt>
                <c:pt idx="495">
                  <c:v>116.06</c:v>
                </c:pt>
                <c:pt idx="496">
                  <c:v>114.66</c:v>
                </c:pt>
                <c:pt idx="497">
                  <c:v>115</c:v>
                </c:pt>
                <c:pt idx="498">
                  <c:v>114.32</c:v>
                </c:pt>
                <c:pt idx="499">
                  <c:v>114.14</c:v>
                </c:pt>
                <c:pt idx="500">
                  <c:v>114.04</c:v>
                </c:pt>
                <c:pt idx="501">
                  <c:v>115.4</c:v>
                </c:pt>
                <c:pt idx="502">
                  <c:v>114.34</c:v>
                </c:pt>
                <c:pt idx="503">
                  <c:v>113.8</c:v>
                </c:pt>
                <c:pt idx="504">
                  <c:v>115.88</c:v>
                </c:pt>
                <c:pt idx="505">
                  <c:v>114.98</c:v>
                </c:pt>
                <c:pt idx="506">
                  <c:v>115.5</c:v>
                </c:pt>
                <c:pt idx="507">
                  <c:v>113.3</c:v>
                </c:pt>
              </c:numCache>
            </c:numRef>
          </c:val>
          <c:smooth val="0"/>
          <c:extLst>
            <c:ext xmlns:c16="http://schemas.microsoft.com/office/drawing/2014/chart" uri="{C3380CC4-5D6E-409C-BE32-E72D297353CC}">
              <c16:uniqueId val="{00000000-F8E2-4F38-9288-4AEBE7314040}"/>
            </c:ext>
          </c:extLst>
        </c:ser>
        <c:dLbls>
          <c:showLegendKey val="0"/>
          <c:showVal val="0"/>
          <c:showCatName val="0"/>
          <c:showSerName val="0"/>
          <c:showPercent val="0"/>
          <c:showBubbleSize val="0"/>
        </c:dLbls>
        <c:smooth val="0"/>
        <c:axId val="968115632"/>
        <c:axId val="1"/>
      </c:lineChart>
      <c:dateAx>
        <c:axId val="968115632"/>
        <c:scaling>
          <c:orientation val="minMax"/>
          <c:min val="44104"/>
        </c:scaling>
        <c:delete val="0"/>
        <c:axPos val="b"/>
        <c:numFmt formatCode="m/d/yyyy" sourceLinked="0"/>
        <c:majorTickMark val="out"/>
        <c:minorTickMark val="none"/>
        <c:tickLblPos val="nextTo"/>
        <c:spPr>
          <a:noFill/>
          <a:ln w="9525" cap="flat" cmpd="sng" algn="ctr">
            <a:solidFill>
              <a:schemeClr val="tx1">
                <a:lumMod val="15000"/>
                <a:lumOff val="85000"/>
              </a:schemeClr>
            </a:solidFill>
            <a:round/>
          </a:ln>
          <a:effectLst/>
        </c:spPr>
        <c:txPr>
          <a:bodyPr rot="-2700000" vert="horz"/>
          <a:lstStyle/>
          <a:p>
            <a:pPr>
              <a:defRPr/>
            </a:pPr>
            <a:endParaRPr lang="en-US"/>
          </a:p>
        </c:txPr>
        <c:crossAx val="1"/>
        <c:crosses val="autoZero"/>
        <c:auto val="1"/>
        <c:lblOffset val="100"/>
        <c:baseTimeUnit val="days"/>
      </c:date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6350">
            <a:noFill/>
          </a:ln>
        </c:spPr>
        <c:txPr>
          <a:bodyPr rot="-60000000" vert="horz"/>
          <a:lstStyle/>
          <a:p>
            <a:pPr>
              <a:defRPr/>
            </a:pPr>
            <a:endParaRPr lang="en-US"/>
          </a:p>
        </c:txPr>
        <c:crossAx val="968115632"/>
        <c:crosses val="autoZero"/>
        <c:crossBetween val="between"/>
      </c:valAx>
      <c:spPr>
        <a:noFill/>
        <a:ln w="25400">
          <a:noFill/>
        </a:ln>
      </c:spPr>
    </c:plotArea>
    <c:plotVisOnly val="1"/>
    <c:dispBlanksAs val="gap"/>
    <c:showDLblsOverMax val="0"/>
  </c:chart>
  <c:spPr>
    <a:noFill/>
    <a:ln w="9525" cap="flat" cmpd="sng" algn="ctr">
      <a:noFill/>
      <a:round/>
    </a:ln>
    <a:effectLst/>
  </c:spPr>
  <c:txPr>
    <a:bodyPr/>
    <a:lstStyle/>
    <a:p>
      <a:pPr>
        <a:defRPr sz="900">
          <a:latin typeface="Arial Narrow" panose="020B060602020203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9827BEF-41D5-3C4E-BFA9-1A74BD10D201}"/>
              </a:ext>
            </a:extLst>
          </p:cNvPr>
          <p:cNvSpPr>
            <a:spLocks noGrp="1"/>
          </p:cNvSpPr>
          <p:nvPr>
            <p:ph type="hdr" sz="quarter"/>
          </p:nvPr>
        </p:nvSpPr>
        <p:spPr>
          <a:xfrm>
            <a:off x="0" y="0"/>
            <a:ext cx="4057333" cy="355083"/>
          </a:xfrm>
          <a:prstGeom prst="rect">
            <a:avLst/>
          </a:prstGeom>
        </p:spPr>
        <p:txBody>
          <a:bodyPr vert="horz" lIns="93936" tIns="46968" rIns="93936" bIns="46968" rtlCol="0"/>
          <a:lstStyle>
            <a:lvl1pPr algn="l">
              <a:defRPr sz="1200"/>
            </a:lvl1pPr>
          </a:lstStyle>
          <a:p>
            <a:endParaRPr lang="en-US" dirty="0"/>
          </a:p>
        </p:txBody>
      </p:sp>
      <p:sp>
        <p:nvSpPr>
          <p:cNvPr id="3" name="Date Placeholder 2">
            <a:extLst>
              <a:ext uri="{FF2B5EF4-FFF2-40B4-BE49-F238E27FC236}">
                <a16:creationId xmlns:a16="http://schemas.microsoft.com/office/drawing/2014/main" id="{8DB6FDDD-6188-294E-81F9-4647B816FA76}"/>
              </a:ext>
            </a:extLst>
          </p:cNvPr>
          <p:cNvSpPr>
            <a:spLocks noGrp="1"/>
          </p:cNvSpPr>
          <p:nvPr>
            <p:ph type="dt" sz="quarter" idx="1"/>
          </p:nvPr>
        </p:nvSpPr>
        <p:spPr>
          <a:xfrm>
            <a:off x="5303576" y="0"/>
            <a:ext cx="4057333" cy="355083"/>
          </a:xfrm>
          <a:prstGeom prst="rect">
            <a:avLst/>
          </a:prstGeom>
        </p:spPr>
        <p:txBody>
          <a:bodyPr vert="horz" lIns="93936" tIns="46968" rIns="93936" bIns="46968" rtlCol="0"/>
          <a:lstStyle>
            <a:lvl1pPr algn="r">
              <a:defRPr sz="1200"/>
            </a:lvl1pPr>
          </a:lstStyle>
          <a:p>
            <a:fld id="{D9AE1AB8-4C37-C747-B446-60198FDF7155}" type="datetimeFigureOut">
              <a:rPr lang="en-US" smtClean="0"/>
              <a:t>10/14/2021</a:t>
            </a:fld>
            <a:endParaRPr lang="en-US" dirty="0"/>
          </a:p>
        </p:txBody>
      </p:sp>
      <p:sp>
        <p:nvSpPr>
          <p:cNvPr id="4" name="Footer Placeholder 3">
            <a:extLst>
              <a:ext uri="{FF2B5EF4-FFF2-40B4-BE49-F238E27FC236}">
                <a16:creationId xmlns:a16="http://schemas.microsoft.com/office/drawing/2014/main" id="{A8E26CF3-DACD-ED4F-96EE-D2243DE4F001}"/>
              </a:ext>
            </a:extLst>
          </p:cNvPr>
          <p:cNvSpPr>
            <a:spLocks noGrp="1"/>
          </p:cNvSpPr>
          <p:nvPr>
            <p:ph type="ftr" sz="quarter" idx="2"/>
          </p:nvPr>
        </p:nvSpPr>
        <p:spPr>
          <a:xfrm>
            <a:off x="0" y="6721993"/>
            <a:ext cx="4057333" cy="355082"/>
          </a:xfrm>
          <a:prstGeom prst="rect">
            <a:avLst/>
          </a:prstGeom>
        </p:spPr>
        <p:txBody>
          <a:bodyPr vert="horz" lIns="93936" tIns="46968" rIns="93936" bIns="46968"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202F7EA-C87B-6E4C-BE3C-8A31E8AF8D2C}"/>
              </a:ext>
            </a:extLst>
          </p:cNvPr>
          <p:cNvSpPr>
            <a:spLocks noGrp="1"/>
          </p:cNvSpPr>
          <p:nvPr>
            <p:ph type="sldNum" sz="quarter" idx="3"/>
          </p:nvPr>
        </p:nvSpPr>
        <p:spPr>
          <a:xfrm>
            <a:off x="5303576" y="6721993"/>
            <a:ext cx="4057333" cy="355082"/>
          </a:xfrm>
          <a:prstGeom prst="rect">
            <a:avLst/>
          </a:prstGeom>
        </p:spPr>
        <p:txBody>
          <a:bodyPr vert="horz" lIns="93936" tIns="46968" rIns="93936" bIns="46968" rtlCol="0" anchor="b"/>
          <a:lstStyle>
            <a:lvl1pPr algn="r">
              <a:defRPr sz="1200"/>
            </a:lvl1pPr>
          </a:lstStyle>
          <a:p>
            <a:fld id="{4D7A235A-9931-AD45-AAAD-636A577ABE69}" type="slidenum">
              <a:rPr lang="en-US" smtClean="0"/>
              <a:t>‹#›</a:t>
            </a:fld>
            <a:endParaRPr lang="en-US" dirty="0"/>
          </a:p>
        </p:txBody>
      </p:sp>
    </p:spTree>
    <p:extLst>
      <p:ext uri="{BB962C8B-B14F-4D97-AF65-F5344CB8AC3E}">
        <p14:creationId xmlns:p14="http://schemas.microsoft.com/office/powerpoint/2010/main" val="1399026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1532" y="137581"/>
            <a:ext cx="6526626" cy="580566"/>
          </a:xfrm>
          <a:prstGeom prst="rect">
            <a:avLst/>
          </a:prstGeom>
          <a:solidFill>
            <a:srgbClr val="E6EAF0"/>
          </a:solidFill>
        </p:spPr>
        <p:txBody>
          <a:bodyPr vert="horz" lIns="93936" tIns="93936" rIns="93936" bIns="93936" rtlCol="0" anchor="ctr" anchorCtr="0"/>
          <a:lstStyle>
            <a:lvl1pPr algn="l">
              <a:defRPr sz="2100" b="0" i="0">
                <a:latin typeface="Georgia" panose="02040502050405020303" pitchFamily="18" charset="0"/>
              </a:defRPr>
            </a:lvl1pPr>
          </a:lstStyle>
          <a:p>
            <a:endParaRPr lang="en-US" b="0" dirty="0"/>
          </a:p>
        </p:txBody>
      </p:sp>
      <p:sp>
        <p:nvSpPr>
          <p:cNvPr id="4" name="Slide Image Placeholder 3"/>
          <p:cNvSpPr>
            <a:spLocks noGrp="1" noRot="1" noChangeAspect="1"/>
          </p:cNvSpPr>
          <p:nvPr>
            <p:ph type="sldImg" idx="2"/>
          </p:nvPr>
        </p:nvSpPr>
        <p:spPr>
          <a:xfrm>
            <a:off x="177800" y="884238"/>
            <a:ext cx="3748088" cy="2811462"/>
          </a:xfrm>
          <a:prstGeom prst="rect">
            <a:avLst/>
          </a:prstGeom>
          <a:noFill/>
          <a:ln w="12700">
            <a:solidFill>
              <a:prstClr val="black"/>
            </a:solidFill>
          </a:ln>
        </p:spPr>
        <p:txBody>
          <a:bodyPr vert="horz" wrap="square" lIns="93936" tIns="46968" rIns="93936" bIns="46968" rtlCol="0" anchor="ctr"/>
          <a:lstStyle/>
          <a:p>
            <a:endParaRPr lang="en-US" dirty="0"/>
          </a:p>
        </p:txBody>
      </p:sp>
      <p:sp>
        <p:nvSpPr>
          <p:cNvPr id="5" name="Notes Placeholder 4"/>
          <p:cNvSpPr>
            <a:spLocks noGrp="1"/>
          </p:cNvSpPr>
          <p:nvPr>
            <p:ph type="body" sz="quarter" idx="3"/>
          </p:nvPr>
        </p:nvSpPr>
        <p:spPr>
          <a:xfrm>
            <a:off x="4051808" y="884635"/>
            <a:ext cx="5120691" cy="5985763"/>
          </a:xfrm>
          <a:prstGeom prst="rect">
            <a:avLst/>
          </a:prstGeom>
        </p:spPr>
        <p:txBody>
          <a:bodyPr vert="horz" wrap="square" lIns="93936" tIns="46968" rIns="93936" bIns="46968" numCol="2" spcCol="281809" rtlCol="0"/>
          <a:lstStyle/>
          <a:p>
            <a:pPr lvl="0"/>
            <a:r>
              <a:rPr lang="en-US" dirty="0"/>
              <a:t>Click to edit Master text styles</a:t>
            </a:r>
          </a:p>
          <a:p>
            <a:pPr lvl="0"/>
            <a:r>
              <a:rPr lang="en-US" dirty="0"/>
              <a:t>Second level</a:t>
            </a:r>
          </a:p>
        </p:txBody>
      </p:sp>
      <p:sp>
        <p:nvSpPr>
          <p:cNvPr id="6" name="Footer Placeholder 5"/>
          <p:cNvSpPr>
            <a:spLocks noGrp="1"/>
          </p:cNvSpPr>
          <p:nvPr>
            <p:ph type="ftr" sz="quarter" idx="4"/>
          </p:nvPr>
        </p:nvSpPr>
        <p:spPr>
          <a:xfrm>
            <a:off x="412823" y="6718005"/>
            <a:ext cx="3282979" cy="154485"/>
          </a:xfrm>
          <a:prstGeom prst="rect">
            <a:avLst/>
          </a:prstGeom>
        </p:spPr>
        <p:txBody>
          <a:bodyPr vert="horz" lIns="0" tIns="0" rIns="0" bIns="0" rtlCol="0" anchor="ctr"/>
          <a:lstStyle>
            <a:lvl1pPr algn="l">
              <a:defRPr sz="800" b="0" i="0">
                <a:solidFill>
                  <a:schemeClr val="bg2">
                    <a:lumMod val="50000"/>
                  </a:schemeClr>
                </a:solidFill>
                <a:latin typeface="Arial Narrow" panose="020B0604020202020204" pitchFamily="34" charset="0"/>
                <a:cs typeface="Arial Narrow" panose="020B0604020202020204" pitchFamily="34" charset="0"/>
              </a:defRPr>
            </a:lvl1pPr>
          </a:lstStyle>
          <a:p>
            <a:pPr algn="l"/>
            <a:endParaRPr lang="en-US" dirty="0"/>
          </a:p>
        </p:txBody>
      </p:sp>
      <p:sp>
        <p:nvSpPr>
          <p:cNvPr id="7" name="Slide Number Placeholder 6"/>
          <p:cNvSpPr>
            <a:spLocks noGrp="1"/>
          </p:cNvSpPr>
          <p:nvPr>
            <p:ph type="sldNum" sz="quarter" idx="5"/>
          </p:nvPr>
        </p:nvSpPr>
        <p:spPr>
          <a:xfrm>
            <a:off x="201530" y="6715914"/>
            <a:ext cx="211292" cy="154485"/>
          </a:xfrm>
          <a:prstGeom prst="rect">
            <a:avLst/>
          </a:prstGeom>
        </p:spPr>
        <p:txBody>
          <a:bodyPr vert="horz" lIns="0" tIns="0" rIns="0" bIns="0" rtlCol="0" anchor="ctr"/>
          <a:lstStyle>
            <a:lvl1pPr algn="l">
              <a:defRPr sz="800" b="0" i="0">
                <a:solidFill>
                  <a:schemeClr val="bg2">
                    <a:lumMod val="50000"/>
                  </a:schemeClr>
                </a:solidFill>
                <a:latin typeface="Arial Narrow" panose="020B0604020202020204" pitchFamily="34" charset="0"/>
                <a:cs typeface="Arial Narrow" panose="020B0604020202020204" pitchFamily="34" charset="0"/>
              </a:defRPr>
            </a:lvl1pPr>
          </a:lstStyle>
          <a:p>
            <a:pPr algn="l"/>
            <a:fld id="{224278F1-0B89-AA40-A5A7-9BC8FDA8BAC5}" type="slidenum">
              <a:rPr lang="en-US" smtClean="0"/>
              <a:pPr/>
              <a:t>‹#›</a:t>
            </a:fld>
            <a:endParaRPr lang="en-US" dirty="0"/>
          </a:p>
        </p:txBody>
      </p:sp>
      <p:pic>
        <p:nvPicPr>
          <p:cNvPr id="8" name="Picture 7">
            <a:extLst>
              <a:ext uri="{FF2B5EF4-FFF2-40B4-BE49-F238E27FC236}">
                <a16:creationId xmlns:a16="http://schemas.microsoft.com/office/drawing/2014/main" id="{4ADCB9FC-E287-6444-9109-58EA528BA457}"/>
              </a:ext>
            </a:extLst>
          </p:cNvPr>
          <p:cNvPicPr>
            <a:picLocks noChangeAspect="1"/>
          </p:cNvPicPr>
          <p:nvPr/>
        </p:nvPicPr>
        <p:blipFill>
          <a:blip r:embed="rId2"/>
          <a:stretch>
            <a:fillRect/>
          </a:stretch>
        </p:blipFill>
        <p:spPr>
          <a:xfrm>
            <a:off x="7856720" y="137580"/>
            <a:ext cx="1332351" cy="838087"/>
          </a:xfrm>
          <a:prstGeom prst="rect">
            <a:avLst/>
          </a:prstGeom>
        </p:spPr>
      </p:pic>
    </p:spTree>
    <p:extLst>
      <p:ext uri="{BB962C8B-B14F-4D97-AF65-F5344CB8AC3E}">
        <p14:creationId xmlns:p14="http://schemas.microsoft.com/office/powerpoint/2010/main" val="3624268433"/>
      </p:ext>
    </p:extLst>
  </p:cSld>
  <p:clrMap bg1="lt1" tx1="dk1" bg2="lt2" tx2="dk2" accent1="accent1" accent2="accent2" accent3="accent3" accent4="accent4" accent5="accent5" accent6="accent6" hlink="hlink" folHlink="folHlink"/>
  <p:notesStyle>
    <a:lvl1pPr marL="0" algn="l" defTabSz="914400" rtl="0" eaLnBrk="1" latinLnBrk="0" hangingPunct="1">
      <a:defRPr sz="900" b="0" i="0" kern="1200">
        <a:solidFill>
          <a:schemeClr val="tx1"/>
        </a:solidFill>
        <a:latin typeface="Arial Narrow" panose="020B0604020202020204" pitchFamily="34" charset="0"/>
        <a:ea typeface="+mn-ea"/>
        <a:cs typeface="Arial Narrow" panose="020B0604020202020204" pitchFamily="34" charset="0"/>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229" userDrawn="1">
          <p15:clr>
            <a:srgbClr val="F26B43"/>
          </p15:clr>
        </p15:guide>
        <p15:guide id="2" pos="295" userDrawn="1">
          <p15:clr>
            <a:srgbClr val="F26B43"/>
          </p15:clr>
        </p15:guide>
        <p15:guide id="3" pos="5603"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4278F1-0B89-AA40-A5A7-9BC8FDA8BAC5}" type="slidenum">
              <a:rPr lang="en-US" smtClean="0"/>
              <a:t>1</a:t>
            </a:fld>
            <a:endParaRPr lang="en-US" dirty="0"/>
          </a:p>
        </p:txBody>
      </p:sp>
    </p:spTree>
    <p:extLst>
      <p:ext uri="{BB962C8B-B14F-4D97-AF65-F5344CB8AC3E}">
        <p14:creationId xmlns:p14="http://schemas.microsoft.com/office/powerpoint/2010/main" val="1522439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10</a:t>
            </a:fld>
            <a:endParaRPr lang="en-US" dirty="0"/>
          </a:p>
        </p:txBody>
      </p:sp>
    </p:spTree>
    <p:extLst>
      <p:ext uri="{BB962C8B-B14F-4D97-AF65-F5344CB8AC3E}">
        <p14:creationId xmlns:p14="http://schemas.microsoft.com/office/powerpoint/2010/main" val="2775411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11</a:t>
            </a:fld>
            <a:endParaRPr lang="en-US" dirty="0"/>
          </a:p>
        </p:txBody>
      </p:sp>
    </p:spTree>
    <p:extLst>
      <p:ext uri="{BB962C8B-B14F-4D97-AF65-F5344CB8AC3E}">
        <p14:creationId xmlns:p14="http://schemas.microsoft.com/office/powerpoint/2010/main" val="26058875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12</a:t>
            </a:fld>
            <a:endParaRPr lang="en-US" dirty="0"/>
          </a:p>
        </p:txBody>
      </p:sp>
    </p:spTree>
    <p:extLst>
      <p:ext uri="{BB962C8B-B14F-4D97-AF65-F5344CB8AC3E}">
        <p14:creationId xmlns:p14="http://schemas.microsoft.com/office/powerpoint/2010/main" val="38514938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13</a:t>
            </a:fld>
            <a:endParaRPr lang="en-US" dirty="0"/>
          </a:p>
        </p:txBody>
      </p:sp>
    </p:spTree>
    <p:extLst>
      <p:ext uri="{BB962C8B-B14F-4D97-AF65-F5344CB8AC3E}">
        <p14:creationId xmlns:p14="http://schemas.microsoft.com/office/powerpoint/2010/main" val="40988747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14</a:t>
            </a:fld>
            <a:endParaRPr lang="en-US" dirty="0"/>
          </a:p>
        </p:txBody>
      </p:sp>
    </p:spTree>
    <p:extLst>
      <p:ext uri="{BB962C8B-B14F-4D97-AF65-F5344CB8AC3E}">
        <p14:creationId xmlns:p14="http://schemas.microsoft.com/office/powerpoint/2010/main" val="682306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15</a:t>
            </a:fld>
            <a:endParaRPr lang="en-US" dirty="0"/>
          </a:p>
        </p:txBody>
      </p:sp>
    </p:spTree>
    <p:extLst>
      <p:ext uri="{BB962C8B-B14F-4D97-AF65-F5344CB8AC3E}">
        <p14:creationId xmlns:p14="http://schemas.microsoft.com/office/powerpoint/2010/main" val="3915145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16</a:t>
            </a:fld>
            <a:endParaRPr lang="en-US" dirty="0"/>
          </a:p>
        </p:txBody>
      </p:sp>
    </p:spTree>
    <p:extLst>
      <p:ext uri="{BB962C8B-B14F-4D97-AF65-F5344CB8AC3E}">
        <p14:creationId xmlns:p14="http://schemas.microsoft.com/office/powerpoint/2010/main" val="1339208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88913" y="857250"/>
            <a:ext cx="3630612" cy="2724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66676AB8-AA91-4A4A-A956-1F0503B77CF8}" type="slidenum">
              <a:rPr lang="en-US" smtClean="0"/>
              <a:pPr>
                <a:defRPr/>
              </a:pPr>
              <a:t>17</a:t>
            </a:fld>
            <a:endParaRPr lang="en-US" dirty="0"/>
          </a:p>
        </p:txBody>
      </p:sp>
    </p:spTree>
    <p:extLst>
      <p:ext uri="{BB962C8B-B14F-4D97-AF65-F5344CB8AC3E}">
        <p14:creationId xmlns:p14="http://schemas.microsoft.com/office/powerpoint/2010/main" val="38132954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188913" y="857250"/>
            <a:ext cx="3630612" cy="2724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4" name="Slide Number Placeholder 3"/>
          <p:cNvSpPr>
            <a:spLocks noGrp="1"/>
          </p:cNvSpPr>
          <p:nvPr>
            <p:ph type="sldNum" sz="quarter" idx="5"/>
          </p:nvPr>
        </p:nvSpPr>
        <p:spPr/>
        <p:txBody>
          <a:bodyPr/>
          <a:lstStyle/>
          <a:p>
            <a:pPr>
              <a:defRPr/>
            </a:pPr>
            <a:fld id="{66676AB8-AA91-4A4A-A956-1F0503B77CF8}" type="slidenum">
              <a:rPr lang="en-US" smtClean="0"/>
              <a:pPr>
                <a:defRPr/>
              </a:pPr>
              <a:t>18</a:t>
            </a:fld>
            <a:endParaRPr lang="en-US" dirty="0"/>
          </a:p>
        </p:txBody>
      </p:sp>
    </p:spTree>
    <p:extLst>
      <p:ext uri="{BB962C8B-B14F-4D97-AF65-F5344CB8AC3E}">
        <p14:creationId xmlns:p14="http://schemas.microsoft.com/office/powerpoint/2010/main" val="38405460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19</a:t>
            </a:fld>
            <a:endParaRPr lang="en-US" dirty="0"/>
          </a:p>
        </p:txBody>
      </p:sp>
    </p:spTree>
    <p:extLst>
      <p:ext uri="{BB962C8B-B14F-4D97-AF65-F5344CB8AC3E}">
        <p14:creationId xmlns:p14="http://schemas.microsoft.com/office/powerpoint/2010/main" val="392707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a:t>
            </a:fld>
            <a:endParaRPr lang="en-US" dirty="0"/>
          </a:p>
        </p:txBody>
      </p:sp>
    </p:spTree>
    <p:extLst>
      <p:ext uri="{BB962C8B-B14F-4D97-AF65-F5344CB8AC3E}">
        <p14:creationId xmlns:p14="http://schemas.microsoft.com/office/powerpoint/2010/main" val="1026087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20</a:t>
            </a:fld>
            <a:endParaRPr lang="en-US" dirty="0"/>
          </a:p>
        </p:txBody>
      </p:sp>
    </p:spTree>
    <p:extLst>
      <p:ext uri="{BB962C8B-B14F-4D97-AF65-F5344CB8AC3E}">
        <p14:creationId xmlns:p14="http://schemas.microsoft.com/office/powerpoint/2010/main" val="31655404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21</a:t>
            </a:fld>
            <a:endParaRPr lang="en-US" dirty="0"/>
          </a:p>
        </p:txBody>
      </p:sp>
    </p:spTree>
    <p:extLst>
      <p:ext uri="{BB962C8B-B14F-4D97-AF65-F5344CB8AC3E}">
        <p14:creationId xmlns:p14="http://schemas.microsoft.com/office/powerpoint/2010/main" val="380996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22</a:t>
            </a:fld>
            <a:endParaRPr lang="en-US" dirty="0"/>
          </a:p>
        </p:txBody>
      </p:sp>
    </p:spTree>
    <p:extLst>
      <p:ext uri="{BB962C8B-B14F-4D97-AF65-F5344CB8AC3E}">
        <p14:creationId xmlns:p14="http://schemas.microsoft.com/office/powerpoint/2010/main" val="25321944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23</a:t>
            </a:fld>
            <a:endParaRPr lang="en-US"/>
          </a:p>
        </p:txBody>
      </p:sp>
    </p:spTree>
    <p:extLst>
      <p:ext uri="{BB962C8B-B14F-4D97-AF65-F5344CB8AC3E}">
        <p14:creationId xmlns:p14="http://schemas.microsoft.com/office/powerpoint/2010/main" val="8554904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24</a:t>
            </a:fld>
            <a:endParaRPr lang="en-US"/>
          </a:p>
        </p:txBody>
      </p:sp>
    </p:spTree>
    <p:extLst>
      <p:ext uri="{BB962C8B-B14F-4D97-AF65-F5344CB8AC3E}">
        <p14:creationId xmlns:p14="http://schemas.microsoft.com/office/powerpoint/2010/main" val="1712116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25</a:t>
            </a:fld>
            <a:endParaRPr lang="en-US" dirty="0"/>
          </a:p>
        </p:txBody>
      </p:sp>
    </p:spTree>
    <p:extLst>
      <p:ext uri="{BB962C8B-B14F-4D97-AF65-F5344CB8AC3E}">
        <p14:creationId xmlns:p14="http://schemas.microsoft.com/office/powerpoint/2010/main" val="21535126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26</a:t>
            </a:fld>
            <a:endParaRPr lang="en-US" dirty="0"/>
          </a:p>
        </p:txBody>
      </p:sp>
    </p:spTree>
    <p:extLst>
      <p:ext uri="{BB962C8B-B14F-4D97-AF65-F5344CB8AC3E}">
        <p14:creationId xmlns:p14="http://schemas.microsoft.com/office/powerpoint/2010/main" val="32400048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27</a:t>
            </a:fld>
            <a:endParaRPr lang="en-US" dirty="0"/>
          </a:p>
        </p:txBody>
      </p:sp>
    </p:spTree>
    <p:extLst>
      <p:ext uri="{BB962C8B-B14F-4D97-AF65-F5344CB8AC3E}">
        <p14:creationId xmlns:p14="http://schemas.microsoft.com/office/powerpoint/2010/main" val="23700971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28</a:t>
            </a:fld>
            <a:endParaRPr lang="en-US" dirty="0"/>
          </a:p>
        </p:txBody>
      </p:sp>
    </p:spTree>
    <p:extLst>
      <p:ext uri="{BB962C8B-B14F-4D97-AF65-F5344CB8AC3E}">
        <p14:creationId xmlns:p14="http://schemas.microsoft.com/office/powerpoint/2010/main" val="32465910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29</a:t>
            </a:fld>
            <a:endParaRPr lang="en-US" dirty="0"/>
          </a:p>
        </p:txBody>
      </p:sp>
    </p:spTree>
    <p:extLst>
      <p:ext uri="{BB962C8B-B14F-4D97-AF65-F5344CB8AC3E}">
        <p14:creationId xmlns:p14="http://schemas.microsoft.com/office/powerpoint/2010/main" val="3938144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8438" y="876300"/>
            <a:ext cx="3713162" cy="278447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lgn="l"/>
            <a:fld id="{224278F1-0B89-AA40-A5A7-9BC8FDA8BAC5}" type="slidenum">
              <a:rPr lang="en-US" smtClean="0"/>
              <a:pPr algn="l"/>
              <a:t>3</a:t>
            </a:fld>
            <a:endParaRPr lang="en-US"/>
          </a:p>
        </p:txBody>
      </p:sp>
    </p:spTree>
    <p:extLst>
      <p:ext uri="{BB962C8B-B14F-4D97-AF65-F5344CB8AC3E}">
        <p14:creationId xmlns:p14="http://schemas.microsoft.com/office/powerpoint/2010/main" val="154516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30</a:t>
            </a:fld>
            <a:endParaRPr lang="en-US" dirty="0"/>
          </a:p>
        </p:txBody>
      </p:sp>
    </p:spTree>
    <p:extLst>
      <p:ext uri="{BB962C8B-B14F-4D97-AF65-F5344CB8AC3E}">
        <p14:creationId xmlns:p14="http://schemas.microsoft.com/office/powerpoint/2010/main" val="189620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31</a:t>
            </a:fld>
            <a:endParaRPr lang="en-US" dirty="0"/>
          </a:p>
        </p:txBody>
      </p:sp>
    </p:spTree>
    <p:extLst>
      <p:ext uri="{BB962C8B-B14F-4D97-AF65-F5344CB8AC3E}">
        <p14:creationId xmlns:p14="http://schemas.microsoft.com/office/powerpoint/2010/main" val="2589583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32</a:t>
            </a:fld>
            <a:endParaRPr lang="en-US" dirty="0"/>
          </a:p>
        </p:txBody>
      </p:sp>
    </p:spTree>
    <p:extLst>
      <p:ext uri="{BB962C8B-B14F-4D97-AF65-F5344CB8AC3E}">
        <p14:creationId xmlns:p14="http://schemas.microsoft.com/office/powerpoint/2010/main" val="1564138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33</a:t>
            </a:fld>
            <a:endParaRPr lang="en-US" dirty="0"/>
          </a:p>
        </p:txBody>
      </p:sp>
    </p:spTree>
    <p:extLst>
      <p:ext uri="{BB962C8B-B14F-4D97-AF65-F5344CB8AC3E}">
        <p14:creationId xmlns:p14="http://schemas.microsoft.com/office/powerpoint/2010/main" val="40996684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34</a:t>
            </a:fld>
            <a:endParaRPr lang="en-US" dirty="0"/>
          </a:p>
        </p:txBody>
      </p:sp>
    </p:spTree>
    <p:extLst>
      <p:ext uri="{BB962C8B-B14F-4D97-AF65-F5344CB8AC3E}">
        <p14:creationId xmlns:p14="http://schemas.microsoft.com/office/powerpoint/2010/main" val="14143844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35</a:t>
            </a:fld>
            <a:endParaRPr lang="en-US" dirty="0"/>
          </a:p>
        </p:txBody>
      </p:sp>
    </p:spTree>
    <p:extLst>
      <p:ext uri="{BB962C8B-B14F-4D97-AF65-F5344CB8AC3E}">
        <p14:creationId xmlns:p14="http://schemas.microsoft.com/office/powerpoint/2010/main" val="2433649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4</a:t>
            </a:fld>
            <a:endParaRPr lang="en-US" dirty="0"/>
          </a:p>
        </p:txBody>
      </p:sp>
    </p:spTree>
    <p:extLst>
      <p:ext uri="{BB962C8B-B14F-4D97-AF65-F5344CB8AC3E}">
        <p14:creationId xmlns:p14="http://schemas.microsoft.com/office/powerpoint/2010/main" val="392702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8913" y="857250"/>
            <a:ext cx="3630612" cy="2724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5</a:t>
            </a:fld>
            <a:endParaRPr lang="en-US" dirty="0"/>
          </a:p>
        </p:txBody>
      </p:sp>
    </p:spTree>
    <p:extLst>
      <p:ext uri="{BB962C8B-B14F-4D97-AF65-F5344CB8AC3E}">
        <p14:creationId xmlns:p14="http://schemas.microsoft.com/office/powerpoint/2010/main" val="2389440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1D2E22F-1C55-4387-8CC3-68120BE49F0A}" type="slidenum">
              <a:rPr lang="en-US" smtClean="0"/>
              <a:t>6</a:t>
            </a:fld>
            <a:endParaRPr lang="en-US" dirty="0"/>
          </a:p>
        </p:txBody>
      </p:sp>
    </p:spTree>
    <p:extLst>
      <p:ext uri="{BB962C8B-B14F-4D97-AF65-F5344CB8AC3E}">
        <p14:creationId xmlns:p14="http://schemas.microsoft.com/office/powerpoint/2010/main" val="4134880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7</a:t>
            </a:fld>
            <a:endParaRPr lang="en-US" dirty="0"/>
          </a:p>
        </p:txBody>
      </p:sp>
    </p:spTree>
    <p:extLst>
      <p:ext uri="{BB962C8B-B14F-4D97-AF65-F5344CB8AC3E}">
        <p14:creationId xmlns:p14="http://schemas.microsoft.com/office/powerpoint/2010/main" val="2912397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8</a:t>
            </a:fld>
            <a:endParaRPr lang="en-US" dirty="0"/>
          </a:p>
        </p:txBody>
      </p:sp>
    </p:spTree>
    <p:extLst>
      <p:ext uri="{BB962C8B-B14F-4D97-AF65-F5344CB8AC3E}">
        <p14:creationId xmlns:p14="http://schemas.microsoft.com/office/powerpoint/2010/main" val="3374967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9388" y="884238"/>
            <a:ext cx="3746500" cy="28114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l"/>
            <a:fld id="{224278F1-0B89-AA40-A5A7-9BC8FDA8BAC5}" type="slidenum">
              <a:rPr lang="en-US" smtClean="0"/>
              <a:pPr algn="l"/>
              <a:t>9</a:t>
            </a:fld>
            <a:endParaRPr lang="en-US" dirty="0"/>
          </a:p>
        </p:txBody>
      </p:sp>
    </p:spTree>
    <p:extLst>
      <p:ext uri="{BB962C8B-B14F-4D97-AF65-F5344CB8AC3E}">
        <p14:creationId xmlns:p14="http://schemas.microsoft.com/office/powerpoint/2010/main" val="18584849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139999"/>
            <a:ext cx="6564664" cy="332399"/>
          </a:xfrm>
          <a:prstGeom prst="rect">
            <a:avLst/>
          </a:prstGeom>
        </p:spPr>
        <p:txBody>
          <a:bodyPr anchor="b"/>
          <a:lstStyle>
            <a:lvl1pPr algn="l">
              <a:defRPr sz="2400">
                <a:solidFill>
                  <a:schemeClr val="tx2"/>
                </a:solidFill>
              </a:defRPr>
            </a:lvl1pPr>
          </a:lstStyle>
          <a:p>
            <a:r>
              <a:rPr lang="en-US" dirty="0"/>
              <a:t>Click to Edit Master Title Style</a:t>
            </a:r>
          </a:p>
        </p:txBody>
      </p:sp>
      <p:sp>
        <p:nvSpPr>
          <p:cNvPr id="3" name="Subtitle 2"/>
          <p:cNvSpPr>
            <a:spLocks noGrp="1"/>
          </p:cNvSpPr>
          <p:nvPr>
            <p:ph type="subTitle" idx="1" hasCustomPrompt="1"/>
          </p:nvPr>
        </p:nvSpPr>
        <p:spPr>
          <a:xfrm>
            <a:off x="457200" y="4752229"/>
            <a:ext cx="3265136" cy="274048"/>
          </a:xfrm>
        </p:spPr>
        <p:txBody>
          <a:bodyPr lIns="0" tIns="0" rIns="0" bIns="0" anchor="b" anchorCtr="0">
            <a:noAutofit/>
          </a:bodyPr>
          <a:lstStyle>
            <a:lvl1pPr marL="0" indent="0" algn="l">
              <a:buNone/>
              <a:defRPr sz="12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06271EB9-A669-2143-8989-71AAE7432D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804" y="1035513"/>
            <a:ext cx="1251122" cy="793237"/>
          </a:xfrm>
          <a:prstGeom prst="rect">
            <a:avLst/>
          </a:prstGeom>
        </p:spPr>
      </p:pic>
      <p:sp>
        <p:nvSpPr>
          <p:cNvPr id="10" name="Text Placeholder 9">
            <a:extLst>
              <a:ext uri="{FF2B5EF4-FFF2-40B4-BE49-F238E27FC236}">
                <a16:creationId xmlns:a16="http://schemas.microsoft.com/office/drawing/2014/main" id="{6B180FFF-2ED6-D24B-B970-0A2F15C572F6}"/>
              </a:ext>
            </a:extLst>
          </p:cNvPr>
          <p:cNvSpPr>
            <a:spLocks noGrp="1"/>
          </p:cNvSpPr>
          <p:nvPr>
            <p:ph type="body" sz="quarter" idx="10"/>
          </p:nvPr>
        </p:nvSpPr>
        <p:spPr>
          <a:xfrm>
            <a:off x="7352675" y="5863286"/>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1" name="Text Placeholder 9">
            <a:extLst>
              <a:ext uri="{FF2B5EF4-FFF2-40B4-BE49-F238E27FC236}">
                <a16:creationId xmlns:a16="http://schemas.microsoft.com/office/drawing/2014/main" id="{DE1FDB8C-5CDA-064E-8879-C4789FFB8BCF}"/>
              </a:ext>
            </a:extLst>
          </p:cNvPr>
          <p:cNvSpPr>
            <a:spLocks noGrp="1"/>
          </p:cNvSpPr>
          <p:nvPr>
            <p:ph type="body" sz="quarter" idx="11"/>
          </p:nvPr>
        </p:nvSpPr>
        <p:spPr>
          <a:xfrm>
            <a:off x="5923612" y="5863286"/>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2" name="Text Placeholder 9">
            <a:extLst>
              <a:ext uri="{FF2B5EF4-FFF2-40B4-BE49-F238E27FC236}">
                <a16:creationId xmlns:a16="http://schemas.microsoft.com/office/drawing/2014/main" id="{52E1C957-CAD9-DE4A-B5F6-C3C5B291ECF1}"/>
              </a:ext>
            </a:extLst>
          </p:cNvPr>
          <p:cNvSpPr>
            <a:spLocks noGrp="1"/>
          </p:cNvSpPr>
          <p:nvPr>
            <p:ph type="body" sz="quarter" idx="12"/>
          </p:nvPr>
        </p:nvSpPr>
        <p:spPr>
          <a:xfrm>
            <a:off x="5923613" y="6306999"/>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7" name="Text Placeholder 9">
            <a:extLst>
              <a:ext uri="{FF2B5EF4-FFF2-40B4-BE49-F238E27FC236}">
                <a16:creationId xmlns:a16="http://schemas.microsoft.com/office/drawing/2014/main" id="{6B9819E4-2B0C-5B49-BA11-431A28B31BDF}"/>
              </a:ext>
            </a:extLst>
          </p:cNvPr>
          <p:cNvSpPr>
            <a:spLocks noGrp="1"/>
          </p:cNvSpPr>
          <p:nvPr>
            <p:ph type="body" sz="quarter" idx="13" hasCustomPrompt="1"/>
          </p:nvPr>
        </p:nvSpPr>
        <p:spPr>
          <a:xfrm>
            <a:off x="7352675" y="6019618"/>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18" name="Text Placeholder 9">
            <a:extLst>
              <a:ext uri="{FF2B5EF4-FFF2-40B4-BE49-F238E27FC236}">
                <a16:creationId xmlns:a16="http://schemas.microsoft.com/office/drawing/2014/main" id="{8424A542-9EED-FF45-ABC5-519DB19D8E77}"/>
              </a:ext>
            </a:extLst>
          </p:cNvPr>
          <p:cNvSpPr>
            <a:spLocks noGrp="1"/>
          </p:cNvSpPr>
          <p:nvPr>
            <p:ph type="body" sz="quarter" idx="14" hasCustomPrompt="1"/>
          </p:nvPr>
        </p:nvSpPr>
        <p:spPr>
          <a:xfrm>
            <a:off x="5923612" y="6019620"/>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19" name="Text Placeholder 9">
            <a:extLst>
              <a:ext uri="{FF2B5EF4-FFF2-40B4-BE49-F238E27FC236}">
                <a16:creationId xmlns:a16="http://schemas.microsoft.com/office/drawing/2014/main" id="{26C20816-87C2-6C43-AA08-801BAF16C174}"/>
              </a:ext>
            </a:extLst>
          </p:cNvPr>
          <p:cNvSpPr>
            <a:spLocks noGrp="1"/>
          </p:cNvSpPr>
          <p:nvPr>
            <p:ph type="body" sz="quarter" idx="15" hasCustomPrompt="1"/>
          </p:nvPr>
        </p:nvSpPr>
        <p:spPr>
          <a:xfrm>
            <a:off x="5923612" y="6463331"/>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0" name="Text Placeholder 9">
            <a:extLst>
              <a:ext uri="{FF2B5EF4-FFF2-40B4-BE49-F238E27FC236}">
                <a16:creationId xmlns:a16="http://schemas.microsoft.com/office/drawing/2014/main" id="{0841BF02-40A0-014E-806C-6662761ED09C}"/>
              </a:ext>
            </a:extLst>
          </p:cNvPr>
          <p:cNvSpPr>
            <a:spLocks noGrp="1"/>
          </p:cNvSpPr>
          <p:nvPr>
            <p:ph type="body" sz="quarter" idx="16" hasCustomPrompt="1"/>
          </p:nvPr>
        </p:nvSpPr>
        <p:spPr>
          <a:xfrm>
            <a:off x="474573" y="5861155"/>
            <a:ext cx="668428" cy="110800"/>
          </a:xfrm>
        </p:spPr>
        <p:txBody>
          <a:bodyPr wrap="square" lIns="0" tIns="0" rIns="0" bIns="0">
            <a:noAutofit/>
          </a:bodyPr>
          <a:lstStyle>
            <a:lvl1pPr>
              <a:buFontTx/>
              <a:buNone/>
              <a:defRPr sz="800" b="0" i="0">
                <a:solidFill>
                  <a:schemeClr val="tx1">
                    <a:lumMod val="50000"/>
                    <a:lumOff val="50000"/>
                  </a:schemeClr>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TP#</a:t>
            </a:r>
          </a:p>
        </p:txBody>
      </p:sp>
      <p:sp>
        <p:nvSpPr>
          <p:cNvPr id="15" name="Text Placeholder 9">
            <a:extLst>
              <a:ext uri="{FF2B5EF4-FFF2-40B4-BE49-F238E27FC236}">
                <a16:creationId xmlns:a16="http://schemas.microsoft.com/office/drawing/2014/main" id="{A2242F2C-0B42-E94D-90BE-3BCA953DAE76}"/>
              </a:ext>
            </a:extLst>
          </p:cNvPr>
          <p:cNvSpPr>
            <a:spLocks noGrp="1"/>
          </p:cNvSpPr>
          <p:nvPr>
            <p:ph type="body" sz="quarter" idx="17"/>
          </p:nvPr>
        </p:nvSpPr>
        <p:spPr>
          <a:xfrm>
            <a:off x="7352676" y="6306999"/>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1" name="Text Placeholder 9">
            <a:extLst>
              <a:ext uri="{FF2B5EF4-FFF2-40B4-BE49-F238E27FC236}">
                <a16:creationId xmlns:a16="http://schemas.microsoft.com/office/drawing/2014/main" id="{1DA8112D-75C0-C644-8C19-4631072BA324}"/>
              </a:ext>
            </a:extLst>
          </p:cNvPr>
          <p:cNvSpPr>
            <a:spLocks noGrp="1"/>
          </p:cNvSpPr>
          <p:nvPr>
            <p:ph type="body" sz="quarter" idx="18" hasCustomPrompt="1"/>
          </p:nvPr>
        </p:nvSpPr>
        <p:spPr>
          <a:xfrm>
            <a:off x="7352675" y="6463331"/>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16" name="Freeform: Shape 6">
            <a:extLst>
              <a:ext uri="{FF2B5EF4-FFF2-40B4-BE49-F238E27FC236}">
                <a16:creationId xmlns:a16="http://schemas.microsoft.com/office/drawing/2014/main" id="{F6ECAC6C-0FFC-754E-B225-2C5082572C23}"/>
              </a:ext>
            </a:extLst>
          </p:cNvPr>
          <p:cNvSpPr/>
          <p:nvPr/>
        </p:nvSpPr>
        <p:spPr>
          <a:xfrm rot="5400000" flipH="1">
            <a:off x="4073635" y="1099105"/>
            <a:ext cx="4571999" cy="4659790"/>
          </a:xfrm>
          <a:custGeom>
            <a:avLst/>
            <a:gdLst>
              <a:gd name="connsiteX0" fmla="*/ 45719 w 4463504"/>
              <a:gd name="connsiteY0" fmla="*/ 4363191 h 4363191"/>
              <a:gd name="connsiteX1" fmla="*/ 45719 w 4463504"/>
              <a:gd name="connsiteY1" fmla="*/ 1 h 4363191"/>
              <a:gd name="connsiteX2" fmla="*/ 0 w 4463504"/>
              <a:gd name="connsiteY2" fmla="*/ 1 h 4363191"/>
              <a:gd name="connsiteX3" fmla="*/ 0 w 4463504"/>
              <a:gd name="connsiteY3" fmla="*/ 4363191 h 4363191"/>
              <a:gd name="connsiteX4" fmla="*/ 4326342 w 4463504"/>
              <a:gd name="connsiteY4" fmla="*/ 4363191 h 4363191"/>
              <a:gd name="connsiteX5" fmla="*/ 4326342 w 4463504"/>
              <a:gd name="connsiteY5" fmla="*/ 4180311 h 4363191"/>
              <a:gd name="connsiteX6" fmla="*/ 1410498 w 4463504"/>
              <a:gd name="connsiteY6" fmla="*/ 4180311 h 4363191"/>
              <a:gd name="connsiteX7" fmla="*/ 1410498 w 4463504"/>
              <a:gd name="connsiteY7" fmla="*/ 4363191 h 4363191"/>
              <a:gd name="connsiteX8" fmla="*/ 4462822 w 4463504"/>
              <a:gd name="connsiteY8" fmla="*/ 91441 h 4363191"/>
              <a:gd name="connsiteX9" fmla="*/ 4462822 w 4463504"/>
              <a:gd name="connsiteY9" fmla="*/ 0 h 4363191"/>
              <a:gd name="connsiteX10" fmla="*/ 47770 w 4463504"/>
              <a:gd name="connsiteY10" fmla="*/ 0 h 4363191"/>
              <a:gd name="connsiteX11" fmla="*/ 47770 w 4463504"/>
              <a:gd name="connsiteY11" fmla="*/ 91441 h 4363191"/>
              <a:gd name="connsiteX12" fmla="*/ 4463504 w 4463504"/>
              <a:gd name="connsiteY12" fmla="*/ 4363190 h 4363191"/>
              <a:gd name="connsiteX13" fmla="*/ 4463504 w 4463504"/>
              <a:gd name="connsiteY13" fmla="*/ 91441 h 4363191"/>
              <a:gd name="connsiteX14" fmla="*/ 4326344 w 4463504"/>
              <a:gd name="connsiteY14" fmla="*/ 91441 h 4363191"/>
              <a:gd name="connsiteX15" fmla="*/ 4326344 w 4463504"/>
              <a:gd name="connsiteY15" fmla="*/ 4363190 h 43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63504" h="4363191">
                <a:moveTo>
                  <a:pt x="45719" y="4363191"/>
                </a:moveTo>
                <a:lnTo>
                  <a:pt x="45719" y="1"/>
                </a:lnTo>
                <a:lnTo>
                  <a:pt x="0" y="1"/>
                </a:lnTo>
                <a:lnTo>
                  <a:pt x="0" y="4363191"/>
                </a:lnTo>
                <a:close/>
                <a:moveTo>
                  <a:pt x="4326342" y="4363191"/>
                </a:moveTo>
                <a:lnTo>
                  <a:pt x="4326342" y="4180311"/>
                </a:lnTo>
                <a:lnTo>
                  <a:pt x="1410498" y="4180311"/>
                </a:lnTo>
                <a:lnTo>
                  <a:pt x="1410498" y="4363191"/>
                </a:lnTo>
                <a:close/>
                <a:moveTo>
                  <a:pt x="4462822" y="91441"/>
                </a:moveTo>
                <a:lnTo>
                  <a:pt x="4462822" y="0"/>
                </a:lnTo>
                <a:lnTo>
                  <a:pt x="47770" y="0"/>
                </a:lnTo>
                <a:lnTo>
                  <a:pt x="47770" y="91441"/>
                </a:lnTo>
                <a:close/>
                <a:moveTo>
                  <a:pt x="4463504" y="4363190"/>
                </a:moveTo>
                <a:lnTo>
                  <a:pt x="4463504" y="91441"/>
                </a:lnTo>
                <a:lnTo>
                  <a:pt x="4326344" y="91441"/>
                </a:lnTo>
                <a:lnTo>
                  <a:pt x="4326344" y="43631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23" name="Straight Connector 22">
            <a:extLst>
              <a:ext uri="{FF2B5EF4-FFF2-40B4-BE49-F238E27FC236}">
                <a16:creationId xmlns:a16="http://schemas.microsoft.com/office/drawing/2014/main" id="{F0C9E34D-C702-6049-BCA1-A53AFA9AF731}"/>
              </a:ext>
            </a:extLst>
          </p:cNvPr>
          <p:cNvCxnSpPr/>
          <p:nvPr/>
        </p:nvCxnSpPr>
        <p:spPr>
          <a:xfrm>
            <a:off x="7309643" y="5861155"/>
            <a:ext cx="0" cy="3012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E3DFE43-4131-5A44-8083-38E3984F4B31}"/>
              </a:ext>
            </a:extLst>
          </p:cNvPr>
          <p:cNvCxnSpPr/>
          <p:nvPr/>
        </p:nvCxnSpPr>
        <p:spPr>
          <a:xfrm>
            <a:off x="7309643" y="6306999"/>
            <a:ext cx="0" cy="3012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247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ree Bullets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1146976" y="2584174"/>
            <a:ext cx="6850049" cy="2445026"/>
          </a:xfrm>
        </p:spPr>
        <p:txBody>
          <a:bodyPr lIns="0" tIns="0" rIns="0" bIns="0">
            <a:noAutofit/>
          </a:bodyPr>
          <a:lstStyle>
            <a:lvl1pPr>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 Master text styles</a:t>
            </a:r>
          </a:p>
        </p:txBody>
      </p:sp>
      <p:cxnSp>
        <p:nvCxnSpPr>
          <p:cNvPr id="5" name="Straight Connector 4">
            <a:extLst>
              <a:ext uri="{FF2B5EF4-FFF2-40B4-BE49-F238E27FC236}">
                <a16:creationId xmlns:a16="http://schemas.microsoft.com/office/drawing/2014/main" id="{BE181034-8085-CB4B-8463-F035F0403C8A}"/>
              </a:ext>
            </a:extLst>
          </p:cNvPr>
          <p:cNvCxnSpPr/>
          <p:nvPr/>
        </p:nvCxnSpPr>
        <p:spPr>
          <a:xfrm>
            <a:off x="1143000" y="1582308"/>
            <a:ext cx="0" cy="842838"/>
          </a:xfrm>
          <a:prstGeom prst="line">
            <a:avLst/>
          </a:prstGeom>
          <a:ln w="12700">
            <a:solidFill>
              <a:srgbClr val="719DCC"/>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8153F672-27CA-7846-B142-A3F68AAB0193}"/>
              </a:ext>
            </a:extLst>
          </p:cNvPr>
          <p:cNvSpPr>
            <a:spLocks noGrp="1"/>
          </p:cNvSpPr>
          <p:nvPr>
            <p:ph type="body" sz="quarter" idx="22"/>
          </p:nvPr>
        </p:nvSpPr>
        <p:spPr>
          <a:xfrm>
            <a:off x="1327389" y="1582308"/>
            <a:ext cx="4439289" cy="842838"/>
          </a:xfrm>
        </p:spPr>
        <p:txBody>
          <a:bodyPr lIns="0" tIns="0" rIns="0" bIns="0" anchor="t" anchorCtr="0">
            <a:noAutofit/>
          </a:bodyPr>
          <a:lstStyle>
            <a:lvl1pPr marL="173736" indent="-173736" algn="l">
              <a:lnSpc>
                <a:spcPct val="100000"/>
              </a:lnSpc>
              <a:spcBef>
                <a:spcPts val="600"/>
              </a:spcBef>
              <a:spcAft>
                <a:spcPts val="0"/>
              </a:spcAft>
              <a:buClr>
                <a:schemeClr val="tx2"/>
              </a:buClr>
              <a:buFont typeface="Wingdings" pitchFamily="2" charset="2"/>
              <a:buChar char="§"/>
              <a:defRPr sz="105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8A08FEB2-D1F3-6647-B121-FF86EBDC59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cxnSp>
        <p:nvCxnSpPr>
          <p:cNvPr id="16" name="Straight Connector 15">
            <a:extLst>
              <a:ext uri="{FF2B5EF4-FFF2-40B4-BE49-F238E27FC236}">
                <a16:creationId xmlns:a16="http://schemas.microsoft.com/office/drawing/2014/main" id="{3277C68D-FB9A-9D4A-9762-8617867BB175}"/>
              </a:ext>
            </a:extLst>
          </p:cNvPr>
          <p:cNvCxnSpPr/>
          <p:nvPr/>
        </p:nvCxnSpPr>
        <p:spPr>
          <a:xfrm>
            <a:off x="1143000" y="1582308"/>
            <a:ext cx="0" cy="842838"/>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 Placeholder 17">
            <a:extLst>
              <a:ext uri="{FF2B5EF4-FFF2-40B4-BE49-F238E27FC236}">
                <a16:creationId xmlns:a16="http://schemas.microsoft.com/office/drawing/2014/main" id="{6741E86F-6851-084A-A127-BBB0BE5F538C}"/>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19" name="Text Placeholder 14">
            <a:extLst>
              <a:ext uri="{FF2B5EF4-FFF2-40B4-BE49-F238E27FC236}">
                <a16:creationId xmlns:a16="http://schemas.microsoft.com/office/drawing/2014/main" id="{53FEED78-7409-5D44-952A-59E4FEB4C375}"/>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0" name="Text Placeholder 14">
            <a:extLst>
              <a:ext uri="{FF2B5EF4-FFF2-40B4-BE49-F238E27FC236}">
                <a16:creationId xmlns:a16="http://schemas.microsoft.com/office/drawing/2014/main" id="{842A3D2F-292F-954E-99F8-8FE84EAB3F98}"/>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2221081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9" name="Picture 8">
            <a:extLst>
              <a:ext uri="{FF2B5EF4-FFF2-40B4-BE49-F238E27FC236}">
                <a16:creationId xmlns:a16="http://schemas.microsoft.com/office/drawing/2014/main" id="{45A4C713-8597-9748-BC3F-D7EAB5AE3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3" name="Title 2">
            <a:extLst>
              <a:ext uri="{FF2B5EF4-FFF2-40B4-BE49-F238E27FC236}">
                <a16:creationId xmlns:a16="http://schemas.microsoft.com/office/drawing/2014/main" id="{5739449F-FEA6-3D4D-B93D-CAFB534826A7}"/>
              </a:ext>
            </a:extLst>
          </p:cNvPr>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14" name="Text Placeholder 17">
            <a:extLst>
              <a:ext uri="{FF2B5EF4-FFF2-40B4-BE49-F238E27FC236}">
                <a16:creationId xmlns:a16="http://schemas.microsoft.com/office/drawing/2014/main" id="{4B521120-E2E8-8344-BD90-98A78DC40578}"/>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12" name="Text Placeholder 14">
            <a:extLst>
              <a:ext uri="{FF2B5EF4-FFF2-40B4-BE49-F238E27FC236}">
                <a16:creationId xmlns:a16="http://schemas.microsoft.com/office/drawing/2014/main" id="{87158A32-E2D5-C449-94C6-F225B218B4A0}"/>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15" name="Text Placeholder 14">
            <a:extLst>
              <a:ext uri="{FF2B5EF4-FFF2-40B4-BE49-F238E27FC236}">
                <a16:creationId xmlns:a16="http://schemas.microsoft.com/office/drawing/2014/main" id="{5C25619E-AFC0-F842-AE56-2134E8502F1A}"/>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642067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hilosoph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9" name="Picture 8">
            <a:extLst>
              <a:ext uri="{FF2B5EF4-FFF2-40B4-BE49-F238E27FC236}">
                <a16:creationId xmlns:a16="http://schemas.microsoft.com/office/drawing/2014/main" id="{45A4C713-8597-9748-BC3F-D7EAB5AE3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3" name="Title 2">
            <a:extLst>
              <a:ext uri="{FF2B5EF4-FFF2-40B4-BE49-F238E27FC236}">
                <a16:creationId xmlns:a16="http://schemas.microsoft.com/office/drawing/2014/main" id="{5739449F-FEA6-3D4D-B93D-CAFB534826A7}"/>
              </a:ext>
            </a:extLst>
          </p:cNvPr>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12" name="Rectangle 11">
            <a:extLst>
              <a:ext uri="{FF2B5EF4-FFF2-40B4-BE49-F238E27FC236}">
                <a16:creationId xmlns:a16="http://schemas.microsoft.com/office/drawing/2014/main" id="{C7DC37D1-FB46-CD42-9969-F14E1B09530D}"/>
              </a:ext>
            </a:extLst>
          </p:cNvPr>
          <p:cNvSpPr/>
          <p:nvPr/>
        </p:nvSpPr>
        <p:spPr>
          <a:xfrm>
            <a:off x="1081548" y="2025445"/>
            <a:ext cx="6980904" cy="2340078"/>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Content Placeholder 3">
            <a:extLst>
              <a:ext uri="{FF2B5EF4-FFF2-40B4-BE49-F238E27FC236}">
                <a16:creationId xmlns:a16="http://schemas.microsoft.com/office/drawing/2014/main" id="{DA5868AD-F63B-4A41-B05C-F1C05146ECC2}"/>
              </a:ext>
            </a:extLst>
          </p:cNvPr>
          <p:cNvSpPr>
            <a:spLocks noGrp="1"/>
          </p:cNvSpPr>
          <p:nvPr>
            <p:ph sz="quarter" idx="19"/>
          </p:nvPr>
        </p:nvSpPr>
        <p:spPr>
          <a:xfrm>
            <a:off x="1506750" y="2887706"/>
            <a:ext cx="6130500" cy="615553"/>
          </a:xfrm>
          <a:solidFill>
            <a:schemeClr val="bg2">
              <a:lumMod val="20000"/>
              <a:lumOff val="80000"/>
            </a:schemeClr>
          </a:solidFill>
        </p:spPr>
        <p:txBody>
          <a:bodyPr wrap="square" lIns="182880" tIns="182880" rIns="182880" bIns="182880" anchor="ctr" anchorCtr="0">
            <a:spAutoFit/>
          </a:bodyPr>
          <a:lstStyle>
            <a:lvl1pPr algn="ctr">
              <a:spcAft>
                <a:spcPts val="0"/>
              </a:spcAft>
              <a:defRPr sz="1600">
                <a:solidFill>
                  <a:schemeClr val="tx2"/>
                </a:solidFill>
                <a:latin typeface="+mn-lt"/>
              </a:defRPr>
            </a:lvl1pPr>
          </a:lstStyle>
          <a:p>
            <a:pPr lvl="0"/>
            <a:r>
              <a:rPr lang="en-US"/>
              <a:t>Click to edit Master text styles</a:t>
            </a:r>
          </a:p>
        </p:txBody>
      </p:sp>
      <p:sp>
        <p:nvSpPr>
          <p:cNvPr id="13" name="Text Placeholder 14">
            <a:extLst>
              <a:ext uri="{FF2B5EF4-FFF2-40B4-BE49-F238E27FC236}">
                <a16:creationId xmlns:a16="http://schemas.microsoft.com/office/drawing/2014/main" id="{A25076C3-DFA3-FB40-90EF-D0FF1B081305}"/>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14" name="Text Placeholder 14">
            <a:extLst>
              <a:ext uri="{FF2B5EF4-FFF2-40B4-BE49-F238E27FC236}">
                <a16:creationId xmlns:a16="http://schemas.microsoft.com/office/drawing/2014/main" id="{5CB5D9FA-AC76-FF4C-8AA6-4E897910E396}"/>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311815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SG Philosoph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9" name="Picture 8">
            <a:extLst>
              <a:ext uri="{FF2B5EF4-FFF2-40B4-BE49-F238E27FC236}">
                <a16:creationId xmlns:a16="http://schemas.microsoft.com/office/drawing/2014/main" id="{45A4C713-8597-9748-BC3F-D7EAB5AE36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3" name="Title 2">
            <a:extLst>
              <a:ext uri="{FF2B5EF4-FFF2-40B4-BE49-F238E27FC236}">
                <a16:creationId xmlns:a16="http://schemas.microsoft.com/office/drawing/2014/main" id="{5739449F-FEA6-3D4D-B93D-CAFB534826A7}"/>
              </a:ext>
            </a:extLst>
          </p:cNvPr>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12" name="Rectangle 11">
            <a:extLst>
              <a:ext uri="{FF2B5EF4-FFF2-40B4-BE49-F238E27FC236}">
                <a16:creationId xmlns:a16="http://schemas.microsoft.com/office/drawing/2014/main" id="{C7DC37D1-FB46-CD42-9969-F14E1B09530D}"/>
              </a:ext>
            </a:extLst>
          </p:cNvPr>
          <p:cNvSpPr/>
          <p:nvPr/>
        </p:nvSpPr>
        <p:spPr>
          <a:xfrm>
            <a:off x="1081548" y="2025445"/>
            <a:ext cx="6980904" cy="234007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Content Placeholder 3">
            <a:extLst>
              <a:ext uri="{FF2B5EF4-FFF2-40B4-BE49-F238E27FC236}">
                <a16:creationId xmlns:a16="http://schemas.microsoft.com/office/drawing/2014/main" id="{DA5868AD-F63B-4A41-B05C-F1C05146ECC2}"/>
              </a:ext>
            </a:extLst>
          </p:cNvPr>
          <p:cNvSpPr>
            <a:spLocks noGrp="1"/>
          </p:cNvSpPr>
          <p:nvPr>
            <p:ph sz="quarter" idx="19"/>
          </p:nvPr>
        </p:nvSpPr>
        <p:spPr>
          <a:xfrm>
            <a:off x="1506750" y="2887706"/>
            <a:ext cx="6130500" cy="615553"/>
          </a:xfrm>
          <a:solidFill>
            <a:schemeClr val="bg1">
              <a:alpha val="50000"/>
            </a:schemeClr>
          </a:solidFill>
        </p:spPr>
        <p:txBody>
          <a:bodyPr wrap="square" lIns="182880" tIns="182880" rIns="182880" bIns="182880" anchor="ctr" anchorCtr="0">
            <a:spAutoFit/>
          </a:bodyPr>
          <a:lstStyle>
            <a:lvl1pPr algn="ctr">
              <a:spcAft>
                <a:spcPts val="0"/>
              </a:spcAft>
              <a:defRPr sz="1600">
                <a:solidFill>
                  <a:schemeClr val="tx2"/>
                </a:solidFill>
                <a:latin typeface="+mn-lt"/>
              </a:defRPr>
            </a:lvl1pPr>
          </a:lstStyle>
          <a:p>
            <a:pPr lvl="0"/>
            <a:r>
              <a:rPr lang="en-US"/>
              <a:t>Click to edit Master text styles</a:t>
            </a:r>
          </a:p>
        </p:txBody>
      </p:sp>
      <p:sp>
        <p:nvSpPr>
          <p:cNvPr id="13" name="Text Placeholder 14">
            <a:extLst>
              <a:ext uri="{FF2B5EF4-FFF2-40B4-BE49-F238E27FC236}">
                <a16:creationId xmlns:a16="http://schemas.microsoft.com/office/drawing/2014/main" id="{80496290-CBA7-7C40-91B5-B27DA8F38BF2}"/>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14" name="Text Placeholder 14">
            <a:extLst>
              <a:ext uri="{FF2B5EF4-FFF2-40B4-BE49-F238E27FC236}">
                <a16:creationId xmlns:a16="http://schemas.microsoft.com/office/drawing/2014/main" id="{0DCC8EE2-6DC8-F246-A394-D311A323DBBD}"/>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795428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ivider with Conten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1AEBEC-A25F-A246-8EDF-4DAED7E67A30}"/>
              </a:ext>
            </a:extLst>
          </p:cNvPr>
          <p:cNvSpPr>
            <a:spLocks noGrp="1"/>
          </p:cNvSpPr>
          <p:nvPr>
            <p:ph type="title" hasCustomPrompt="1"/>
          </p:nvPr>
        </p:nvSpPr>
        <p:spPr>
          <a:xfrm>
            <a:off x="457200" y="3336441"/>
            <a:ext cx="7543800" cy="332399"/>
          </a:xfrm>
          <a:prstGeom prst="rect">
            <a:avLst/>
          </a:prstGeom>
        </p:spPr>
        <p:txBody>
          <a:bodyPr/>
          <a:lstStyle/>
          <a:p>
            <a:r>
              <a:rPr lang="en-US" dirty="0"/>
              <a:t>Click To Edit Master Title Style</a:t>
            </a:r>
          </a:p>
        </p:txBody>
      </p:sp>
      <p:grpSp>
        <p:nvGrpSpPr>
          <p:cNvPr id="6" name="Group 5">
            <a:extLst>
              <a:ext uri="{FF2B5EF4-FFF2-40B4-BE49-F238E27FC236}">
                <a16:creationId xmlns:a16="http://schemas.microsoft.com/office/drawing/2014/main" id="{51D4C209-FDBD-E242-B9AE-D115BC1BAE09}"/>
              </a:ext>
            </a:extLst>
          </p:cNvPr>
          <p:cNvGrpSpPr/>
          <p:nvPr/>
        </p:nvGrpSpPr>
        <p:grpSpPr>
          <a:xfrm>
            <a:off x="2043423" y="4054522"/>
            <a:ext cx="4754880" cy="640080"/>
            <a:chOff x="2043423" y="4054522"/>
            <a:chExt cx="4754880" cy="640080"/>
          </a:xfrm>
        </p:grpSpPr>
        <p:cxnSp>
          <p:nvCxnSpPr>
            <p:cNvPr id="7" name="Straight Connector 6">
              <a:extLst>
                <a:ext uri="{FF2B5EF4-FFF2-40B4-BE49-F238E27FC236}">
                  <a16:creationId xmlns:a16="http://schemas.microsoft.com/office/drawing/2014/main" id="{286C0366-8628-FC45-8B61-3B7BDE74AC5A}"/>
                </a:ext>
              </a:extLst>
            </p:cNvPr>
            <p:cNvCxnSpPr>
              <a:cxnSpLocks/>
            </p:cNvCxnSpPr>
            <p:nvPr/>
          </p:nvCxnSpPr>
          <p:spPr>
            <a:xfrm>
              <a:off x="2043423" y="4054522"/>
              <a:ext cx="47548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2C8521-2848-1542-BEB6-F4F3BF09C81A}"/>
                </a:ext>
              </a:extLst>
            </p:cNvPr>
            <p:cNvCxnSpPr>
              <a:cxnSpLocks/>
            </p:cNvCxnSpPr>
            <p:nvPr/>
          </p:nvCxnSpPr>
          <p:spPr>
            <a:xfrm>
              <a:off x="2043423" y="4054522"/>
              <a:ext cx="0" cy="6400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9" name="Straight Connector 8">
            <a:extLst>
              <a:ext uri="{FF2B5EF4-FFF2-40B4-BE49-F238E27FC236}">
                <a16:creationId xmlns:a16="http://schemas.microsoft.com/office/drawing/2014/main" id="{4F6F2110-1D1A-9348-B4DB-1E92B13C4EAB}"/>
              </a:ext>
            </a:extLst>
          </p:cNvPr>
          <p:cNvCxnSpPr>
            <a:cxnSpLocks/>
          </p:cNvCxnSpPr>
          <p:nvPr/>
        </p:nvCxnSpPr>
        <p:spPr>
          <a:xfrm>
            <a:off x="465944" y="4054522"/>
            <a:ext cx="12801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6D34E25B-65CD-3249-88D6-0FED51761C87}"/>
              </a:ext>
            </a:extLst>
          </p:cNvPr>
          <p:cNvGrpSpPr/>
          <p:nvPr/>
        </p:nvGrpSpPr>
        <p:grpSpPr>
          <a:xfrm>
            <a:off x="2043423" y="5032219"/>
            <a:ext cx="1554480" cy="640080"/>
            <a:chOff x="2052304" y="5193812"/>
            <a:chExt cx="1554480" cy="640080"/>
          </a:xfrm>
        </p:grpSpPr>
        <p:cxnSp>
          <p:nvCxnSpPr>
            <p:cNvPr id="12" name="Straight Connector 11">
              <a:extLst>
                <a:ext uri="{FF2B5EF4-FFF2-40B4-BE49-F238E27FC236}">
                  <a16:creationId xmlns:a16="http://schemas.microsoft.com/office/drawing/2014/main" id="{7A44E8A3-8C71-444A-9949-C3AE492B06E1}"/>
                </a:ext>
              </a:extLst>
            </p:cNvPr>
            <p:cNvCxnSpPr>
              <a:cxnSpLocks/>
            </p:cNvCxnSpPr>
            <p:nvPr/>
          </p:nvCxnSpPr>
          <p:spPr>
            <a:xfrm>
              <a:off x="2052304" y="5193812"/>
              <a:ext cx="1554480" cy="0"/>
            </a:xfrm>
            <a:prstGeom prst="line">
              <a:avLst/>
            </a:prstGeom>
            <a:ln>
              <a:solidFill>
                <a:srgbClr val="D2933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2AF8F80-8365-CD43-A516-961427B7C8D0}"/>
                </a:ext>
              </a:extLst>
            </p:cNvPr>
            <p:cNvCxnSpPr>
              <a:cxnSpLocks/>
            </p:cNvCxnSpPr>
            <p:nvPr/>
          </p:nvCxnSpPr>
          <p:spPr>
            <a:xfrm>
              <a:off x="2052304" y="5193812"/>
              <a:ext cx="0" cy="640080"/>
            </a:xfrm>
            <a:prstGeom prst="line">
              <a:avLst/>
            </a:prstGeom>
            <a:ln>
              <a:solidFill>
                <a:srgbClr val="D29330"/>
              </a:solidFill>
            </a:ln>
          </p:spPr>
          <p:style>
            <a:lnRef idx="1">
              <a:schemeClr val="accent1"/>
            </a:lnRef>
            <a:fillRef idx="0">
              <a:schemeClr val="accent1"/>
            </a:fillRef>
            <a:effectRef idx="0">
              <a:schemeClr val="accent1"/>
            </a:effectRef>
            <a:fontRef idx="minor">
              <a:schemeClr val="tx1"/>
            </a:fontRef>
          </p:style>
        </p:cxnSp>
      </p:grpSp>
      <p:sp>
        <p:nvSpPr>
          <p:cNvPr id="15" name="Text Placeholder 9">
            <a:extLst>
              <a:ext uri="{FF2B5EF4-FFF2-40B4-BE49-F238E27FC236}">
                <a16:creationId xmlns:a16="http://schemas.microsoft.com/office/drawing/2014/main" id="{E06BA633-5A3A-B844-AC15-333D3B6AC836}"/>
              </a:ext>
            </a:extLst>
          </p:cNvPr>
          <p:cNvSpPr>
            <a:spLocks noGrp="1"/>
          </p:cNvSpPr>
          <p:nvPr>
            <p:ph type="body" sz="quarter" idx="15"/>
          </p:nvPr>
        </p:nvSpPr>
        <p:spPr>
          <a:xfrm>
            <a:off x="2052303" y="3862959"/>
            <a:ext cx="2115660" cy="169277"/>
          </a:xfrm>
        </p:spPr>
        <p:txBody>
          <a:bodyPr wrap="square" lIns="0" tIns="0" rIns="0" bIns="0">
            <a:spAutoFit/>
          </a:bodyPr>
          <a:lstStyle>
            <a:lvl1pPr>
              <a:buFontTx/>
              <a:buNone/>
              <a:defRPr sz="1100" b="0" i="0">
                <a:solidFill>
                  <a:schemeClr val="tx1"/>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4" name="Picture 23">
            <a:extLst>
              <a:ext uri="{FF2B5EF4-FFF2-40B4-BE49-F238E27FC236}">
                <a16:creationId xmlns:a16="http://schemas.microsoft.com/office/drawing/2014/main" id="{27ECF5AF-EBC8-4F4A-BCD5-1F6929D53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23" name="Text Placeholder 9">
            <a:extLst>
              <a:ext uri="{FF2B5EF4-FFF2-40B4-BE49-F238E27FC236}">
                <a16:creationId xmlns:a16="http://schemas.microsoft.com/office/drawing/2014/main" id="{007D0250-E0A0-CB47-BBFF-7BD987703CED}"/>
              </a:ext>
            </a:extLst>
          </p:cNvPr>
          <p:cNvSpPr>
            <a:spLocks noGrp="1"/>
          </p:cNvSpPr>
          <p:nvPr>
            <p:ph type="body" sz="quarter" idx="14"/>
          </p:nvPr>
        </p:nvSpPr>
        <p:spPr>
          <a:xfrm>
            <a:off x="2118567" y="4520764"/>
            <a:ext cx="768500" cy="161583"/>
          </a:xfrm>
        </p:spPr>
        <p:txBody>
          <a:bodyPr wrap="square" lIns="0" tIns="0" rIns="0" bIns="0" anchor="b" anchorCtr="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5" name="Text Placeholder 9">
            <a:extLst>
              <a:ext uri="{FF2B5EF4-FFF2-40B4-BE49-F238E27FC236}">
                <a16:creationId xmlns:a16="http://schemas.microsoft.com/office/drawing/2014/main" id="{A19E5F01-4A50-E444-B615-8D2B4909B001}"/>
              </a:ext>
            </a:extLst>
          </p:cNvPr>
          <p:cNvSpPr>
            <a:spLocks noGrp="1"/>
          </p:cNvSpPr>
          <p:nvPr>
            <p:ph type="body" sz="quarter" idx="16"/>
          </p:nvPr>
        </p:nvSpPr>
        <p:spPr>
          <a:xfrm>
            <a:off x="3076959" y="4520764"/>
            <a:ext cx="768500" cy="161583"/>
          </a:xfrm>
        </p:spPr>
        <p:txBody>
          <a:bodyPr wrap="square" lIns="0" tIns="0" rIns="0" bIns="0" anchor="b" anchorCtr="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6" name="Text Placeholder 9">
            <a:extLst>
              <a:ext uri="{FF2B5EF4-FFF2-40B4-BE49-F238E27FC236}">
                <a16:creationId xmlns:a16="http://schemas.microsoft.com/office/drawing/2014/main" id="{32C96927-F50A-A240-8128-AC4D1655D586}"/>
              </a:ext>
            </a:extLst>
          </p:cNvPr>
          <p:cNvSpPr>
            <a:spLocks noGrp="1"/>
          </p:cNvSpPr>
          <p:nvPr>
            <p:ph type="body" sz="quarter" idx="17"/>
          </p:nvPr>
        </p:nvSpPr>
        <p:spPr>
          <a:xfrm>
            <a:off x="4035351" y="4520764"/>
            <a:ext cx="768500" cy="161583"/>
          </a:xfrm>
        </p:spPr>
        <p:txBody>
          <a:bodyPr wrap="square" lIns="0" tIns="0" rIns="0" bIns="0" anchor="b" anchorCtr="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7" name="Text Placeholder 9">
            <a:extLst>
              <a:ext uri="{FF2B5EF4-FFF2-40B4-BE49-F238E27FC236}">
                <a16:creationId xmlns:a16="http://schemas.microsoft.com/office/drawing/2014/main" id="{5F50E7D2-955E-1340-913A-17D86182754C}"/>
              </a:ext>
            </a:extLst>
          </p:cNvPr>
          <p:cNvSpPr>
            <a:spLocks noGrp="1"/>
          </p:cNvSpPr>
          <p:nvPr>
            <p:ph type="body" sz="quarter" idx="18"/>
          </p:nvPr>
        </p:nvSpPr>
        <p:spPr>
          <a:xfrm>
            <a:off x="4993743" y="4520764"/>
            <a:ext cx="768500" cy="161583"/>
          </a:xfrm>
        </p:spPr>
        <p:txBody>
          <a:bodyPr wrap="square" lIns="0" tIns="0" rIns="0" bIns="0" anchor="b" anchorCtr="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8" name="Text Placeholder 9">
            <a:extLst>
              <a:ext uri="{FF2B5EF4-FFF2-40B4-BE49-F238E27FC236}">
                <a16:creationId xmlns:a16="http://schemas.microsoft.com/office/drawing/2014/main" id="{3D4D93B1-E997-3648-AEE4-7721E71EF908}"/>
              </a:ext>
            </a:extLst>
          </p:cNvPr>
          <p:cNvSpPr>
            <a:spLocks noGrp="1"/>
          </p:cNvSpPr>
          <p:nvPr>
            <p:ph type="body" sz="quarter" idx="19"/>
          </p:nvPr>
        </p:nvSpPr>
        <p:spPr>
          <a:xfrm>
            <a:off x="5952135" y="4520764"/>
            <a:ext cx="768500" cy="161583"/>
          </a:xfrm>
        </p:spPr>
        <p:txBody>
          <a:bodyPr wrap="square" lIns="0" tIns="0" rIns="0" bIns="0" anchor="b" anchorCtr="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9" name="Text Placeholder 9">
            <a:extLst>
              <a:ext uri="{FF2B5EF4-FFF2-40B4-BE49-F238E27FC236}">
                <a16:creationId xmlns:a16="http://schemas.microsoft.com/office/drawing/2014/main" id="{04F16EF7-8097-D54B-8596-263EA5D3CD23}"/>
              </a:ext>
            </a:extLst>
          </p:cNvPr>
          <p:cNvSpPr>
            <a:spLocks noGrp="1"/>
          </p:cNvSpPr>
          <p:nvPr>
            <p:ph type="body" sz="quarter" idx="20"/>
          </p:nvPr>
        </p:nvSpPr>
        <p:spPr>
          <a:xfrm>
            <a:off x="3076959" y="5146074"/>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0" name="Text Placeholder 9">
            <a:extLst>
              <a:ext uri="{FF2B5EF4-FFF2-40B4-BE49-F238E27FC236}">
                <a16:creationId xmlns:a16="http://schemas.microsoft.com/office/drawing/2014/main" id="{9C085A64-C45E-4E43-853B-EC3DA17C8E6B}"/>
              </a:ext>
            </a:extLst>
          </p:cNvPr>
          <p:cNvSpPr>
            <a:spLocks noGrp="1"/>
          </p:cNvSpPr>
          <p:nvPr>
            <p:ph type="body" sz="quarter" idx="21"/>
          </p:nvPr>
        </p:nvSpPr>
        <p:spPr>
          <a:xfrm>
            <a:off x="2118567" y="5146139"/>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1" name="Text Placeholder 9">
            <a:extLst>
              <a:ext uri="{FF2B5EF4-FFF2-40B4-BE49-F238E27FC236}">
                <a16:creationId xmlns:a16="http://schemas.microsoft.com/office/drawing/2014/main" id="{9C78F7CB-D57A-D444-A151-6274FEF36367}"/>
              </a:ext>
            </a:extLst>
          </p:cNvPr>
          <p:cNvSpPr>
            <a:spLocks noGrp="1"/>
          </p:cNvSpPr>
          <p:nvPr>
            <p:ph type="body" sz="quarter" idx="22"/>
          </p:nvPr>
        </p:nvSpPr>
        <p:spPr>
          <a:xfrm>
            <a:off x="2052302" y="4840655"/>
            <a:ext cx="2103120" cy="152349"/>
          </a:xfrm>
        </p:spPr>
        <p:txBody>
          <a:bodyPr lIns="0" tIns="0" rIns="0" bIns="0">
            <a:spAutoFit/>
          </a:bodyPr>
          <a:lstStyle>
            <a:lvl1pPr>
              <a:buFontTx/>
              <a:buNone/>
              <a:defRPr sz="1100" b="0" i="0">
                <a:solidFill>
                  <a:schemeClr val="tx1"/>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2" name="Text Placeholder 9">
            <a:extLst>
              <a:ext uri="{FF2B5EF4-FFF2-40B4-BE49-F238E27FC236}">
                <a16:creationId xmlns:a16="http://schemas.microsoft.com/office/drawing/2014/main" id="{63356F61-6686-EE44-A6B9-076741808FC1}"/>
              </a:ext>
            </a:extLst>
          </p:cNvPr>
          <p:cNvSpPr>
            <a:spLocks noGrp="1"/>
          </p:cNvSpPr>
          <p:nvPr>
            <p:ph type="body" sz="quarter" idx="23"/>
          </p:nvPr>
        </p:nvSpPr>
        <p:spPr>
          <a:xfrm>
            <a:off x="474572" y="3862959"/>
            <a:ext cx="1336855" cy="169277"/>
          </a:xfrm>
        </p:spPr>
        <p:txBody>
          <a:bodyPr lIns="0" tIns="0" rIns="0" bIns="0">
            <a:spAutoFit/>
          </a:bodyPr>
          <a:lstStyle>
            <a:lvl1pPr>
              <a:buFontTx/>
              <a:buNone/>
              <a:defRPr sz="1100" b="0" i="0">
                <a:solidFill>
                  <a:schemeClr val="tx1"/>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grpSp>
        <p:nvGrpSpPr>
          <p:cNvPr id="33" name="Group 32">
            <a:extLst>
              <a:ext uri="{FF2B5EF4-FFF2-40B4-BE49-F238E27FC236}">
                <a16:creationId xmlns:a16="http://schemas.microsoft.com/office/drawing/2014/main" id="{556050EC-039A-AF48-BEBF-B961EB1E624D}"/>
              </a:ext>
            </a:extLst>
          </p:cNvPr>
          <p:cNvGrpSpPr/>
          <p:nvPr/>
        </p:nvGrpSpPr>
        <p:grpSpPr>
          <a:xfrm>
            <a:off x="2043423" y="4054522"/>
            <a:ext cx="4754880" cy="640080"/>
            <a:chOff x="2043423" y="4054522"/>
            <a:chExt cx="4754880" cy="640080"/>
          </a:xfrm>
        </p:grpSpPr>
        <p:cxnSp>
          <p:nvCxnSpPr>
            <p:cNvPr id="34" name="Straight Connector 33">
              <a:extLst>
                <a:ext uri="{FF2B5EF4-FFF2-40B4-BE49-F238E27FC236}">
                  <a16:creationId xmlns:a16="http://schemas.microsoft.com/office/drawing/2014/main" id="{6EA7DED5-A3F8-9D42-B02E-3B65CA1B09A1}"/>
                </a:ext>
              </a:extLst>
            </p:cNvPr>
            <p:cNvCxnSpPr>
              <a:cxnSpLocks/>
            </p:cNvCxnSpPr>
            <p:nvPr/>
          </p:nvCxnSpPr>
          <p:spPr>
            <a:xfrm>
              <a:off x="2043423" y="4054522"/>
              <a:ext cx="47548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3EDE4CBF-0DCB-344A-BA1E-CCD8E89476A8}"/>
                </a:ext>
              </a:extLst>
            </p:cNvPr>
            <p:cNvCxnSpPr>
              <a:cxnSpLocks/>
            </p:cNvCxnSpPr>
            <p:nvPr/>
          </p:nvCxnSpPr>
          <p:spPr>
            <a:xfrm>
              <a:off x="2043423" y="4054522"/>
              <a:ext cx="0" cy="6400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36" name="Straight Connector 35">
            <a:extLst>
              <a:ext uri="{FF2B5EF4-FFF2-40B4-BE49-F238E27FC236}">
                <a16:creationId xmlns:a16="http://schemas.microsoft.com/office/drawing/2014/main" id="{87F2025F-88B0-064C-88EB-D4036AA143B4}"/>
              </a:ext>
            </a:extLst>
          </p:cNvPr>
          <p:cNvCxnSpPr>
            <a:cxnSpLocks/>
          </p:cNvCxnSpPr>
          <p:nvPr/>
        </p:nvCxnSpPr>
        <p:spPr>
          <a:xfrm>
            <a:off x="465944" y="4054522"/>
            <a:ext cx="12801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B94E212E-B489-A84B-8C97-E2DE81C50B68}"/>
              </a:ext>
            </a:extLst>
          </p:cNvPr>
          <p:cNvGrpSpPr/>
          <p:nvPr/>
        </p:nvGrpSpPr>
        <p:grpSpPr>
          <a:xfrm>
            <a:off x="2043423" y="5032219"/>
            <a:ext cx="1554480" cy="640080"/>
            <a:chOff x="2052304" y="5193812"/>
            <a:chExt cx="1554480" cy="640080"/>
          </a:xfrm>
        </p:grpSpPr>
        <p:cxnSp>
          <p:nvCxnSpPr>
            <p:cNvPr id="38" name="Straight Connector 37">
              <a:extLst>
                <a:ext uri="{FF2B5EF4-FFF2-40B4-BE49-F238E27FC236}">
                  <a16:creationId xmlns:a16="http://schemas.microsoft.com/office/drawing/2014/main" id="{06EAF36D-B711-3442-968D-BBF4356D42D2}"/>
                </a:ext>
              </a:extLst>
            </p:cNvPr>
            <p:cNvCxnSpPr>
              <a:cxnSpLocks/>
            </p:cNvCxnSpPr>
            <p:nvPr/>
          </p:nvCxnSpPr>
          <p:spPr>
            <a:xfrm>
              <a:off x="2052304" y="5193812"/>
              <a:ext cx="1554480" cy="0"/>
            </a:xfrm>
            <a:prstGeom prst="line">
              <a:avLst/>
            </a:prstGeom>
            <a:ln>
              <a:solidFill>
                <a:srgbClr val="D2933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61BE7829-A8B3-5C4B-B516-5951554BB315}"/>
                </a:ext>
              </a:extLst>
            </p:cNvPr>
            <p:cNvCxnSpPr>
              <a:cxnSpLocks/>
            </p:cNvCxnSpPr>
            <p:nvPr/>
          </p:nvCxnSpPr>
          <p:spPr>
            <a:xfrm>
              <a:off x="2052304" y="5193812"/>
              <a:ext cx="0" cy="640080"/>
            </a:xfrm>
            <a:prstGeom prst="line">
              <a:avLst/>
            </a:prstGeom>
            <a:ln>
              <a:solidFill>
                <a:srgbClr val="D2933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5687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Divider with Contents">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1AEBEC-A25F-A246-8EDF-4DAED7E67A30}"/>
              </a:ext>
            </a:extLst>
          </p:cNvPr>
          <p:cNvSpPr>
            <a:spLocks noGrp="1"/>
          </p:cNvSpPr>
          <p:nvPr>
            <p:ph type="title" hasCustomPrompt="1"/>
          </p:nvPr>
        </p:nvSpPr>
        <p:spPr>
          <a:xfrm>
            <a:off x="457200" y="3579517"/>
            <a:ext cx="4427316" cy="332399"/>
          </a:xfrm>
          <a:prstGeom prst="rect">
            <a:avLst/>
          </a:prstGeom>
        </p:spPr>
        <p:txBody>
          <a:bodyPr/>
          <a:lstStyle>
            <a:lvl1pPr>
              <a:defRPr sz="2400"/>
            </a:lvl1pPr>
          </a:lstStyle>
          <a:p>
            <a:r>
              <a:rPr lang="en-US" dirty="0"/>
              <a:t>Click To Edit Master Title Style</a:t>
            </a:r>
          </a:p>
        </p:txBody>
      </p:sp>
      <p:grpSp>
        <p:nvGrpSpPr>
          <p:cNvPr id="6" name="Group 5">
            <a:extLst>
              <a:ext uri="{FF2B5EF4-FFF2-40B4-BE49-F238E27FC236}">
                <a16:creationId xmlns:a16="http://schemas.microsoft.com/office/drawing/2014/main" id="{51D4C209-FDBD-E242-B9AE-D115BC1BAE09}"/>
              </a:ext>
            </a:extLst>
          </p:cNvPr>
          <p:cNvGrpSpPr/>
          <p:nvPr/>
        </p:nvGrpSpPr>
        <p:grpSpPr>
          <a:xfrm>
            <a:off x="445625" y="3975007"/>
            <a:ext cx="4438891" cy="640080"/>
            <a:chOff x="2012162" y="4054522"/>
            <a:chExt cx="11988429" cy="640080"/>
          </a:xfrm>
        </p:grpSpPr>
        <p:cxnSp>
          <p:nvCxnSpPr>
            <p:cNvPr id="7" name="Straight Connector 6">
              <a:extLst>
                <a:ext uri="{FF2B5EF4-FFF2-40B4-BE49-F238E27FC236}">
                  <a16:creationId xmlns:a16="http://schemas.microsoft.com/office/drawing/2014/main" id="{286C0366-8628-FC45-8B61-3B7BDE74AC5A}"/>
                </a:ext>
              </a:extLst>
            </p:cNvPr>
            <p:cNvCxnSpPr>
              <a:cxnSpLocks/>
            </p:cNvCxnSpPr>
            <p:nvPr/>
          </p:nvCxnSpPr>
          <p:spPr>
            <a:xfrm>
              <a:off x="2043421" y="4054522"/>
              <a:ext cx="1195717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2C8521-2848-1542-BEB6-F4F3BF09C81A}"/>
                </a:ext>
              </a:extLst>
            </p:cNvPr>
            <p:cNvCxnSpPr>
              <a:cxnSpLocks/>
            </p:cNvCxnSpPr>
            <p:nvPr/>
          </p:nvCxnSpPr>
          <p:spPr>
            <a:xfrm>
              <a:off x="2012162" y="4054522"/>
              <a:ext cx="0" cy="6400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23" name="Picture 22">
            <a:extLst>
              <a:ext uri="{FF2B5EF4-FFF2-40B4-BE49-F238E27FC236}">
                <a16:creationId xmlns:a16="http://schemas.microsoft.com/office/drawing/2014/main" id="{953CA5C7-705F-F34C-A828-8B6A6B7731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2" name="Text Placeholder 9">
            <a:extLst>
              <a:ext uri="{FF2B5EF4-FFF2-40B4-BE49-F238E27FC236}">
                <a16:creationId xmlns:a16="http://schemas.microsoft.com/office/drawing/2014/main" id="{95A5EC3A-5239-F24D-BD9A-2D14524F859C}"/>
              </a:ext>
            </a:extLst>
          </p:cNvPr>
          <p:cNvSpPr>
            <a:spLocks noGrp="1"/>
          </p:cNvSpPr>
          <p:nvPr>
            <p:ph type="body" sz="quarter" idx="14"/>
          </p:nvPr>
        </p:nvSpPr>
        <p:spPr>
          <a:xfrm>
            <a:off x="547371" y="4040444"/>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3" name="Text Placeholder 9">
            <a:extLst>
              <a:ext uri="{FF2B5EF4-FFF2-40B4-BE49-F238E27FC236}">
                <a16:creationId xmlns:a16="http://schemas.microsoft.com/office/drawing/2014/main" id="{B425214B-2E27-054F-928C-EE9C3A9C47F5}"/>
              </a:ext>
            </a:extLst>
          </p:cNvPr>
          <p:cNvSpPr>
            <a:spLocks noGrp="1"/>
          </p:cNvSpPr>
          <p:nvPr>
            <p:ph type="body" sz="quarter" idx="15"/>
          </p:nvPr>
        </p:nvSpPr>
        <p:spPr>
          <a:xfrm>
            <a:off x="2458919" y="4048127"/>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4" name="Text Placeholder 9">
            <a:extLst>
              <a:ext uri="{FF2B5EF4-FFF2-40B4-BE49-F238E27FC236}">
                <a16:creationId xmlns:a16="http://schemas.microsoft.com/office/drawing/2014/main" id="{021C8248-0EF6-6446-B505-7B95CFE6751A}"/>
              </a:ext>
            </a:extLst>
          </p:cNvPr>
          <p:cNvSpPr>
            <a:spLocks noGrp="1"/>
          </p:cNvSpPr>
          <p:nvPr>
            <p:ph type="body" sz="quarter" idx="16"/>
          </p:nvPr>
        </p:nvSpPr>
        <p:spPr>
          <a:xfrm>
            <a:off x="1503145" y="4047639"/>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8" name="Text Placeholder 9">
            <a:extLst>
              <a:ext uri="{FF2B5EF4-FFF2-40B4-BE49-F238E27FC236}">
                <a16:creationId xmlns:a16="http://schemas.microsoft.com/office/drawing/2014/main" id="{DE69B59E-6129-D149-986D-D5BA08EB953A}"/>
              </a:ext>
            </a:extLst>
          </p:cNvPr>
          <p:cNvSpPr>
            <a:spLocks noGrp="1"/>
          </p:cNvSpPr>
          <p:nvPr>
            <p:ph type="body" sz="quarter" idx="17"/>
          </p:nvPr>
        </p:nvSpPr>
        <p:spPr>
          <a:xfrm>
            <a:off x="3414693" y="4047885"/>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9" name="Text Placeholder 9">
            <a:extLst>
              <a:ext uri="{FF2B5EF4-FFF2-40B4-BE49-F238E27FC236}">
                <a16:creationId xmlns:a16="http://schemas.microsoft.com/office/drawing/2014/main" id="{7944D61F-A201-084E-B3F7-9B1E40C195BD}"/>
              </a:ext>
            </a:extLst>
          </p:cNvPr>
          <p:cNvSpPr>
            <a:spLocks noGrp="1"/>
          </p:cNvSpPr>
          <p:nvPr>
            <p:ph type="body" sz="quarter" idx="18"/>
          </p:nvPr>
        </p:nvSpPr>
        <p:spPr>
          <a:xfrm>
            <a:off x="4370467" y="4038099"/>
            <a:ext cx="768500" cy="161583"/>
          </a:xfrm>
        </p:spPr>
        <p:txBody>
          <a:bodyPr wrap="square" lIns="0" tIns="0" rIns="0" bIns="0">
            <a:spAutoFit/>
          </a:bodyPr>
          <a:lstStyle>
            <a:lvl1pPr>
              <a:spcBef>
                <a:spcPts val="0"/>
              </a:spcBef>
              <a:spcAft>
                <a:spcPts val="0"/>
              </a:spcAft>
              <a:buFontTx/>
              <a:buNone/>
              <a:defRPr sz="105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Tree>
    <p:extLst>
      <p:ext uri="{BB962C8B-B14F-4D97-AF65-F5344CB8AC3E}">
        <p14:creationId xmlns:p14="http://schemas.microsoft.com/office/powerpoint/2010/main" val="3718413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Blank Icon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lvl1pPr>
              <a:defRPr>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pic>
        <p:nvPicPr>
          <p:cNvPr id="7" name="Picture 6">
            <a:extLst>
              <a:ext uri="{FF2B5EF4-FFF2-40B4-BE49-F238E27FC236}">
                <a16:creationId xmlns:a16="http://schemas.microsoft.com/office/drawing/2014/main" id="{A277E434-DBE5-B340-B60B-469E883F3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8" name="Text Placeholder 9">
            <a:extLst>
              <a:ext uri="{FF2B5EF4-FFF2-40B4-BE49-F238E27FC236}">
                <a16:creationId xmlns:a16="http://schemas.microsoft.com/office/drawing/2014/main" id="{1B1079E5-A23D-A445-87A5-5AB81054A959}"/>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grpSp>
        <p:nvGrpSpPr>
          <p:cNvPr id="9" name="Group 8">
            <a:extLst>
              <a:ext uri="{FF2B5EF4-FFF2-40B4-BE49-F238E27FC236}">
                <a16:creationId xmlns:a16="http://schemas.microsoft.com/office/drawing/2014/main" id="{A57DD48C-0830-184A-878D-6743613D3984}"/>
              </a:ext>
            </a:extLst>
          </p:cNvPr>
          <p:cNvGrpSpPr/>
          <p:nvPr/>
        </p:nvGrpSpPr>
        <p:grpSpPr>
          <a:xfrm>
            <a:off x="1279785" y="1971252"/>
            <a:ext cx="6562209" cy="3637069"/>
            <a:chOff x="1091658" y="1764018"/>
            <a:chExt cx="6562209" cy="3637069"/>
          </a:xfrm>
        </p:grpSpPr>
        <p:grpSp>
          <p:nvGrpSpPr>
            <p:cNvPr id="13" name="Group 12">
              <a:extLst>
                <a:ext uri="{FF2B5EF4-FFF2-40B4-BE49-F238E27FC236}">
                  <a16:creationId xmlns:a16="http://schemas.microsoft.com/office/drawing/2014/main" id="{1BAE34A0-12E6-0B45-BA8D-1B9051213556}"/>
                </a:ext>
              </a:extLst>
            </p:cNvPr>
            <p:cNvGrpSpPr/>
            <p:nvPr/>
          </p:nvGrpSpPr>
          <p:grpSpPr>
            <a:xfrm>
              <a:off x="1091658" y="1764018"/>
              <a:ext cx="6562209" cy="3637069"/>
              <a:chOff x="2969782" y="2001280"/>
              <a:chExt cx="5390526" cy="2987670"/>
            </a:xfrm>
          </p:grpSpPr>
          <p:sp>
            <p:nvSpPr>
              <p:cNvPr id="24" name="Rectangle 23">
                <a:extLst>
                  <a:ext uri="{FF2B5EF4-FFF2-40B4-BE49-F238E27FC236}">
                    <a16:creationId xmlns:a16="http://schemas.microsoft.com/office/drawing/2014/main" id="{6C4D6C61-04C9-6C46-BE27-7E440F80631F}"/>
                  </a:ext>
                </a:extLst>
              </p:cNvPr>
              <p:cNvSpPr/>
              <p:nvPr/>
            </p:nvSpPr>
            <p:spPr>
              <a:xfrm>
                <a:off x="6601077" y="2001280"/>
                <a:ext cx="1759231" cy="2987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extLst>
                  <a:ext uri="{FF2B5EF4-FFF2-40B4-BE49-F238E27FC236}">
                    <a16:creationId xmlns:a16="http://schemas.microsoft.com/office/drawing/2014/main" id="{29B8901E-DF50-D841-B69B-B4D5B8DC4883}"/>
                  </a:ext>
                </a:extLst>
              </p:cNvPr>
              <p:cNvSpPr/>
              <p:nvPr/>
            </p:nvSpPr>
            <p:spPr>
              <a:xfrm>
                <a:off x="4782685" y="2001281"/>
                <a:ext cx="1759231" cy="2987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ectangle 19">
                <a:extLst>
                  <a:ext uri="{FF2B5EF4-FFF2-40B4-BE49-F238E27FC236}">
                    <a16:creationId xmlns:a16="http://schemas.microsoft.com/office/drawing/2014/main" id="{6EDF3F88-0B49-E349-BBD7-8EAC514201B6}"/>
                  </a:ext>
                </a:extLst>
              </p:cNvPr>
              <p:cNvSpPr/>
              <p:nvPr/>
            </p:nvSpPr>
            <p:spPr>
              <a:xfrm>
                <a:off x="2969782" y="2001282"/>
                <a:ext cx="1759231" cy="2987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cxnSp>
          <p:nvCxnSpPr>
            <p:cNvPr id="11" name="Straight Connector 10">
              <a:extLst>
                <a:ext uri="{FF2B5EF4-FFF2-40B4-BE49-F238E27FC236}">
                  <a16:creationId xmlns:a16="http://schemas.microsoft.com/office/drawing/2014/main" id="{93A9601D-203A-1545-B13E-6360047084F7}"/>
                </a:ext>
              </a:extLst>
            </p:cNvPr>
            <p:cNvCxnSpPr>
              <a:cxnSpLocks/>
            </p:cNvCxnSpPr>
            <p:nvPr/>
          </p:nvCxnSpPr>
          <p:spPr>
            <a:xfrm>
              <a:off x="3273995" y="1767315"/>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305DCE-0578-DD42-8DCB-F92867B7EB9E}"/>
                </a:ext>
              </a:extLst>
            </p:cNvPr>
            <p:cNvCxnSpPr>
              <a:cxnSpLocks/>
            </p:cNvCxnSpPr>
            <p:nvPr/>
          </p:nvCxnSpPr>
          <p:spPr>
            <a:xfrm>
              <a:off x="5508915" y="1767315"/>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9" name="Content Placeholder 3">
            <a:extLst>
              <a:ext uri="{FF2B5EF4-FFF2-40B4-BE49-F238E27FC236}">
                <a16:creationId xmlns:a16="http://schemas.microsoft.com/office/drawing/2014/main" id="{79268C41-2EF1-DC49-AA9A-8A5CF1F157BD}"/>
              </a:ext>
            </a:extLst>
          </p:cNvPr>
          <p:cNvSpPr>
            <a:spLocks noGrp="1"/>
          </p:cNvSpPr>
          <p:nvPr>
            <p:ph sz="quarter" idx="19" hasCustomPrompt="1"/>
          </p:nvPr>
        </p:nvSpPr>
        <p:spPr>
          <a:xfrm>
            <a:off x="1399314" y="3350063"/>
            <a:ext cx="192024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0" name="Content Placeholder 3">
            <a:extLst>
              <a:ext uri="{FF2B5EF4-FFF2-40B4-BE49-F238E27FC236}">
                <a16:creationId xmlns:a16="http://schemas.microsoft.com/office/drawing/2014/main" id="{D6FD83CD-24A9-4640-978C-A8873D8307A6}"/>
              </a:ext>
            </a:extLst>
          </p:cNvPr>
          <p:cNvSpPr>
            <a:spLocks noGrp="1"/>
          </p:cNvSpPr>
          <p:nvPr>
            <p:ph sz="quarter" idx="20" hasCustomPrompt="1"/>
          </p:nvPr>
        </p:nvSpPr>
        <p:spPr>
          <a:xfrm>
            <a:off x="5845138" y="3350063"/>
            <a:ext cx="192024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1" name="Content Placeholder 3">
            <a:extLst>
              <a:ext uri="{FF2B5EF4-FFF2-40B4-BE49-F238E27FC236}">
                <a16:creationId xmlns:a16="http://schemas.microsoft.com/office/drawing/2014/main" id="{ACED6CC3-4695-7D43-8573-0E62F98B652A}"/>
              </a:ext>
            </a:extLst>
          </p:cNvPr>
          <p:cNvSpPr>
            <a:spLocks noGrp="1"/>
          </p:cNvSpPr>
          <p:nvPr>
            <p:ph sz="quarter" idx="21" hasCustomPrompt="1"/>
          </p:nvPr>
        </p:nvSpPr>
        <p:spPr>
          <a:xfrm>
            <a:off x="3630501" y="3350063"/>
            <a:ext cx="192024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2" name="Content Placeholder 3">
            <a:extLst>
              <a:ext uri="{FF2B5EF4-FFF2-40B4-BE49-F238E27FC236}">
                <a16:creationId xmlns:a16="http://schemas.microsoft.com/office/drawing/2014/main" id="{9BD9B0F5-18F2-6147-9DD6-C9018AAD6800}"/>
              </a:ext>
            </a:extLst>
          </p:cNvPr>
          <p:cNvSpPr>
            <a:spLocks noGrp="1"/>
          </p:cNvSpPr>
          <p:nvPr>
            <p:ph sz="quarter" idx="22"/>
          </p:nvPr>
        </p:nvSpPr>
        <p:spPr>
          <a:xfrm>
            <a:off x="1399314" y="3760970"/>
            <a:ext cx="192024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3" name="Content Placeholder 3">
            <a:extLst>
              <a:ext uri="{FF2B5EF4-FFF2-40B4-BE49-F238E27FC236}">
                <a16:creationId xmlns:a16="http://schemas.microsoft.com/office/drawing/2014/main" id="{674D65F5-0BDC-D54F-8A9B-2E361CA4AD66}"/>
              </a:ext>
            </a:extLst>
          </p:cNvPr>
          <p:cNvSpPr>
            <a:spLocks noGrp="1"/>
          </p:cNvSpPr>
          <p:nvPr>
            <p:ph sz="quarter" idx="23"/>
          </p:nvPr>
        </p:nvSpPr>
        <p:spPr>
          <a:xfrm>
            <a:off x="5845137" y="3760970"/>
            <a:ext cx="1920239"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4" name="Content Placeholder 3">
            <a:extLst>
              <a:ext uri="{FF2B5EF4-FFF2-40B4-BE49-F238E27FC236}">
                <a16:creationId xmlns:a16="http://schemas.microsoft.com/office/drawing/2014/main" id="{8954E0FE-8602-544B-9A6D-BC6AE8430695}"/>
              </a:ext>
            </a:extLst>
          </p:cNvPr>
          <p:cNvSpPr>
            <a:spLocks noGrp="1"/>
          </p:cNvSpPr>
          <p:nvPr>
            <p:ph sz="quarter" idx="24"/>
          </p:nvPr>
        </p:nvSpPr>
        <p:spPr>
          <a:xfrm>
            <a:off x="3630500" y="3760970"/>
            <a:ext cx="1920239"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3" name="Text Placeholder 17">
            <a:extLst>
              <a:ext uri="{FF2B5EF4-FFF2-40B4-BE49-F238E27FC236}">
                <a16:creationId xmlns:a16="http://schemas.microsoft.com/office/drawing/2014/main" id="{2DEC4891-2E60-9E40-9F36-2D5F536EB145}"/>
              </a:ext>
            </a:extLst>
          </p:cNvPr>
          <p:cNvSpPr>
            <a:spLocks noGrp="1"/>
          </p:cNvSpPr>
          <p:nvPr>
            <p:ph type="body" sz="quarter" idx="25"/>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25" name="Text Placeholder 14">
            <a:extLst>
              <a:ext uri="{FF2B5EF4-FFF2-40B4-BE49-F238E27FC236}">
                <a16:creationId xmlns:a16="http://schemas.microsoft.com/office/drawing/2014/main" id="{72BA4FE4-4712-6D4B-A2CA-60AD8CA2B04A}"/>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6" name="Text Placeholder 14">
            <a:extLst>
              <a:ext uri="{FF2B5EF4-FFF2-40B4-BE49-F238E27FC236}">
                <a16:creationId xmlns:a16="http://schemas.microsoft.com/office/drawing/2014/main" id="{306736B6-8A62-A241-9BDE-755D74D1F023}"/>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658740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Icon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lvl1pPr>
              <a:defRPr>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pic>
        <p:nvPicPr>
          <p:cNvPr id="7" name="Picture 6">
            <a:extLst>
              <a:ext uri="{FF2B5EF4-FFF2-40B4-BE49-F238E27FC236}">
                <a16:creationId xmlns:a16="http://schemas.microsoft.com/office/drawing/2014/main" id="{A277E434-DBE5-B340-B60B-469E883F3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8" name="Text Placeholder 9">
            <a:extLst>
              <a:ext uri="{FF2B5EF4-FFF2-40B4-BE49-F238E27FC236}">
                <a16:creationId xmlns:a16="http://schemas.microsoft.com/office/drawing/2014/main" id="{1B1079E5-A23D-A445-87A5-5AB81054A959}"/>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grpSp>
        <p:nvGrpSpPr>
          <p:cNvPr id="9" name="Group 8">
            <a:extLst>
              <a:ext uri="{FF2B5EF4-FFF2-40B4-BE49-F238E27FC236}">
                <a16:creationId xmlns:a16="http://schemas.microsoft.com/office/drawing/2014/main" id="{A57DD48C-0830-184A-878D-6743613D3984}"/>
              </a:ext>
            </a:extLst>
          </p:cNvPr>
          <p:cNvGrpSpPr/>
          <p:nvPr/>
        </p:nvGrpSpPr>
        <p:grpSpPr>
          <a:xfrm>
            <a:off x="1279785" y="1971252"/>
            <a:ext cx="6562209" cy="3637069"/>
            <a:chOff x="1091658" y="1764018"/>
            <a:chExt cx="6562209" cy="3637069"/>
          </a:xfrm>
        </p:grpSpPr>
        <p:grpSp>
          <p:nvGrpSpPr>
            <p:cNvPr id="13" name="Group 12">
              <a:extLst>
                <a:ext uri="{FF2B5EF4-FFF2-40B4-BE49-F238E27FC236}">
                  <a16:creationId xmlns:a16="http://schemas.microsoft.com/office/drawing/2014/main" id="{1BAE34A0-12E6-0B45-BA8D-1B9051213556}"/>
                </a:ext>
              </a:extLst>
            </p:cNvPr>
            <p:cNvGrpSpPr/>
            <p:nvPr/>
          </p:nvGrpSpPr>
          <p:grpSpPr>
            <a:xfrm>
              <a:off x="1091658" y="1764018"/>
              <a:ext cx="6562209" cy="3637069"/>
              <a:chOff x="2969782" y="2001280"/>
              <a:chExt cx="5390526" cy="2987670"/>
            </a:xfrm>
          </p:grpSpPr>
          <p:sp>
            <p:nvSpPr>
              <p:cNvPr id="24" name="Rectangle 23">
                <a:extLst>
                  <a:ext uri="{FF2B5EF4-FFF2-40B4-BE49-F238E27FC236}">
                    <a16:creationId xmlns:a16="http://schemas.microsoft.com/office/drawing/2014/main" id="{6C4D6C61-04C9-6C46-BE27-7E440F80631F}"/>
                  </a:ext>
                </a:extLst>
              </p:cNvPr>
              <p:cNvSpPr/>
              <p:nvPr/>
            </p:nvSpPr>
            <p:spPr>
              <a:xfrm>
                <a:off x="6601077" y="2001280"/>
                <a:ext cx="1759231" cy="2987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a:extLst>
                  <a:ext uri="{FF2B5EF4-FFF2-40B4-BE49-F238E27FC236}">
                    <a16:creationId xmlns:a16="http://schemas.microsoft.com/office/drawing/2014/main" id="{29B8901E-DF50-D841-B69B-B4D5B8DC4883}"/>
                  </a:ext>
                </a:extLst>
              </p:cNvPr>
              <p:cNvSpPr/>
              <p:nvPr/>
            </p:nvSpPr>
            <p:spPr>
              <a:xfrm>
                <a:off x="4782685" y="2001281"/>
                <a:ext cx="1759231" cy="29876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Rectangle 19">
                <a:extLst>
                  <a:ext uri="{FF2B5EF4-FFF2-40B4-BE49-F238E27FC236}">
                    <a16:creationId xmlns:a16="http://schemas.microsoft.com/office/drawing/2014/main" id="{6EDF3F88-0B49-E349-BBD7-8EAC514201B6}"/>
                  </a:ext>
                </a:extLst>
              </p:cNvPr>
              <p:cNvSpPr/>
              <p:nvPr/>
            </p:nvSpPr>
            <p:spPr>
              <a:xfrm>
                <a:off x="2969782" y="2001282"/>
                <a:ext cx="1759231" cy="2987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cxnSp>
          <p:nvCxnSpPr>
            <p:cNvPr id="11" name="Straight Connector 10">
              <a:extLst>
                <a:ext uri="{FF2B5EF4-FFF2-40B4-BE49-F238E27FC236}">
                  <a16:creationId xmlns:a16="http://schemas.microsoft.com/office/drawing/2014/main" id="{93A9601D-203A-1545-B13E-6360047084F7}"/>
                </a:ext>
              </a:extLst>
            </p:cNvPr>
            <p:cNvCxnSpPr>
              <a:cxnSpLocks/>
            </p:cNvCxnSpPr>
            <p:nvPr/>
          </p:nvCxnSpPr>
          <p:spPr>
            <a:xfrm>
              <a:off x="3273995" y="1767315"/>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305DCE-0578-DD42-8DCB-F92867B7EB9E}"/>
                </a:ext>
              </a:extLst>
            </p:cNvPr>
            <p:cNvCxnSpPr>
              <a:cxnSpLocks/>
            </p:cNvCxnSpPr>
            <p:nvPr/>
          </p:nvCxnSpPr>
          <p:spPr>
            <a:xfrm>
              <a:off x="5508915" y="1767315"/>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9" name="Content Placeholder 3">
            <a:extLst>
              <a:ext uri="{FF2B5EF4-FFF2-40B4-BE49-F238E27FC236}">
                <a16:creationId xmlns:a16="http://schemas.microsoft.com/office/drawing/2014/main" id="{79268C41-2EF1-DC49-AA9A-8A5CF1F157BD}"/>
              </a:ext>
            </a:extLst>
          </p:cNvPr>
          <p:cNvSpPr>
            <a:spLocks noGrp="1"/>
          </p:cNvSpPr>
          <p:nvPr>
            <p:ph sz="quarter" idx="19" hasCustomPrompt="1"/>
          </p:nvPr>
        </p:nvSpPr>
        <p:spPr>
          <a:xfrm>
            <a:off x="1399314" y="3350063"/>
            <a:ext cx="192024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0" name="Content Placeholder 3">
            <a:extLst>
              <a:ext uri="{FF2B5EF4-FFF2-40B4-BE49-F238E27FC236}">
                <a16:creationId xmlns:a16="http://schemas.microsoft.com/office/drawing/2014/main" id="{D6FD83CD-24A9-4640-978C-A8873D8307A6}"/>
              </a:ext>
            </a:extLst>
          </p:cNvPr>
          <p:cNvSpPr>
            <a:spLocks noGrp="1"/>
          </p:cNvSpPr>
          <p:nvPr>
            <p:ph sz="quarter" idx="20" hasCustomPrompt="1"/>
          </p:nvPr>
        </p:nvSpPr>
        <p:spPr>
          <a:xfrm>
            <a:off x="5845138" y="3350063"/>
            <a:ext cx="192024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1" name="Content Placeholder 3">
            <a:extLst>
              <a:ext uri="{FF2B5EF4-FFF2-40B4-BE49-F238E27FC236}">
                <a16:creationId xmlns:a16="http://schemas.microsoft.com/office/drawing/2014/main" id="{ACED6CC3-4695-7D43-8573-0E62F98B652A}"/>
              </a:ext>
            </a:extLst>
          </p:cNvPr>
          <p:cNvSpPr>
            <a:spLocks noGrp="1"/>
          </p:cNvSpPr>
          <p:nvPr>
            <p:ph sz="quarter" idx="21" hasCustomPrompt="1"/>
          </p:nvPr>
        </p:nvSpPr>
        <p:spPr>
          <a:xfrm>
            <a:off x="3630501" y="3350063"/>
            <a:ext cx="192024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2" name="Content Placeholder 3">
            <a:extLst>
              <a:ext uri="{FF2B5EF4-FFF2-40B4-BE49-F238E27FC236}">
                <a16:creationId xmlns:a16="http://schemas.microsoft.com/office/drawing/2014/main" id="{9BD9B0F5-18F2-6147-9DD6-C9018AAD6800}"/>
              </a:ext>
            </a:extLst>
          </p:cNvPr>
          <p:cNvSpPr>
            <a:spLocks noGrp="1"/>
          </p:cNvSpPr>
          <p:nvPr>
            <p:ph sz="quarter" idx="22"/>
          </p:nvPr>
        </p:nvSpPr>
        <p:spPr>
          <a:xfrm>
            <a:off x="1399314" y="3760970"/>
            <a:ext cx="192024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3" name="Content Placeholder 3">
            <a:extLst>
              <a:ext uri="{FF2B5EF4-FFF2-40B4-BE49-F238E27FC236}">
                <a16:creationId xmlns:a16="http://schemas.microsoft.com/office/drawing/2014/main" id="{674D65F5-0BDC-D54F-8A9B-2E361CA4AD66}"/>
              </a:ext>
            </a:extLst>
          </p:cNvPr>
          <p:cNvSpPr>
            <a:spLocks noGrp="1"/>
          </p:cNvSpPr>
          <p:nvPr>
            <p:ph sz="quarter" idx="23"/>
          </p:nvPr>
        </p:nvSpPr>
        <p:spPr>
          <a:xfrm>
            <a:off x="5842945" y="3760970"/>
            <a:ext cx="1920239"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4" name="Content Placeholder 3">
            <a:extLst>
              <a:ext uri="{FF2B5EF4-FFF2-40B4-BE49-F238E27FC236}">
                <a16:creationId xmlns:a16="http://schemas.microsoft.com/office/drawing/2014/main" id="{8954E0FE-8602-544B-9A6D-BC6AE8430695}"/>
              </a:ext>
            </a:extLst>
          </p:cNvPr>
          <p:cNvSpPr>
            <a:spLocks noGrp="1"/>
          </p:cNvSpPr>
          <p:nvPr>
            <p:ph sz="quarter" idx="24"/>
          </p:nvPr>
        </p:nvSpPr>
        <p:spPr>
          <a:xfrm>
            <a:off x="3629308" y="3760970"/>
            <a:ext cx="1920239"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 name="Rectangle 2">
            <a:extLst>
              <a:ext uri="{FF2B5EF4-FFF2-40B4-BE49-F238E27FC236}">
                <a16:creationId xmlns:a16="http://schemas.microsoft.com/office/drawing/2014/main" id="{9E81A629-BDA2-8B44-A159-76B2E8BDC7CB}"/>
              </a:ext>
            </a:extLst>
          </p:cNvPr>
          <p:cNvSpPr/>
          <p:nvPr/>
        </p:nvSpPr>
        <p:spPr>
          <a:xfrm>
            <a:off x="1399314" y="1972707"/>
            <a:ext cx="192024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0" name="Rectangle 39">
            <a:extLst>
              <a:ext uri="{FF2B5EF4-FFF2-40B4-BE49-F238E27FC236}">
                <a16:creationId xmlns:a16="http://schemas.microsoft.com/office/drawing/2014/main" id="{5723D3DA-C89F-1048-8B2C-FEA3A12033CE}"/>
              </a:ext>
            </a:extLst>
          </p:cNvPr>
          <p:cNvSpPr/>
          <p:nvPr/>
        </p:nvSpPr>
        <p:spPr>
          <a:xfrm>
            <a:off x="3630501" y="1972707"/>
            <a:ext cx="192024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1" name="Rectangle 40">
            <a:extLst>
              <a:ext uri="{FF2B5EF4-FFF2-40B4-BE49-F238E27FC236}">
                <a16:creationId xmlns:a16="http://schemas.microsoft.com/office/drawing/2014/main" id="{EA2C8F14-0A31-0241-A526-3C7D724439E0}"/>
              </a:ext>
            </a:extLst>
          </p:cNvPr>
          <p:cNvSpPr/>
          <p:nvPr/>
        </p:nvSpPr>
        <p:spPr>
          <a:xfrm>
            <a:off x="5845138" y="1972707"/>
            <a:ext cx="192024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5" name="Text Placeholder 17">
            <a:extLst>
              <a:ext uri="{FF2B5EF4-FFF2-40B4-BE49-F238E27FC236}">
                <a16:creationId xmlns:a16="http://schemas.microsoft.com/office/drawing/2014/main" id="{DFB83D6B-B0C5-C647-9E2A-7AC07B721496}"/>
              </a:ext>
            </a:extLst>
          </p:cNvPr>
          <p:cNvSpPr>
            <a:spLocks noGrp="1"/>
          </p:cNvSpPr>
          <p:nvPr>
            <p:ph type="body" sz="quarter" idx="25"/>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26" name="Text Placeholder 14">
            <a:extLst>
              <a:ext uri="{FF2B5EF4-FFF2-40B4-BE49-F238E27FC236}">
                <a16:creationId xmlns:a16="http://schemas.microsoft.com/office/drawing/2014/main" id="{3F77F0CA-E5BB-1E4C-A886-F50F3099C578}"/>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7" name="Text Placeholder 14">
            <a:extLst>
              <a:ext uri="{FF2B5EF4-FFF2-40B4-BE49-F238E27FC236}">
                <a16:creationId xmlns:a16="http://schemas.microsoft.com/office/drawing/2014/main" id="{BF6A5F3C-B87B-1249-B380-D5F715769B63}"/>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
        <p:nvSpPr>
          <p:cNvPr id="28" name="Content Placeholder 3">
            <a:extLst>
              <a:ext uri="{FF2B5EF4-FFF2-40B4-BE49-F238E27FC236}">
                <a16:creationId xmlns:a16="http://schemas.microsoft.com/office/drawing/2014/main" id="{7FB9F82C-D906-3243-9946-03F6FB47E399}"/>
              </a:ext>
            </a:extLst>
          </p:cNvPr>
          <p:cNvSpPr>
            <a:spLocks noGrp="1"/>
          </p:cNvSpPr>
          <p:nvPr>
            <p:ph sz="quarter" idx="26" hasCustomPrompt="1"/>
          </p:nvPr>
        </p:nvSpPr>
        <p:spPr>
          <a:xfrm>
            <a:off x="1471334" y="2027388"/>
            <a:ext cx="1784245"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35" name="Content Placeholder 3">
            <a:extLst>
              <a:ext uri="{FF2B5EF4-FFF2-40B4-BE49-F238E27FC236}">
                <a16:creationId xmlns:a16="http://schemas.microsoft.com/office/drawing/2014/main" id="{DE79E904-C37C-A04E-BCBC-82532DC7D9B5}"/>
              </a:ext>
            </a:extLst>
          </p:cNvPr>
          <p:cNvSpPr>
            <a:spLocks noGrp="1"/>
          </p:cNvSpPr>
          <p:nvPr>
            <p:ph sz="quarter" idx="27" hasCustomPrompt="1"/>
          </p:nvPr>
        </p:nvSpPr>
        <p:spPr>
          <a:xfrm>
            <a:off x="3685793" y="2031535"/>
            <a:ext cx="1784245"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36" name="Content Placeholder 3">
            <a:extLst>
              <a:ext uri="{FF2B5EF4-FFF2-40B4-BE49-F238E27FC236}">
                <a16:creationId xmlns:a16="http://schemas.microsoft.com/office/drawing/2014/main" id="{6F6A11A1-6E0B-7E4F-AA51-DDC1BAD82A52}"/>
              </a:ext>
            </a:extLst>
          </p:cNvPr>
          <p:cNvSpPr>
            <a:spLocks noGrp="1"/>
          </p:cNvSpPr>
          <p:nvPr>
            <p:ph sz="quarter" idx="28" hasCustomPrompt="1"/>
          </p:nvPr>
        </p:nvSpPr>
        <p:spPr>
          <a:xfrm>
            <a:off x="5910941" y="2027388"/>
            <a:ext cx="1784245"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Tree>
    <p:extLst>
      <p:ext uri="{BB962C8B-B14F-4D97-AF65-F5344CB8AC3E}">
        <p14:creationId xmlns:p14="http://schemas.microsoft.com/office/powerpoint/2010/main" val="17096861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 Icon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lvl1pPr>
              <a:defRPr>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pic>
        <p:nvPicPr>
          <p:cNvPr id="7" name="Picture 6">
            <a:extLst>
              <a:ext uri="{FF2B5EF4-FFF2-40B4-BE49-F238E27FC236}">
                <a16:creationId xmlns:a16="http://schemas.microsoft.com/office/drawing/2014/main" id="{A277E434-DBE5-B340-B60B-469E883F3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8" name="Text Placeholder 9">
            <a:extLst>
              <a:ext uri="{FF2B5EF4-FFF2-40B4-BE49-F238E27FC236}">
                <a16:creationId xmlns:a16="http://schemas.microsoft.com/office/drawing/2014/main" id="{1B1079E5-A23D-A445-87A5-5AB81054A959}"/>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cxnSp>
        <p:nvCxnSpPr>
          <p:cNvPr id="11" name="Straight Connector 10">
            <a:extLst>
              <a:ext uri="{FF2B5EF4-FFF2-40B4-BE49-F238E27FC236}">
                <a16:creationId xmlns:a16="http://schemas.microsoft.com/office/drawing/2014/main" id="{93A9601D-203A-1545-B13E-6360047084F7}"/>
              </a:ext>
            </a:extLst>
          </p:cNvPr>
          <p:cNvCxnSpPr>
            <a:cxnSpLocks/>
          </p:cNvCxnSpPr>
          <p:nvPr/>
        </p:nvCxnSpPr>
        <p:spPr>
          <a:xfrm>
            <a:off x="2694478" y="2045368"/>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305DCE-0578-DD42-8DCB-F92867B7EB9E}"/>
              </a:ext>
            </a:extLst>
          </p:cNvPr>
          <p:cNvCxnSpPr>
            <a:cxnSpLocks/>
          </p:cNvCxnSpPr>
          <p:nvPr/>
        </p:nvCxnSpPr>
        <p:spPr>
          <a:xfrm>
            <a:off x="4517154" y="2045368"/>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9" name="Content Placeholder 3">
            <a:extLst>
              <a:ext uri="{FF2B5EF4-FFF2-40B4-BE49-F238E27FC236}">
                <a16:creationId xmlns:a16="http://schemas.microsoft.com/office/drawing/2014/main" id="{79268C41-2EF1-DC49-AA9A-8A5CF1F157BD}"/>
              </a:ext>
            </a:extLst>
          </p:cNvPr>
          <p:cNvSpPr>
            <a:spLocks noGrp="1"/>
          </p:cNvSpPr>
          <p:nvPr>
            <p:ph sz="quarter" idx="19" hasCustomPrompt="1"/>
          </p:nvPr>
        </p:nvSpPr>
        <p:spPr>
          <a:xfrm>
            <a:off x="959051" y="3350063"/>
            <a:ext cx="164592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0" name="Content Placeholder 3">
            <a:extLst>
              <a:ext uri="{FF2B5EF4-FFF2-40B4-BE49-F238E27FC236}">
                <a16:creationId xmlns:a16="http://schemas.microsoft.com/office/drawing/2014/main" id="{D6FD83CD-24A9-4640-978C-A8873D8307A6}"/>
              </a:ext>
            </a:extLst>
          </p:cNvPr>
          <p:cNvSpPr>
            <a:spLocks noGrp="1"/>
          </p:cNvSpPr>
          <p:nvPr>
            <p:ph sz="quarter" idx="20" hasCustomPrompt="1"/>
          </p:nvPr>
        </p:nvSpPr>
        <p:spPr>
          <a:xfrm>
            <a:off x="4603361" y="3350063"/>
            <a:ext cx="164592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1" name="Content Placeholder 3">
            <a:extLst>
              <a:ext uri="{FF2B5EF4-FFF2-40B4-BE49-F238E27FC236}">
                <a16:creationId xmlns:a16="http://schemas.microsoft.com/office/drawing/2014/main" id="{ACED6CC3-4695-7D43-8573-0E62F98B652A}"/>
              </a:ext>
            </a:extLst>
          </p:cNvPr>
          <p:cNvSpPr>
            <a:spLocks noGrp="1"/>
          </p:cNvSpPr>
          <p:nvPr>
            <p:ph sz="quarter" idx="21" hasCustomPrompt="1"/>
          </p:nvPr>
        </p:nvSpPr>
        <p:spPr>
          <a:xfrm>
            <a:off x="2783833" y="3350063"/>
            <a:ext cx="164592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2" name="Content Placeholder 3">
            <a:extLst>
              <a:ext uri="{FF2B5EF4-FFF2-40B4-BE49-F238E27FC236}">
                <a16:creationId xmlns:a16="http://schemas.microsoft.com/office/drawing/2014/main" id="{9BD9B0F5-18F2-6147-9DD6-C9018AAD6800}"/>
              </a:ext>
            </a:extLst>
          </p:cNvPr>
          <p:cNvSpPr>
            <a:spLocks noGrp="1"/>
          </p:cNvSpPr>
          <p:nvPr>
            <p:ph sz="quarter" idx="22"/>
          </p:nvPr>
        </p:nvSpPr>
        <p:spPr>
          <a:xfrm>
            <a:off x="959050" y="3760970"/>
            <a:ext cx="1656399"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3" name="Content Placeholder 3">
            <a:extLst>
              <a:ext uri="{FF2B5EF4-FFF2-40B4-BE49-F238E27FC236}">
                <a16:creationId xmlns:a16="http://schemas.microsoft.com/office/drawing/2014/main" id="{674D65F5-0BDC-D54F-8A9B-2E361CA4AD66}"/>
              </a:ext>
            </a:extLst>
          </p:cNvPr>
          <p:cNvSpPr>
            <a:spLocks noGrp="1"/>
          </p:cNvSpPr>
          <p:nvPr>
            <p:ph sz="quarter" idx="23"/>
          </p:nvPr>
        </p:nvSpPr>
        <p:spPr>
          <a:xfrm>
            <a:off x="4603360" y="3760970"/>
            <a:ext cx="1657431"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4" name="Content Placeholder 3">
            <a:extLst>
              <a:ext uri="{FF2B5EF4-FFF2-40B4-BE49-F238E27FC236}">
                <a16:creationId xmlns:a16="http://schemas.microsoft.com/office/drawing/2014/main" id="{8954E0FE-8602-544B-9A6D-BC6AE8430695}"/>
              </a:ext>
            </a:extLst>
          </p:cNvPr>
          <p:cNvSpPr>
            <a:spLocks noGrp="1"/>
          </p:cNvSpPr>
          <p:nvPr>
            <p:ph sz="quarter" idx="24"/>
          </p:nvPr>
        </p:nvSpPr>
        <p:spPr>
          <a:xfrm>
            <a:off x="2767645" y="3760970"/>
            <a:ext cx="1670473"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 name="Rectangle 2">
            <a:extLst>
              <a:ext uri="{FF2B5EF4-FFF2-40B4-BE49-F238E27FC236}">
                <a16:creationId xmlns:a16="http://schemas.microsoft.com/office/drawing/2014/main" id="{9E81A629-BDA2-8B44-A159-76B2E8BDC7CB}"/>
              </a:ext>
            </a:extLst>
          </p:cNvPr>
          <p:cNvSpPr/>
          <p:nvPr/>
        </p:nvSpPr>
        <p:spPr>
          <a:xfrm>
            <a:off x="959051" y="1972707"/>
            <a:ext cx="164592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0" name="Rectangle 39">
            <a:extLst>
              <a:ext uri="{FF2B5EF4-FFF2-40B4-BE49-F238E27FC236}">
                <a16:creationId xmlns:a16="http://schemas.microsoft.com/office/drawing/2014/main" id="{5723D3DA-C89F-1048-8B2C-FEA3A12033CE}"/>
              </a:ext>
            </a:extLst>
          </p:cNvPr>
          <p:cNvSpPr/>
          <p:nvPr/>
        </p:nvSpPr>
        <p:spPr>
          <a:xfrm>
            <a:off x="2783833" y="1972707"/>
            <a:ext cx="164592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1" name="Rectangle 40">
            <a:extLst>
              <a:ext uri="{FF2B5EF4-FFF2-40B4-BE49-F238E27FC236}">
                <a16:creationId xmlns:a16="http://schemas.microsoft.com/office/drawing/2014/main" id="{EA2C8F14-0A31-0241-A526-3C7D724439E0}"/>
              </a:ext>
            </a:extLst>
          </p:cNvPr>
          <p:cNvSpPr/>
          <p:nvPr/>
        </p:nvSpPr>
        <p:spPr>
          <a:xfrm>
            <a:off x="4603361" y="1972707"/>
            <a:ext cx="164592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Content Placeholder 3">
            <a:extLst>
              <a:ext uri="{FF2B5EF4-FFF2-40B4-BE49-F238E27FC236}">
                <a16:creationId xmlns:a16="http://schemas.microsoft.com/office/drawing/2014/main" id="{468E8C33-FE5C-8747-9F86-6ED0526D14E1}"/>
              </a:ext>
            </a:extLst>
          </p:cNvPr>
          <p:cNvSpPr>
            <a:spLocks noGrp="1"/>
          </p:cNvSpPr>
          <p:nvPr>
            <p:ph sz="quarter" idx="25" hasCustomPrompt="1"/>
          </p:nvPr>
        </p:nvSpPr>
        <p:spPr>
          <a:xfrm>
            <a:off x="6418852" y="3348608"/>
            <a:ext cx="164592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27" name="Content Placeholder 3">
            <a:extLst>
              <a:ext uri="{FF2B5EF4-FFF2-40B4-BE49-F238E27FC236}">
                <a16:creationId xmlns:a16="http://schemas.microsoft.com/office/drawing/2014/main" id="{A354C75B-E9FF-BE4A-B6EC-0EC0EA6CB843}"/>
              </a:ext>
            </a:extLst>
          </p:cNvPr>
          <p:cNvSpPr>
            <a:spLocks noGrp="1"/>
          </p:cNvSpPr>
          <p:nvPr>
            <p:ph sz="quarter" idx="26"/>
          </p:nvPr>
        </p:nvSpPr>
        <p:spPr>
          <a:xfrm>
            <a:off x="6418852" y="3759515"/>
            <a:ext cx="1645920" cy="163038"/>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8" name="Rectangle 27">
            <a:extLst>
              <a:ext uri="{FF2B5EF4-FFF2-40B4-BE49-F238E27FC236}">
                <a16:creationId xmlns:a16="http://schemas.microsoft.com/office/drawing/2014/main" id="{1653D5EF-15D9-6F4C-B79F-76274629143C}"/>
              </a:ext>
            </a:extLst>
          </p:cNvPr>
          <p:cNvSpPr/>
          <p:nvPr/>
        </p:nvSpPr>
        <p:spPr>
          <a:xfrm>
            <a:off x="6418852" y="1971252"/>
            <a:ext cx="164592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35" name="Straight Connector 34">
            <a:extLst>
              <a:ext uri="{FF2B5EF4-FFF2-40B4-BE49-F238E27FC236}">
                <a16:creationId xmlns:a16="http://schemas.microsoft.com/office/drawing/2014/main" id="{946C4703-D5D4-6245-BE23-73025FE7D8EB}"/>
              </a:ext>
            </a:extLst>
          </p:cNvPr>
          <p:cNvCxnSpPr>
            <a:cxnSpLocks/>
          </p:cNvCxnSpPr>
          <p:nvPr/>
        </p:nvCxnSpPr>
        <p:spPr>
          <a:xfrm>
            <a:off x="6339829" y="2045368"/>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 Placeholder 17">
            <a:extLst>
              <a:ext uri="{FF2B5EF4-FFF2-40B4-BE49-F238E27FC236}">
                <a16:creationId xmlns:a16="http://schemas.microsoft.com/office/drawing/2014/main" id="{D744244C-AFFB-424C-80BE-8AAEF4E2B642}"/>
              </a:ext>
            </a:extLst>
          </p:cNvPr>
          <p:cNvSpPr>
            <a:spLocks noGrp="1"/>
          </p:cNvSpPr>
          <p:nvPr>
            <p:ph type="body" sz="quarter" idx="27"/>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25" name="Text Placeholder 14">
            <a:extLst>
              <a:ext uri="{FF2B5EF4-FFF2-40B4-BE49-F238E27FC236}">
                <a16:creationId xmlns:a16="http://schemas.microsoft.com/office/drawing/2014/main" id="{7F013565-2F64-6449-A219-CDD2DCB59F94}"/>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37" name="Text Placeholder 14">
            <a:extLst>
              <a:ext uri="{FF2B5EF4-FFF2-40B4-BE49-F238E27FC236}">
                <a16:creationId xmlns:a16="http://schemas.microsoft.com/office/drawing/2014/main" id="{C756AF17-5B59-C544-A841-56061F85CF30}"/>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
        <p:nvSpPr>
          <p:cNvPr id="36" name="Content Placeholder 3">
            <a:extLst>
              <a:ext uri="{FF2B5EF4-FFF2-40B4-BE49-F238E27FC236}">
                <a16:creationId xmlns:a16="http://schemas.microsoft.com/office/drawing/2014/main" id="{D0642223-FEF8-4348-8829-48EC6593AAE9}"/>
              </a:ext>
            </a:extLst>
          </p:cNvPr>
          <p:cNvSpPr>
            <a:spLocks noGrp="1"/>
          </p:cNvSpPr>
          <p:nvPr>
            <p:ph sz="quarter" idx="28" hasCustomPrompt="1"/>
          </p:nvPr>
        </p:nvSpPr>
        <p:spPr>
          <a:xfrm>
            <a:off x="1008993" y="2025307"/>
            <a:ext cx="1547558"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38" name="Content Placeholder 3">
            <a:extLst>
              <a:ext uri="{FF2B5EF4-FFF2-40B4-BE49-F238E27FC236}">
                <a16:creationId xmlns:a16="http://schemas.microsoft.com/office/drawing/2014/main" id="{A705A3AE-EB1A-4C40-9EA0-3A9305DC3BE9}"/>
              </a:ext>
            </a:extLst>
          </p:cNvPr>
          <p:cNvSpPr>
            <a:spLocks noGrp="1"/>
          </p:cNvSpPr>
          <p:nvPr>
            <p:ph sz="quarter" idx="29" hasCustomPrompt="1"/>
          </p:nvPr>
        </p:nvSpPr>
        <p:spPr>
          <a:xfrm>
            <a:off x="2831667" y="2025307"/>
            <a:ext cx="1547558"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39" name="Content Placeholder 3">
            <a:extLst>
              <a:ext uri="{FF2B5EF4-FFF2-40B4-BE49-F238E27FC236}">
                <a16:creationId xmlns:a16="http://schemas.microsoft.com/office/drawing/2014/main" id="{8D853821-D457-564B-B27D-27B72CF5500B}"/>
              </a:ext>
            </a:extLst>
          </p:cNvPr>
          <p:cNvSpPr>
            <a:spLocks noGrp="1"/>
          </p:cNvSpPr>
          <p:nvPr>
            <p:ph sz="quarter" idx="30" hasCustomPrompt="1"/>
          </p:nvPr>
        </p:nvSpPr>
        <p:spPr>
          <a:xfrm>
            <a:off x="4650524" y="2025306"/>
            <a:ext cx="1547558"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42" name="Content Placeholder 3">
            <a:extLst>
              <a:ext uri="{FF2B5EF4-FFF2-40B4-BE49-F238E27FC236}">
                <a16:creationId xmlns:a16="http://schemas.microsoft.com/office/drawing/2014/main" id="{7566D22B-6DD4-A44D-9BE9-4B56349DA632}"/>
              </a:ext>
            </a:extLst>
          </p:cNvPr>
          <p:cNvSpPr>
            <a:spLocks noGrp="1"/>
          </p:cNvSpPr>
          <p:nvPr>
            <p:ph sz="quarter" idx="31" hasCustomPrompt="1"/>
          </p:nvPr>
        </p:nvSpPr>
        <p:spPr>
          <a:xfrm>
            <a:off x="6465315" y="2025306"/>
            <a:ext cx="1547558"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Tree>
    <p:extLst>
      <p:ext uri="{BB962C8B-B14F-4D97-AF65-F5344CB8AC3E}">
        <p14:creationId xmlns:p14="http://schemas.microsoft.com/office/powerpoint/2010/main" val="2621915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 Icons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lvl1pPr>
              <a:defRPr>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pic>
        <p:nvPicPr>
          <p:cNvPr id="7" name="Picture 6">
            <a:extLst>
              <a:ext uri="{FF2B5EF4-FFF2-40B4-BE49-F238E27FC236}">
                <a16:creationId xmlns:a16="http://schemas.microsoft.com/office/drawing/2014/main" id="{A277E434-DBE5-B340-B60B-469E883F36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8" name="Text Placeholder 9">
            <a:extLst>
              <a:ext uri="{FF2B5EF4-FFF2-40B4-BE49-F238E27FC236}">
                <a16:creationId xmlns:a16="http://schemas.microsoft.com/office/drawing/2014/main" id="{1B1079E5-A23D-A445-87A5-5AB81054A959}"/>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cxnSp>
        <p:nvCxnSpPr>
          <p:cNvPr id="11" name="Straight Connector 10">
            <a:extLst>
              <a:ext uri="{FF2B5EF4-FFF2-40B4-BE49-F238E27FC236}">
                <a16:creationId xmlns:a16="http://schemas.microsoft.com/office/drawing/2014/main" id="{93A9601D-203A-1545-B13E-6360047084F7}"/>
              </a:ext>
            </a:extLst>
          </p:cNvPr>
          <p:cNvCxnSpPr>
            <a:cxnSpLocks/>
          </p:cNvCxnSpPr>
          <p:nvPr/>
        </p:nvCxnSpPr>
        <p:spPr>
          <a:xfrm>
            <a:off x="2051005" y="1983381"/>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B3305DCE-0578-DD42-8DCB-F92867B7EB9E}"/>
              </a:ext>
            </a:extLst>
          </p:cNvPr>
          <p:cNvCxnSpPr>
            <a:cxnSpLocks/>
          </p:cNvCxnSpPr>
          <p:nvPr/>
        </p:nvCxnSpPr>
        <p:spPr>
          <a:xfrm>
            <a:off x="3749511" y="1983381"/>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9" name="Content Placeholder 3">
            <a:extLst>
              <a:ext uri="{FF2B5EF4-FFF2-40B4-BE49-F238E27FC236}">
                <a16:creationId xmlns:a16="http://schemas.microsoft.com/office/drawing/2014/main" id="{79268C41-2EF1-DC49-AA9A-8A5CF1F157BD}"/>
              </a:ext>
            </a:extLst>
          </p:cNvPr>
          <p:cNvSpPr>
            <a:spLocks noGrp="1"/>
          </p:cNvSpPr>
          <p:nvPr>
            <p:ph sz="quarter" idx="19" hasCustomPrompt="1"/>
          </p:nvPr>
        </p:nvSpPr>
        <p:spPr>
          <a:xfrm>
            <a:off x="514405" y="3348605"/>
            <a:ext cx="137160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0" name="Content Placeholder 3">
            <a:extLst>
              <a:ext uri="{FF2B5EF4-FFF2-40B4-BE49-F238E27FC236}">
                <a16:creationId xmlns:a16="http://schemas.microsoft.com/office/drawing/2014/main" id="{D6FD83CD-24A9-4640-978C-A8873D8307A6}"/>
              </a:ext>
            </a:extLst>
          </p:cNvPr>
          <p:cNvSpPr>
            <a:spLocks noGrp="1"/>
          </p:cNvSpPr>
          <p:nvPr>
            <p:ph sz="quarter" idx="20" hasCustomPrompt="1"/>
          </p:nvPr>
        </p:nvSpPr>
        <p:spPr>
          <a:xfrm>
            <a:off x="3917488" y="3348605"/>
            <a:ext cx="137160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1" name="Content Placeholder 3">
            <a:extLst>
              <a:ext uri="{FF2B5EF4-FFF2-40B4-BE49-F238E27FC236}">
                <a16:creationId xmlns:a16="http://schemas.microsoft.com/office/drawing/2014/main" id="{ACED6CC3-4695-7D43-8573-0E62F98B652A}"/>
              </a:ext>
            </a:extLst>
          </p:cNvPr>
          <p:cNvSpPr>
            <a:spLocks noGrp="1"/>
          </p:cNvSpPr>
          <p:nvPr>
            <p:ph sz="quarter" idx="21" hasCustomPrompt="1"/>
          </p:nvPr>
        </p:nvSpPr>
        <p:spPr>
          <a:xfrm>
            <a:off x="2207243" y="3360734"/>
            <a:ext cx="137160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32" name="Content Placeholder 3">
            <a:extLst>
              <a:ext uri="{FF2B5EF4-FFF2-40B4-BE49-F238E27FC236}">
                <a16:creationId xmlns:a16="http://schemas.microsoft.com/office/drawing/2014/main" id="{9BD9B0F5-18F2-6147-9DD6-C9018AAD6800}"/>
              </a:ext>
            </a:extLst>
          </p:cNvPr>
          <p:cNvSpPr>
            <a:spLocks noGrp="1"/>
          </p:cNvSpPr>
          <p:nvPr>
            <p:ph sz="quarter" idx="22"/>
          </p:nvPr>
        </p:nvSpPr>
        <p:spPr>
          <a:xfrm>
            <a:off x="514405" y="3759512"/>
            <a:ext cx="137160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3" name="Content Placeholder 3">
            <a:extLst>
              <a:ext uri="{FF2B5EF4-FFF2-40B4-BE49-F238E27FC236}">
                <a16:creationId xmlns:a16="http://schemas.microsoft.com/office/drawing/2014/main" id="{674D65F5-0BDC-D54F-8A9B-2E361CA4AD66}"/>
              </a:ext>
            </a:extLst>
          </p:cNvPr>
          <p:cNvSpPr>
            <a:spLocks noGrp="1"/>
          </p:cNvSpPr>
          <p:nvPr>
            <p:ph sz="quarter" idx="23"/>
          </p:nvPr>
        </p:nvSpPr>
        <p:spPr>
          <a:xfrm>
            <a:off x="3917488" y="3759512"/>
            <a:ext cx="137160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4" name="Content Placeholder 3">
            <a:extLst>
              <a:ext uri="{FF2B5EF4-FFF2-40B4-BE49-F238E27FC236}">
                <a16:creationId xmlns:a16="http://schemas.microsoft.com/office/drawing/2014/main" id="{8954E0FE-8602-544B-9A6D-BC6AE8430695}"/>
              </a:ext>
            </a:extLst>
          </p:cNvPr>
          <p:cNvSpPr>
            <a:spLocks noGrp="1"/>
          </p:cNvSpPr>
          <p:nvPr>
            <p:ph sz="quarter" idx="24"/>
          </p:nvPr>
        </p:nvSpPr>
        <p:spPr>
          <a:xfrm>
            <a:off x="2207243" y="3771641"/>
            <a:ext cx="137160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 name="Rectangle 2">
            <a:extLst>
              <a:ext uri="{FF2B5EF4-FFF2-40B4-BE49-F238E27FC236}">
                <a16:creationId xmlns:a16="http://schemas.microsoft.com/office/drawing/2014/main" id="{9E81A629-BDA2-8B44-A159-76B2E8BDC7CB}"/>
              </a:ext>
            </a:extLst>
          </p:cNvPr>
          <p:cNvSpPr/>
          <p:nvPr/>
        </p:nvSpPr>
        <p:spPr>
          <a:xfrm>
            <a:off x="514405" y="1971249"/>
            <a:ext cx="137160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0" name="Rectangle 39">
            <a:extLst>
              <a:ext uri="{FF2B5EF4-FFF2-40B4-BE49-F238E27FC236}">
                <a16:creationId xmlns:a16="http://schemas.microsoft.com/office/drawing/2014/main" id="{5723D3DA-C89F-1048-8B2C-FEA3A12033CE}"/>
              </a:ext>
            </a:extLst>
          </p:cNvPr>
          <p:cNvSpPr/>
          <p:nvPr/>
        </p:nvSpPr>
        <p:spPr>
          <a:xfrm>
            <a:off x="2207243" y="1983378"/>
            <a:ext cx="137160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1" name="Rectangle 40">
            <a:extLst>
              <a:ext uri="{FF2B5EF4-FFF2-40B4-BE49-F238E27FC236}">
                <a16:creationId xmlns:a16="http://schemas.microsoft.com/office/drawing/2014/main" id="{EA2C8F14-0A31-0241-A526-3C7D724439E0}"/>
              </a:ext>
            </a:extLst>
          </p:cNvPr>
          <p:cNvSpPr/>
          <p:nvPr/>
        </p:nvSpPr>
        <p:spPr>
          <a:xfrm>
            <a:off x="3917488" y="1971249"/>
            <a:ext cx="137160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6" name="Content Placeholder 3">
            <a:extLst>
              <a:ext uri="{FF2B5EF4-FFF2-40B4-BE49-F238E27FC236}">
                <a16:creationId xmlns:a16="http://schemas.microsoft.com/office/drawing/2014/main" id="{468E8C33-FE5C-8747-9F86-6ED0526D14E1}"/>
              </a:ext>
            </a:extLst>
          </p:cNvPr>
          <p:cNvSpPr>
            <a:spLocks noGrp="1"/>
          </p:cNvSpPr>
          <p:nvPr>
            <p:ph sz="quarter" idx="25" hasCustomPrompt="1"/>
          </p:nvPr>
        </p:nvSpPr>
        <p:spPr>
          <a:xfrm>
            <a:off x="7299087" y="3348605"/>
            <a:ext cx="137160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27" name="Content Placeholder 3">
            <a:extLst>
              <a:ext uri="{FF2B5EF4-FFF2-40B4-BE49-F238E27FC236}">
                <a16:creationId xmlns:a16="http://schemas.microsoft.com/office/drawing/2014/main" id="{A354C75B-E9FF-BE4A-B6EC-0EC0EA6CB843}"/>
              </a:ext>
            </a:extLst>
          </p:cNvPr>
          <p:cNvSpPr>
            <a:spLocks noGrp="1"/>
          </p:cNvSpPr>
          <p:nvPr>
            <p:ph sz="quarter" idx="26"/>
          </p:nvPr>
        </p:nvSpPr>
        <p:spPr>
          <a:xfrm>
            <a:off x="7299087" y="3759512"/>
            <a:ext cx="137160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8" name="Rectangle 27">
            <a:extLst>
              <a:ext uri="{FF2B5EF4-FFF2-40B4-BE49-F238E27FC236}">
                <a16:creationId xmlns:a16="http://schemas.microsoft.com/office/drawing/2014/main" id="{1653D5EF-15D9-6F4C-B79F-76274629143C}"/>
              </a:ext>
            </a:extLst>
          </p:cNvPr>
          <p:cNvSpPr/>
          <p:nvPr/>
        </p:nvSpPr>
        <p:spPr>
          <a:xfrm>
            <a:off x="7299087" y="1971249"/>
            <a:ext cx="137160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35" name="Straight Connector 34">
            <a:extLst>
              <a:ext uri="{FF2B5EF4-FFF2-40B4-BE49-F238E27FC236}">
                <a16:creationId xmlns:a16="http://schemas.microsoft.com/office/drawing/2014/main" id="{946C4703-D5D4-6245-BE23-73025FE7D8EB}"/>
              </a:ext>
            </a:extLst>
          </p:cNvPr>
          <p:cNvCxnSpPr>
            <a:cxnSpLocks/>
          </p:cNvCxnSpPr>
          <p:nvPr/>
        </p:nvCxnSpPr>
        <p:spPr>
          <a:xfrm>
            <a:off x="7149205" y="1983381"/>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Content Placeholder 3">
            <a:extLst>
              <a:ext uri="{FF2B5EF4-FFF2-40B4-BE49-F238E27FC236}">
                <a16:creationId xmlns:a16="http://schemas.microsoft.com/office/drawing/2014/main" id="{560F0F1B-18A7-4549-8449-E6D074C03025}"/>
              </a:ext>
            </a:extLst>
          </p:cNvPr>
          <p:cNvSpPr>
            <a:spLocks noGrp="1"/>
          </p:cNvSpPr>
          <p:nvPr>
            <p:ph sz="quarter" idx="27" hasCustomPrompt="1"/>
          </p:nvPr>
        </p:nvSpPr>
        <p:spPr>
          <a:xfrm>
            <a:off x="5628827" y="3360734"/>
            <a:ext cx="1371600" cy="388054"/>
          </a:xfrm>
        </p:spPr>
        <p:txBody>
          <a:bodyPr lIns="0" tIns="0" rIns="0" bIns="0" anchor="t" anchorCtr="0">
            <a:noAutofit/>
          </a:bodyPr>
          <a:lstStyle>
            <a:lvl1pPr algn="ctr">
              <a:buFontTx/>
              <a:buNone/>
              <a:defRPr sz="1050" b="1">
                <a:solidFill>
                  <a:schemeClr val="tx2"/>
                </a:solidFill>
              </a:defRPr>
            </a:lvl1pPr>
          </a:lstStyle>
          <a:p>
            <a:pPr lvl="0"/>
            <a:r>
              <a:rPr lang="en-US" dirty="0"/>
              <a:t>CLICK TO EDIT</a:t>
            </a:r>
          </a:p>
        </p:txBody>
      </p:sp>
      <p:sp>
        <p:nvSpPr>
          <p:cNvPr id="25" name="Content Placeholder 3">
            <a:extLst>
              <a:ext uri="{FF2B5EF4-FFF2-40B4-BE49-F238E27FC236}">
                <a16:creationId xmlns:a16="http://schemas.microsoft.com/office/drawing/2014/main" id="{E9CAEE7B-BEAE-E74B-9A4B-89FB3DDC58D8}"/>
              </a:ext>
            </a:extLst>
          </p:cNvPr>
          <p:cNvSpPr>
            <a:spLocks noGrp="1"/>
          </p:cNvSpPr>
          <p:nvPr>
            <p:ph sz="quarter" idx="28"/>
          </p:nvPr>
        </p:nvSpPr>
        <p:spPr>
          <a:xfrm>
            <a:off x="5628827" y="3771641"/>
            <a:ext cx="1371600" cy="161583"/>
          </a:xfrm>
        </p:spPr>
        <p:txBody>
          <a:bodyPr wrap="square" lIns="0" tIns="0" rIns="0" bIns="0" anchor="t" anchorCtr="0">
            <a:spAutoFit/>
          </a:bodyPr>
          <a:lstStyle>
            <a:lvl1pPr algn="ctr">
              <a:buFontTx/>
              <a:buNone/>
              <a:defRPr sz="105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37" name="Rectangle 36">
            <a:extLst>
              <a:ext uri="{FF2B5EF4-FFF2-40B4-BE49-F238E27FC236}">
                <a16:creationId xmlns:a16="http://schemas.microsoft.com/office/drawing/2014/main" id="{16CDA80B-7095-3A43-907C-378D936DCDFF}"/>
              </a:ext>
            </a:extLst>
          </p:cNvPr>
          <p:cNvSpPr/>
          <p:nvPr/>
        </p:nvSpPr>
        <p:spPr>
          <a:xfrm>
            <a:off x="5628827" y="1983378"/>
            <a:ext cx="1371600" cy="128016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38" name="Straight Connector 37">
            <a:extLst>
              <a:ext uri="{FF2B5EF4-FFF2-40B4-BE49-F238E27FC236}">
                <a16:creationId xmlns:a16="http://schemas.microsoft.com/office/drawing/2014/main" id="{40AB1CAF-22DA-3248-88EF-8B821305C33E}"/>
              </a:ext>
            </a:extLst>
          </p:cNvPr>
          <p:cNvCxnSpPr>
            <a:cxnSpLocks/>
          </p:cNvCxnSpPr>
          <p:nvPr/>
        </p:nvCxnSpPr>
        <p:spPr>
          <a:xfrm>
            <a:off x="5459777" y="1983381"/>
            <a:ext cx="0" cy="316494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9" name="Text Placeholder 17">
            <a:extLst>
              <a:ext uri="{FF2B5EF4-FFF2-40B4-BE49-F238E27FC236}">
                <a16:creationId xmlns:a16="http://schemas.microsoft.com/office/drawing/2014/main" id="{2F62CC34-F217-9141-9E80-24013182AAC2}"/>
              </a:ext>
            </a:extLst>
          </p:cNvPr>
          <p:cNvSpPr>
            <a:spLocks noGrp="1"/>
          </p:cNvSpPr>
          <p:nvPr>
            <p:ph type="body" sz="quarter" idx="2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43" name="Text Placeholder 14">
            <a:extLst>
              <a:ext uri="{FF2B5EF4-FFF2-40B4-BE49-F238E27FC236}">
                <a16:creationId xmlns:a16="http://schemas.microsoft.com/office/drawing/2014/main" id="{C5951534-2ECE-2C4C-BD43-532369FEFED9}"/>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44" name="Text Placeholder 14">
            <a:extLst>
              <a:ext uri="{FF2B5EF4-FFF2-40B4-BE49-F238E27FC236}">
                <a16:creationId xmlns:a16="http://schemas.microsoft.com/office/drawing/2014/main" id="{790EB18C-2F87-A54A-B0F0-D4DA9DA23C32}"/>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
        <p:nvSpPr>
          <p:cNvPr id="36" name="Content Placeholder 3">
            <a:extLst>
              <a:ext uri="{FF2B5EF4-FFF2-40B4-BE49-F238E27FC236}">
                <a16:creationId xmlns:a16="http://schemas.microsoft.com/office/drawing/2014/main" id="{1F51F884-5377-9C4D-B3B9-A5EB0132CB13}"/>
              </a:ext>
            </a:extLst>
          </p:cNvPr>
          <p:cNvSpPr>
            <a:spLocks noGrp="1"/>
          </p:cNvSpPr>
          <p:nvPr>
            <p:ph sz="quarter" idx="30" hasCustomPrompt="1"/>
          </p:nvPr>
        </p:nvSpPr>
        <p:spPr>
          <a:xfrm>
            <a:off x="588743" y="2029914"/>
            <a:ext cx="1210253"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42" name="Content Placeholder 3">
            <a:extLst>
              <a:ext uri="{FF2B5EF4-FFF2-40B4-BE49-F238E27FC236}">
                <a16:creationId xmlns:a16="http://schemas.microsoft.com/office/drawing/2014/main" id="{0DD1B0C0-DAF6-0E4D-8AF8-0E5EBEC53EBE}"/>
              </a:ext>
            </a:extLst>
          </p:cNvPr>
          <p:cNvSpPr>
            <a:spLocks noGrp="1"/>
          </p:cNvSpPr>
          <p:nvPr>
            <p:ph sz="quarter" idx="31" hasCustomPrompt="1"/>
          </p:nvPr>
        </p:nvSpPr>
        <p:spPr>
          <a:xfrm>
            <a:off x="2285878" y="2029914"/>
            <a:ext cx="1210253"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45" name="Content Placeholder 3">
            <a:extLst>
              <a:ext uri="{FF2B5EF4-FFF2-40B4-BE49-F238E27FC236}">
                <a16:creationId xmlns:a16="http://schemas.microsoft.com/office/drawing/2014/main" id="{1709F858-111A-D143-BB37-FA52C458049B}"/>
              </a:ext>
            </a:extLst>
          </p:cNvPr>
          <p:cNvSpPr>
            <a:spLocks noGrp="1"/>
          </p:cNvSpPr>
          <p:nvPr>
            <p:ph sz="quarter" idx="32" hasCustomPrompt="1"/>
          </p:nvPr>
        </p:nvSpPr>
        <p:spPr>
          <a:xfrm>
            <a:off x="3996452" y="2029914"/>
            <a:ext cx="1210253"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46" name="Content Placeholder 3">
            <a:extLst>
              <a:ext uri="{FF2B5EF4-FFF2-40B4-BE49-F238E27FC236}">
                <a16:creationId xmlns:a16="http://schemas.microsoft.com/office/drawing/2014/main" id="{E148D592-8E79-434B-BB45-0E2C36C16870}"/>
              </a:ext>
            </a:extLst>
          </p:cNvPr>
          <p:cNvSpPr>
            <a:spLocks noGrp="1"/>
          </p:cNvSpPr>
          <p:nvPr>
            <p:ph sz="quarter" idx="33" hasCustomPrompt="1"/>
          </p:nvPr>
        </p:nvSpPr>
        <p:spPr>
          <a:xfrm>
            <a:off x="5707248" y="2029914"/>
            <a:ext cx="1210253"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
        <p:nvSpPr>
          <p:cNvPr id="47" name="Content Placeholder 3">
            <a:extLst>
              <a:ext uri="{FF2B5EF4-FFF2-40B4-BE49-F238E27FC236}">
                <a16:creationId xmlns:a16="http://schemas.microsoft.com/office/drawing/2014/main" id="{71701E0D-78F8-C74C-8926-7278301A0C6B}"/>
              </a:ext>
            </a:extLst>
          </p:cNvPr>
          <p:cNvSpPr>
            <a:spLocks noGrp="1"/>
          </p:cNvSpPr>
          <p:nvPr>
            <p:ph sz="quarter" idx="34" hasCustomPrompt="1"/>
          </p:nvPr>
        </p:nvSpPr>
        <p:spPr>
          <a:xfrm>
            <a:off x="7368194" y="2029914"/>
            <a:ext cx="1210253" cy="1174959"/>
          </a:xfrm>
        </p:spPr>
        <p:txBody>
          <a:bodyPr lIns="0" tIns="0" rIns="0" bIns="0" anchor="ctr" anchorCtr="0">
            <a:noAutofit/>
          </a:bodyPr>
          <a:lstStyle>
            <a:lvl1pPr algn="ctr">
              <a:buFontTx/>
              <a:buNone/>
              <a:defRPr sz="1000" b="0">
                <a:solidFill>
                  <a:schemeClr val="tx2"/>
                </a:solidFill>
              </a:defRPr>
            </a:lvl1pPr>
          </a:lstStyle>
          <a:p>
            <a:pPr lvl="0"/>
            <a:r>
              <a:rPr lang="en-US" dirty="0"/>
              <a:t>CLICK TO EDIT</a:t>
            </a:r>
          </a:p>
        </p:txBody>
      </p:sp>
    </p:spTree>
    <p:extLst>
      <p:ext uri="{BB962C8B-B14F-4D97-AF65-F5344CB8AC3E}">
        <p14:creationId xmlns:p14="http://schemas.microsoft.com/office/powerpoint/2010/main" val="2517765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5139999"/>
            <a:ext cx="6564664" cy="332399"/>
          </a:xfrm>
          <a:prstGeom prst="rect">
            <a:avLst/>
          </a:prstGeom>
        </p:spPr>
        <p:txBody>
          <a:bodyPr anchor="b"/>
          <a:lstStyle>
            <a:lvl1pPr algn="l">
              <a:defRPr sz="2400">
                <a:solidFill>
                  <a:schemeClr val="tx2"/>
                </a:solidFill>
              </a:defRPr>
            </a:lvl1pPr>
          </a:lstStyle>
          <a:p>
            <a:r>
              <a:rPr lang="en-US" dirty="0"/>
              <a:t>Click to Edit Master Title Style</a:t>
            </a:r>
          </a:p>
        </p:txBody>
      </p:sp>
      <p:sp>
        <p:nvSpPr>
          <p:cNvPr id="3" name="Subtitle 2"/>
          <p:cNvSpPr>
            <a:spLocks noGrp="1"/>
          </p:cNvSpPr>
          <p:nvPr>
            <p:ph type="subTitle" idx="1" hasCustomPrompt="1"/>
          </p:nvPr>
        </p:nvSpPr>
        <p:spPr>
          <a:xfrm>
            <a:off x="457200" y="4752702"/>
            <a:ext cx="3265136" cy="274048"/>
          </a:xfrm>
        </p:spPr>
        <p:txBody>
          <a:bodyPr lIns="0" tIns="0" rIns="0" bIns="0" anchor="b" anchorCtr="0">
            <a:noAutofit/>
          </a:bodyPr>
          <a:lstStyle>
            <a:lvl1pPr marL="0" indent="0" algn="l">
              <a:buNone/>
              <a:defRPr sz="12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a:extLst>
              <a:ext uri="{FF2B5EF4-FFF2-40B4-BE49-F238E27FC236}">
                <a16:creationId xmlns:a16="http://schemas.microsoft.com/office/drawing/2014/main" id="{06271EB9-A669-2143-8989-71AAE7432D6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804" y="1035513"/>
            <a:ext cx="1251122" cy="793237"/>
          </a:xfrm>
          <a:prstGeom prst="rect">
            <a:avLst/>
          </a:prstGeom>
        </p:spPr>
      </p:pic>
      <p:sp>
        <p:nvSpPr>
          <p:cNvPr id="10" name="Text Placeholder 9">
            <a:extLst>
              <a:ext uri="{FF2B5EF4-FFF2-40B4-BE49-F238E27FC236}">
                <a16:creationId xmlns:a16="http://schemas.microsoft.com/office/drawing/2014/main" id="{6B180FFF-2ED6-D24B-B970-0A2F15C572F6}"/>
              </a:ext>
            </a:extLst>
          </p:cNvPr>
          <p:cNvSpPr>
            <a:spLocks noGrp="1"/>
          </p:cNvSpPr>
          <p:nvPr>
            <p:ph type="body" sz="quarter" idx="10"/>
          </p:nvPr>
        </p:nvSpPr>
        <p:spPr>
          <a:xfrm>
            <a:off x="7352675" y="5863286"/>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1" name="Text Placeholder 9">
            <a:extLst>
              <a:ext uri="{FF2B5EF4-FFF2-40B4-BE49-F238E27FC236}">
                <a16:creationId xmlns:a16="http://schemas.microsoft.com/office/drawing/2014/main" id="{DE1FDB8C-5CDA-064E-8879-C4789FFB8BCF}"/>
              </a:ext>
            </a:extLst>
          </p:cNvPr>
          <p:cNvSpPr>
            <a:spLocks noGrp="1"/>
          </p:cNvSpPr>
          <p:nvPr>
            <p:ph type="body" sz="quarter" idx="11"/>
          </p:nvPr>
        </p:nvSpPr>
        <p:spPr>
          <a:xfrm>
            <a:off x="5923612" y="5863286"/>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2" name="Text Placeholder 9">
            <a:extLst>
              <a:ext uri="{FF2B5EF4-FFF2-40B4-BE49-F238E27FC236}">
                <a16:creationId xmlns:a16="http://schemas.microsoft.com/office/drawing/2014/main" id="{52E1C957-CAD9-DE4A-B5F6-C3C5B291ECF1}"/>
              </a:ext>
            </a:extLst>
          </p:cNvPr>
          <p:cNvSpPr>
            <a:spLocks noGrp="1"/>
          </p:cNvSpPr>
          <p:nvPr>
            <p:ph type="body" sz="quarter" idx="12"/>
          </p:nvPr>
        </p:nvSpPr>
        <p:spPr>
          <a:xfrm>
            <a:off x="4494549" y="5863286"/>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7" name="Text Placeholder 9">
            <a:extLst>
              <a:ext uri="{FF2B5EF4-FFF2-40B4-BE49-F238E27FC236}">
                <a16:creationId xmlns:a16="http://schemas.microsoft.com/office/drawing/2014/main" id="{6B9819E4-2B0C-5B49-BA11-431A28B31BDF}"/>
              </a:ext>
            </a:extLst>
          </p:cNvPr>
          <p:cNvSpPr>
            <a:spLocks noGrp="1"/>
          </p:cNvSpPr>
          <p:nvPr>
            <p:ph type="body" sz="quarter" idx="13" hasCustomPrompt="1"/>
          </p:nvPr>
        </p:nvSpPr>
        <p:spPr>
          <a:xfrm>
            <a:off x="7352675" y="6019618"/>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18" name="Text Placeholder 9">
            <a:extLst>
              <a:ext uri="{FF2B5EF4-FFF2-40B4-BE49-F238E27FC236}">
                <a16:creationId xmlns:a16="http://schemas.microsoft.com/office/drawing/2014/main" id="{8424A542-9EED-FF45-ABC5-519DB19D8E77}"/>
              </a:ext>
            </a:extLst>
          </p:cNvPr>
          <p:cNvSpPr>
            <a:spLocks noGrp="1"/>
          </p:cNvSpPr>
          <p:nvPr>
            <p:ph type="body" sz="quarter" idx="14" hasCustomPrompt="1"/>
          </p:nvPr>
        </p:nvSpPr>
        <p:spPr>
          <a:xfrm>
            <a:off x="5923612" y="6019620"/>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19" name="Text Placeholder 9">
            <a:extLst>
              <a:ext uri="{FF2B5EF4-FFF2-40B4-BE49-F238E27FC236}">
                <a16:creationId xmlns:a16="http://schemas.microsoft.com/office/drawing/2014/main" id="{26C20816-87C2-6C43-AA08-801BAF16C174}"/>
              </a:ext>
            </a:extLst>
          </p:cNvPr>
          <p:cNvSpPr>
            <a:spLocks noGrp="1"/>
          </p:cNvSpPr>
          <p:nvPr>
            <p:ph type="body" sz="quarter" idx="15" hasCustomPrompt="1"/>
          </p:nvPr>
        </p:nvSpPr>
        <p:spPr>
          <a:xfrm>
            <a:off x="4494548" y="6019618"/>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0" name="Text Placeholder 9">
            <a:extLst>
              <a:ext uri="{FF2B5EF4-FFF2-40B4-BE49-F238E27FC236}">
                <a16:creationId xmlns:a16="http://schemas.microsoft.com/office/drawing/2014/main" id="{0841BF02-40A0-014E-806C-6662761ED09C}"/>
              </a:ext>
            </a:extLst>
          </p:cNvPr>
          <p:cNvSpPr>
            <a:spLocks noGrp="1"/>
          </p:cNvSpPr>
          <p:nvPr>
            <p:ph type="body" sz="quarter" idx="16" hasCustomPrompt="1"/>
          </p:nvPr>
        </p:nvSpPr>
        <p:spPr>
          <a:xfrm>
            <a:off x="474573" y="5861155"/>
            <a:ext cx="668428" cy="110800"/>
          </a:xfrm>
        </p:spPr>
        <p:txBody>
          <a:bodyPr wrap="square" lIns="0" tIns="0" rIns="0" bIns="0">
            <a:spAutoFit/>
          </a:bodyPr>
          <a:lstStyle>
            <a:lvl1pPr>
              <a:buFontTx/>
              <a:buNone/>
              <a:defRPr sz="800" b="0" i="0">
                <a:solidFill>
                  <a:schemeClr val="tx1">
                    <a:lumMod val="50000"/>
                    <a:lumOff val="50000"/>
                  </a:schemeClr>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TP#</a:t>
            </a:r>
          </a:p>
        </p:txBody>
      </p:sp>
      <p:sp>
        <p:nvSpPr>
          <p:cNvPr id="13" name="Text Placeholder 9">
            <a:extLst>
              <a:ext uri="{FF2B5EF4-FFF2-40B4-BE49-F238E27FC236}">
                <a16:creationId xmlns:a16="http://schemas.microsoft.com/office/drawing/2014/main" id="{35630C4F-4C5B-7847-BED9-F7CF04DEB009}"/>
              </a:ext>
            </a:extLst>
          </p:cNvPr>
          <p:cNvSpPr>
            <a:spLocks noGrp="1"/>
          </p:cNvSpPr>
          <p:nvPr>
            <p:ph type="body" sz="quarter" idx="17"/>
          </p:nvPr>
        </p:nvSpPr>
        <p:spPr>
          <a:xfrm>
            <a:off x="3065485" y="5863286"/>
            <a:ext cx="1336855" cy="140275"/>
          </a:xfrm>
        </p:spPr>
        <p:txBody>
          <a:bodyPr lIns="0" tIns="0" rIns="0" bIns="0">
            <a:noAutofit/>
          </a:bodyPr>
          <a:lstStyle>
            <a:lvl1pPr algn="l">
              <a:buFontTx/>
              <a:buNone/>
              <a:defRPr sz="1000"/>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4" name="Text Placeholder 9">
            <a:extLst>
              <a:ext uri="{FF2B5EF4-FFF2-40B4-BE49-F238E27FC236}">
                <a16:creationId xmlns:a16="http://schemas.microsoft.com/office/drawing/2014/main" id="{7AF3A9E3-20B3-8D45-8BD0-377AB10CB7E6}"/>
              </a:ext>
            </a:extLst>
          </p:cNvPr>
          <p:cNvSpPr>
            <a:spLocks noGrp="1"/>
          </p:cNvSpPr>
          <p:nvPr>
            <p:ph type="body" sz="quarter" idx="18" hasCustomPrompt="1"/>
          </p:nvPr>
        </p:nvSpPr>
        <p:spPr>
          <a:xfrm>
            <a:off x="3065484" y="6019618"/>
            <a:ext cx="1336855" cy="123111"/>
          </a:xfrm>
        </p:spPr>
        <p:txBody>
          <a:bodyPr lIns="0" tIns="0" rIns="0" bIns="0">
            <a:spAutoFit/>
          </a:bodyPr>
          <a:lstStyle>
            <a:lvl1pPr algn="l">
              <a:spcBef>
                <a:spcPts val="0"/>
              </a:spcBef>
              <a:spcAft>
                <a:spcPts val="0"/>
              </a:spcAft>
              <a:buFontTx/>
              <a:buNone/>
              <a:defRPr sz="80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1" name="Freeform: Shape 6">
            <a:extLst>
              <a:ext uri="{FF2B5EF4-FFF2-40B4-BE49-F238E27FC236}">
                <a16:creationId xmlns:a16="http://schemas.microsoft.com/office/drawing/2014/main" id="{4D8DDD67-8C9E-694F-B6BF-C4FFDAEEFA16}"/>
              </a:ext>
            </a:extLst>
          </p:cNvPr>
          <p:cNvSpPr/>
          <p:nvPr/>
        </p:nvSpPr>
        <p:spPr>
          <a:xfrm rot="5400000" flipH="1">
            <a:off x="4073635" y="1099105"/>
            <a:ext cx="4571999" cy="4659790"/>
          </a:xfrm>
          <a:custGeom>
            <a:avLst/>
            <a:gdLst>
              <a:gd name="connsiteX0" fmla="*/ 45719 w 4463504"/>
              <a:gd name="connsiteY0" fmla="*/ 4363191 h 4363191"/>
              <a:gd name="connsiteX1" fmla="*/ 45719 w 4463504"/>
              <a:gd name="connsiteY1" fmla="*/ 1 h 4363191"/>
              <a:gd name="connsiteX2" fmla="*/ 0 w 4463504"/>
              <a:gd name="connsiteY2" fmla="*/ 1 h 4363191"/>
              <a:gd name="connsiteX3" fmla="*/ 0 w 4463504"/>
              <a:gd name="connsiteY3" fmla="*/ 4363191 h 4363191"/>
              <a:gd name="connsiteX4" fmla="*/ 4326342 w 4463504"/>
              <a:gd name="connsiteY4" fmla="*/ 4363191 h 4363191"/>
              <a:gd name="connsiteX5" fmla="*/ 4326342 w 4463504"/>
              <a:gd name="connsiteY5" fmla="*/ 4180311 h 4363191"/>
              <a:gd name="connsiteX6" fmla="*/ 1410498 w 4463504"/>
              <a:gd name="connsiteY6" fmla="*/ 4180311 h 4363191"/>
              <a:gd name="connsiteX7" fmla="*/ 1410498 w 4463504"/>
              <a:gd name="connsiteY7" fmla="*/ 4363191 h 4363191"/>
              <a:gd name="connsiteX8" fmla="*/ 4462822 w 4463504"/>
              <a:gd name="connsiteY8" fmla="*/ 91441 h 4363191"/>
              <a:gd name="connsiteX9" fmla="*/ 4462822 w 4463504"/>
              <a:gd name="connsiteY9" fmla="*/ 0 h 4363191"/>
              <a:gd name="connsiteX10" fmla="*/ 47770 w 4463504"/>
              <a:gd name="connsiteY10" fmla="*/ 0 h 4363191"/>
              <a:gd name="connsiteX11" fmla="*/ 47770 w 4463504"/>
              <a:gd name="connsiteY11" fmla="*/ 91441 h 4363191"/>
              <a:gd name="connsiteX12" fmla="*/ 4463504 w 4463504"/>
              <a:gd name="connsiteY12" fmla="*/ 4363190 h 4363191"/>
              <a:gd name="connsiteX13" fmla="*/ 4463504 w 4463504"/>
              <a:gd name="connsiteY13" fmla="*/ 91441 h 4363191"/>
              <a:gd name="connsiteX14" fmla="*/ 4326344 w 4463504"/>
              <a:gd name="connsiteY14" fmla="*/ 91441 h 4363191"/>
              <a:gd name="connsiteX15" fmla="*/ 4326344 w 4463504"/>
              <a:gd name="connsiteY15" fmla="*/ 4363190 h 4363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63504" h="4363191">
                <a:moveTo>
                  <a:pt x="45719" y="4363191"/>
                </a:moveTo>
                <a:lnTo>
                  <a:pt x="45719" y="1"/>
                </a:lnTo>
                <a:lnTo>
                  <a:pt x="0" y="1"/>
                </a:lnTo>
                <a:lnTo>
                  <a:pt x="0" y="4363191"/>
                </a:lnTo>
                <a:close/>
                <a:moveTo>
                  <a:pt x="4326342" y="4363191"/>
                </a:moveTo>
                <a:lnTo>
                  <a:pt x="4326342" y="4180311"/>
                </a:lnTo>
                <a:lnTo>
                  <a:pt x="1410498" y="4180311"/>
                </a:lnTo>
                <a:lnTo>
                  <a:pt x="1410498" y="4363191"/>
                </a:lnTo>
                <a:close/>
                <a:moveTo>
                  <a:pt x="4462822" y="91441"/>
                </a:moveTo>
                <a:lnTo>
                  <a:pt x="4462822" y="0"/>
                </a:lnTo>
                <a:lnTo>
                  <a:pt x="47770" y="0"/>
                </a:lnTo>
                <a:lnTo>
                  <a:pt x="47770" y="91441"/>
                </a:lnTo>
                <a:close/>
                <a:moveTo>
                  <a:pt x="4463504" y="4363190"/>
                </a:moveTo>
                <a:lnTo>
                  <a:pt x="4463504" y="91441"/>
                </a:lnTo>
                <a:lnTo>
                  <a:pt x="4326344" y="91441"/>
                </a:lnTo>
                <a:lnTo>
                  <a:pt x="4326344" y="436319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15" name="Straight Connector 14">
            <a:extLst>
              <a:ext uri="{FF2B5EF4-FFF2-40B4-BE49-F238E27FC236}">
                <a16:creationId xmlns:a16="http://schemas.microsoft.com/office/drawing/2014/main" id="{835968D6-0033-564D-B651-52E650432E7E}"/>
              </a:ext>
            </a:extLst>
          </p:cNvPr>
          <p:cNvCxnSpPr/>
          <p:nvPr/>
        </p:nvCxnSpPr>
        <p:spPr>
          <a:xfrm>
            <a:off x="7309643" y="5861155"/>
            <a:ext cx="0" cy="3012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C3B3C77-D8DA-1E4C-9F8A-ADA435279475}"/>
              </a:ext>
            </a:extLst>
          </p:cNvPr>
          <p:cNvCxnSpPr/>
          <p:nvPr/>
        </p:nvCxnSpPr>
        <p:spPr>
          <a:xfrm>
            <a:off x="5875523" y="5861155"/>
            <a:ext cx="0" cy="3012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187F576-0A8C-1B47-9E47-A9C332288BFD}"/>
              </a:ext>
            </a:extLst>
          </p:cNvPr>
          <p:cNvCxnSpPr/>
          <p:nvPr/>
        </p:nvCxnSpPr>
        <p:spPr>
          <a:xfrm>
            <a:off x="4454766" y="5863587"/>
            <a:ext cx="0" cy="301214"/>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8479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Investment Process Summar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3" name="Circle: Hollow 5">
            <a:extLst>
              <a:ext uri="{FF2B5EF4-FFF2-40B4-BE49-F238E27FC236}">
                <a16:creationId xmlns:a16="http://schemas.microsoft.com/office/drawing/2014/main" id="{EAE5ABDD-AEDA-914F-9DE2-358F1D200A2C}"/>
              </a:ext>
            </a:extLst>
          </p:cNvPr>
          <p:cNvSpPr/>
          <p:nvPr/>
        </p:nvSpPr>
        <p:spPr>
          <a:xfrm>
            <a:off x="7814629" y="3459652"/>
            <a:ext cx="640080" cy="640080"/>
          </a:xfrm>
          <a:prstGeom prst="donut">
            <a:avLst>
              <a:gd name="adj" fmla="val 623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323232"/>
              </a:solidFill>
              <a:latin typeface="Arial"/>
            </a:endParaRPr>
          </a:p>
        </p:txBody>
      </p:sp>
      <p:cxnSp>
        <p:nvCxnSpPr>
          <p:cNvPr id="20" name="Straight Arrow Connector 19">
            <a:extLst>
              <a:ext uri="{FF2B5EF4-FFF2-40B4-BE49-F238E27FC236}">
                <a16:creationId xmlns:a16="http://schemas.microsoft.com/office/drawing/2014/main" id="{590F186F-E70E-5444-B3FE-52DD020DAF62}"/>
              </a:ext>
            </a:extLst>
          </p:cNvPr>
          <p:cNvCxnSpPr>
            <a:cxnSpLocks/>
          </p:cNvCxnSpPr>
          <p:nvPr/>
        </p:nvCxnSpPr>
        <p:spPr>
          <a:xfrm>
            <a:off x="541216" y="5547650"/>
            <a:ext cx="7401908"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E7FBAE6-1CA3-954E-98E3-CF63098095B2}"/>
              </a:ext>
            </a:extLst>
          </p:cNvPr>
          <p:cNvCxnSpPr/>
          <p:nvPr/>
        </p:nvCxnSpPr>
        <p:spPr>
          <a:xfrm>
            <a:off x="3398088" y="2960449"/>
            <a:ext cx="0" cy="1644715"/>
          </a:xfrm>
          <a:prstGeom prst="line">
            <a:avLst/>
          </a:prstGeom>
          <a:ln w="9525">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7C01FC9-4987-1E49-A5AD-59FA45E8AA39}"/>
              </a:ext>
            </a:extLst>
          </p:cNvPr>
          <p:cNvCxnSpPr/>
          <p:nvPr/>
        </p:nvCxnSpPr>
        <p:spPr>
          <a:xfrm>
            <a:off x="540223" y="2106265"/>
            <a:ext cx="4219279"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79E627E-A351-4F4A-B0B3-95C256031044}"/>
              </a:ext>
            </a:extLst>
          </p:cNvPr>
          <p:cNvCxnSpPr/>
          <p:nvPr/>
        </p:nvCxnSpPr>
        <p:spPr>
          <a:xfrm>
            <a:off x="556585" y="2152055"/>
            <a:ext cx="0" cy="32129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A8EFE11-95F9-134B-9329-123062974E63}"/>
              </a:ext>
            </a:extLst>
          </p:cNvPr>
          <p:cNvCxnSpPr>
            <a:cxnSpLocks/>
          </p:cNvCxnSpPr>
          <p:nvPr/>
        </p:nvCxnSpPr>
        <p:spPr>
          <a:xfrm>
            <a:off x="1965197" y="2415176"/>
            <a:ext cx="0" cy="2649509"/>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757E586-6F92-1D41-9EE6-5964E4C6A7A7}"/>
              </a:ext>
            </a:extLst>
          </p:cNvPr>
          <p:cNvCxnSpPr>
            <a:cxnSpLocks/>
          </p:cNvCxnSpPr>
          <p:nvPr/>
        </p:nvCxnSpPr>
        <p:spPr>
          <a:xfrm>
            <a:off x="4878629" y="2998674"/>
            <a:ext cx="0" cy="160649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822323E-3885-2C44-BEBD-7AD59E922E56}"/>
              </a:ext>
            </a:extLst>
          </p:cNvPr>
          <p:cNvCxnSpPr>
            <a:cxnSpLocks/>
          </p:cNvCxnSpPr>
          <p:nvPr/>
        </p:nvCxnSpPr>
        <p:spPr>
          <a:xfrm>
            <a:off x="6277242" y="3260831"/>
            <a:ext cx="0" cy="1191899"/>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6947962-DDFD-5B46-BDDC-486011CA279E}"/>
              </a:ext>
            </a:extLst>
          </p:cNvPr>
          <p:cNvCxnSpPr>
            <a:cxnSpLocks/>
          </p:cNvCxnSpPr>
          <p:nvPr/>
        </p:nvCxnSpPr>
        <p:spPr>
          <a:xfrm>
            <a:off x="7740419" y="3459652"/>
            <a:ext cx="0" cy="64008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6ED3321-0976-B24B-BB40-538D5ABDAA38}"/>
              </a:ext>
            </a:extLst>
          </p:cNvPr>
          <p:cNvCxnSpPr>
            <a:cxnSpLocks/>
          </p:cNvCxnSpPr>
          <p:nvPr/>
        </p:nvCxnSpPr>
        <p:spPr>
          <a:xfrm>
            <a:off x="4869386" y="2960449"/>
            <a:ext cx="128016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E82A6EC-44D3-9A48-ADF7-8D1EAD8E23BF}"/>
              </a:ext>
            </a:extLst>
          </p:cNvPr>
          <p:cNvCxnSpPr>
            <a:cxnSpLocks/>
          </p:cNvCxnSpPr>
          <p:nvPr/>
        </p:nvCxnSpPr>
        <p:spPr>
          <a:xfrm>
            <a:off x="6255483" y="3230565"/>
            <a:ext cx="1168793"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8FB4A3C-7533-8249-A215-DF840DCFA08C}"/>
              </a:ext>
            </a:extLst>
          </p:cNvPr>
          <p:cNvCxnSpPr>
            <a:cxnSpLocks/>
          </p:cNvCxnSpPr>
          <p:nvPr/>
        </p:nvCxnSpPr>
        <p:spPr>
          <a:xfrm>
            <a:off x="7725420" y="3420455"/>
            <a:ext cx="7891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81AC7728-2F26-2749-A353-AC457E176A08}"/>
              </a:ext>
            </a:extLst>
          </p:cNvPr>
          <p:cNvSpPr>
            <a:spLocks noGrp="1"/>
          </p:cNvSpPr>
          <p:nvPr>
            <p:ph sz="half" idx="1" hasCustomPrompt="1"/>
          </p:nvPr>
        </p:nvSpPr>
        <p:spPr>
          <a:xfrm>
            <a:off x="630795" y="2415176"/>
            <a:ext cx="1282081" cy="2614023"/>
          </a:xfrm>
        </p:spPr>
        <p:txBody>
          <a:bodyPr lIns="0" tIns="0" rIns="0" bIns="0">
            <a:noAutofit/>
          </a:bodyPr>
          <a:lstStyle>
            <a:lvl1pPr indent="0">
              <a:spcAft>
                <a:spcPts val="0"/>
              </a:spcAft>
              <a:buNone/>
              <a:defRPr sz="800"/>
            </a:lvl1pPr>
          </a:lstStyle>
          <a:p>
            <a:pPr lvl="0"/>
            <a:r>
              <a:rPr lang="en-US" dirty="0"/>
              <a:t>Text</a:t>
            </a:r>
          </a:p>
        </p:txBody>
      </p:sp>
      <p:sp>
        <p:nvSpPr>
          <p:cNvPr id="36" name="Content Placeholder 2">
            <a:extLst>
              <a:ext uri="{FF2B5EF4-FFF2-40B4-BE49-F238E27FC236}">
                <a16:creationId xmlns:a16="http://schemas.microsoft.com/office/drawing/2014/main" id="{906C8E1D-47B7-3049-BD0A-C9F0B0DFC9E0}"/>
              </a:ext>
            </a:extLst>
          </p:cNvPr>
          <p:cNvSpPr>
            <a:spLocks noGrp="1"/>
          </p:cNvSpPr>
          <p:nvPr>
            <p:ph sz="half" idx="16" hasCustomPrompt="1"/>
          </p:nvPr>
        </p:nvSpPr>
        <p:spPr>
          <a:xfrm>
            <a:off x="2031333" y="2611446"/>
            <a:ext cx="1282081" cy="2417754"/>
          </a:xfrm>
        </p:spPr>
        <p:txBody>
          <a:bodyPr lIns="0" tIns="0" rIns="0" bIns="0">
            <a:noAutofit/>
          </a:bodyPr>
          <a:lstStyle>
            <a:lvl1pPr indent="0">
              <a:spcAft>
                <a:spcPts val="0"/>
              </a:spcAft>
              <a:buNone/>
              <a:defRPr sz="800"/>
            </a:lvl1pPr>
          </a:lstStyle>
          <a:p>
            <a:pPr lvl="0"/>
            <a:r>
              <a:rPr lang="en-US" dirty="0"/>
              <a:t>Text</a:t>
            </a:r>
          </a:p>
        </p:txBody>
      </p:sp>
      <p:sp>
        <p:nvSpPr>
          <p:cNvPr id="37" name="Content Placeholder 2">
            <a:extLst>
              <a:ext uri="{FF2B5EF4-FFF2-40B4-BE49-F238E27FC236}">
                <a16:creationId xmlns:a16="http://schemas.microsoft.com/office/drawing/2014/main" id="{B9E17FAD-5053-964F-9353-C82C87460916}"/>
              </a:ext>
            </a:extLst>
          </p:cNvPr>
          <p:cNvSpPr>
            <a:spLocks noGrp="1"/>
          </p:cNvSpPr>
          <p:nvPr>
            <p:ph sz="half" idx="17" hasCustomPrompt="1"/>
          </p:nvPr>
        </p:nvSpPr>
        <p:spPr>
          <a:xfrm>
            <a:off x="3478684" y="2725340"/>
            <a:ext cx="1282081" cy="1908965"/>
          </a:xfrm>
        </p:spPr>
        <p:txBody>
          <a:bodyPr lIns="0" tIns="0" rIns="0" bIns="0">
            <a:noAutofit/>
          </a:bodyPr>
          <a:lstStyle>
            <a:lvl1pPr indent="0">
              <a:spcAft>
                <a:spcPts val="0"/>
              </a:spcAft>
              <a:buNone/>
              <a:defRPr sz="800"/>
            </a:lvl1pPr>
          </a:lstStyle>
          <a:p>
            <a:pPr lvl="0"/>
            <a:r>
              <a:rPr lang="en-US" dirty="0"/>
              <a:t>Text</a:t>
            </a:r>
          </a:p>
        </p:txBody>
      </p:sp>
      <p:sp>
        <p:nvSpPr>
          <p:cNvPr id="38" name="Content Placeholder 2">
            <a:extLst>
              <a:ext uri="{FF2B5EF4-FFF2-40B4-BE49-F238E27FC236}">
                <a16:creationId xmlns:a16="http://schemas.microsoft.com/office/drawing/2014/main" id="{BE038DC7-8537-8143-AFD6-83AC9F773B0C}"/>
              </a:ext>
            </a:extLst>
          </p:cNvPr>
          <p:cNvSpPr>
            <a:spLocks noGrp="1"/>
          </p:cNvSpPr>
          <p:nvPr>
            <p:ph sz="half" idx="18" hasCustomPrompt="1"/>
          </p:nvPr>
        </p:nvSpPr>
        <p:spPr>
          <a:xfrm>
            <a:off x="4943901" y="3027816"/>
            <a:ext cx="1188504" cy="1606490"/>
          </a:xfrm>
        </p:spPr>
        <p:txBody>
          <a:bodyPr lIns="0" tIns="0" rIns="0" bIns="0">
            <a:noAutofit/>
          </a:bodyPr>
          <a:lstStyle>
            <a:lvl1pPr marL="0" indent="0">
              <a:lnSpc>
                <a:spcPct val="100000"/>
              </a:lnSpc>
              <a:spcBef>
                <a:spcPts val="600"/>
              </a:spcBef>
              <a:spcAft>
                <a:spcPts val="0"/>
              </a:spcAft>
              <a:buNone/>
              <a:defRPr sz="800"/>
            </a:lvl1pPr>
          </a:lstStyle>
          <a:p>
            <a:pPr lvl="0"/>
            <a:r>
              <a:rPr lang="en-US" dirty="0"/>
              <a:t>Text</a:t>
            </a:r>
          </a:p>
        </p:txBody>
      </p:sp>
      <p:sp>
        <p:nvSpPr>
          <p:cNvPr id="39" name="Content Placeholder 2">
            <a:extLst>
              <a:ext uri="{FF2B5EF4-FFF2-40B4-BE49-F238E27FC236}">
                <a16:creationId xmlns:a16="http://schemas.microsoft.com/office/drawing/2014/main" id="{B9F03B29-E619-2F41-92F6-A38B9E97E00E}"/>
              </a:ext>
            </a:extLst>
          </p:cNvPr>
          <p:cNvSpPr>
            <a:spLocks noGrp="1"/>
          </p:cNvSpPr>
          <p:nvPr>
            <p:ph sz="half" idx="19" hasCustomPrompt="1"/>
          </p:nvPr>
        </p:nvSpPr>
        <p:spPr>
          <a:xfrm>
            <a:off x="6351452" y="3296487"/>
            <a:ext cx="1188504" cy="1337818"/>
          </a:xfrm>
        </p:spPr>
        <p:txBody>
          <a:bodyPr lIns="0" tIns="0" rIns="0" bIns="0">
            <a:noAutofit/>
          </a:bodyPr>
          <a:lstStyle>
            <a:lvl1pPr marL="0" indent="0">
              <a:lnSpc>
                <a:spcPct val="100000"/>
              </a:lnSpc>
              <a:spcBef>
                <a:spcPts val="600"/>
              </a:spcBef>
              <a:spcAft>
                <a:spcPts val="0"/>
              </a:spcAft>
              <a:buNone/>
              <a:defRPr sz="800"/>
            </a:lvl1pPr>
          </a:lstStyle>
          <a:p>
            <a:pPr lvl="0"/>
            <a:r>
              <a:rPr lang="en-US" dirty="0"/>
              <a:t>Text</a:t>
            </a:r>
          </a:p>
        </p:txBody>
      </p:sp>
      <p:sp>
        <p:nvSpPr>
          <p:cNvPr id="40" name="Content Placeholder 2">
            <a:extLst>
              <a:ext uri="{FF2B5EF4-FFF2-40B4-BE49-F238E27FC236}">
                <a16:creationId xmlns:a16="http://schemas.microsoft.com/office/drawing/2014/main" id="{D22F480C-C09F-F644-BFC4-F523E794FE36}"/>
              </a:ext>
            </a:extLst>
          </p:cNvPr>
          <p:cNvSpPr>
            <a:spLocks noGrp="1"/>
          </p:cNvSpPr>
          <p:nvPr>
            <p:ph sz="half" idx="20" hasCustomPrompt="1"/>
          </p:nvPr>
        </p:nvSpPr>
        <p:spPr>
          <a:xfrm>
            <a:off x="7873948" y="3636849"/>
            <a:ext cx="506818" cy="312502"/>
          </a:xfrm>
        </p:spPr>
        <p:txBody>
          <a:bodyPr lIns="0" tIns="0" rIns="0" bIns="0" anchor="ctr" anchorCtr="0">
            <a:noAutofit/>
          </a:bodyPr>
          <a:lstStyle>
            <a:lvl1pPr algn="ctr">
              <a:buNone/>
              <a:defRPr sz="1050">
                <a:solidFill>
                  <a:schemeClr val="accent1"/>
                </a:solidFill>
              </a:defRPr>
            </a:lvl1pPr>
          </a:lstStyle>
          <a:p>
            <a:pPr lvl="0"/>
            <a:r>
              <a:rPr lang="en-US" dirty="0"/>
              <a:t>Text</a:t>
            </a:r>
          </a:p>
        </p:txBody>
      </p:sp>
      <p:pic>
        <p:nvPicPr>
          <p:cNvPr id="42" name="Picture 41">
            <a:extLst>
              <a:ext uri="{FF2B5EF4-FFF2-40B4-BE49-F238E27FC236}">
                <a16:creationId xmlns:a16="http://schemas.microsoft.com/office/drawing/2014/main" id="{B4E324DA-2D50-124F-95D2-69E063FF36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34" name="Content Placeholder 3">
            <a:extLst>
              <a:ext uri="{FF2B5EF4-FFF2-40B4-BE49-F238E27FC236}">
                <a16:creationId xmlns:a16="http://schemas.microsoft.com/office/drawing/2014/main" id="{124D0643-1463-0B45-9254-9DB62ECF332E}"/>
              </a:ext>
            </a:extLst>
          </p:cNvPr>
          <p:cNvSpPr>
            <a:spLocks noGrp="1"/>
          </p:cNvSpPr>
          <p:nvPr>
            <p:ph sz="quarter" idx="21" hasCustomPrompt="1"/>
          </p:nvPr>
        </p:nvSpPr>
        <p:spPr>
          <a:xfrm>
            <a:off x="572024" y="1864296"/>
            <a:ext cx="1855788" cy="184666"/>
          </a:xfrm>
        </p:spPr>
        <p:txBody>
          <a:bodyPr wrap="square" lIns="0" tIns="0" rIns="0" bIns="0" anchor="b" anchorCtr="0">
            <a:spAutoFit/>
          </a:bodyPr>
          <a:lstStyle>
            <a:lvl1pPr algn="l">
              <a:buFontTx/>
              <a:buNone/>
              <a:defRPr sz="1200">
                <a:solidFill>
                  <a:schemeClr val="tx2"/>
                </a:solidFill>
                <a:latin typeface="+mn-lt"/>
              </a:defRPr>
            </a:lvl1pPr>
          </a:lstStyle>
          <a:p>
            <a:pPr lvl="0"/>
            <a:r>
              <a:rPr lang="en-US" dirty="0"/>
              <a:t>Click To Edit</a:t>
            </a:r>
          </a:p>
        </p:txBody>
      </p:sp>
      <p:sp>
        <p:nvSpPr>
          <p:cNvPr id="43" name="Content Placeholder 3">
            <a:extLst>
              <a:ext uri="{FF2B5EF4-FFF2-40B4-BE49-F238E27FC236}">
                <a16:creationId xmlns:a16="http://schemas.microsoft.com/office/drawing/2014/main" id="{70648F09-0841-6E4C-90FF-3E5367AA36DF}"/>
              </a:ext>
            </a:extLst>
          </p:cNvPr>
          <p:cNvSpPr>
            <a:spLocks noGrp="1"/>
          </p:cNvSpPr>
          <p:nvPr>
            <p:ph sz="quarter" idx="22" hasCustomPrompt="1"/>
          </p:nvPr>
        </p:nvSpPr>
        <p:spPr>
          <a:xfrm>
            <a:off x="2027462" y="2407363"/>
            <a:ext cx="2732035" cy="138499"/>
          </a:xfrm>
        </p:spPr>
        <p:txBody>
          <a:bodyPr wrap="square" lIns="0" tIns="0" rIns="0" bIns="0" anchor="b"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4" name="Content Placeholder 3">
            <a:extLst>
              <a:ext uri="{FF2B5EF4-FFF2-40B4-BE49-F238E27FC236}">
                <a16:creationId xmlns:a16="http://schemas.microsoft.com/office/drawing/2014/main" id="{1FCB5DFB-3F37-784D-90D3-61F907EEC97E}"/>
              </a:ext>
            </a:extLst>
          </p:cNvPr>
          <p:cNvSpPr>
            <a:spLocks noGrp="1"/>
          </p:cNvSpPr>
          <p:nvPr>
            <p:ph sz="quarter" idx="23" hasCustomPrompt="1"/>
          </p:nvPr>
        </p:nvSpPr>
        <p:spPr>
          <a:xfrm>
            <a:off x="4876852" y="2725341"/>
            <a:ext cx="1237483" cy="184666"/>
          </a:xfrm>
        </p:spPr>
        <p:txBody>
          <a:bodyPr wrap="square" lIns="0" tIns="0" rIns="0" bIns="0" anchor="b" anchorCtr="0">
            <a:spAutoFit/>
          </a:bodyPr>
          <a:lstStyle>
            <a:lvl1pPr algn="l">
              <a:buFontTx/>
              <a:buNone/>
              <a:defRPr sz="1200">
                <a:solidFill>
                  <a:schemeClr val="accent2"/>
                </a:solidFill>
                <a:latin typeface="+mn-lt"/>
              </a:defRPr>
            </a:lvl1pPr>
          </a:lstStyle>
          <a:p>
            <a:pPr lvl="0"/>
            <a:r>
              <a:rPr lang="en-US" dirty="0"/>
              <a:t>Click To Edit</a:t>
            </a:r>
          </a:p>
        </p:txBody>
      </p:sp>
      <p:sp>
        <p:nvSpPr>
          <p:cNvPr id="45" name="Content Placeholder 3">
            <a:extLst>
              <a:ext uri="{FF2B5EF4-FFF2-40B4-BE49-F238E27FC236}">
                <a16:creationId xmlns:a16="http://schemas.microsoft.com/office/drawing/2014/main" id="{3A9FFD0F-5E21-9B4D-99DF-973BB3061A61}"/>
              </a:ext>
            </a:extLst>
          </p:cNvPr>
          <p:cNvSpPr>
            <a:spLocks noGrp="1"/>
          </p:cNvSpPr>
          <p:nvPr>
            <p:ph sz="quarter" idx="24" hasCustomPrompt="1"/>
          </p:nvPr>
        </p:nvSpPr>
        <p:spPr>
          <a:xfrm>
            <a:off x="6277242" y="2992945"/>
            <a:ext cx="1237483" cy="184666"/>
          </a:xfrm>
        </p:spPr>
        <p:txBody>
          <a:bodyPr wrap="square" lIns="0" tIns="0" rIns="0" bIns="0" anchor="b" anchorCtr="0">
            <a:spAutoFit/>
          </a:bodyPr>
          <a:lstStyle>
            <a:lvl1pPr algn="l">
              <a:buFontTx/>
              <a:buNone/>
              <a:defRPr sz="1200">
                <a:solidFill>
                  <a:schemeClr val="accent3">
                    <a:lumMod val="75000"/>
                  </a:schemeClr>
                </a:solidFill>
                <a:latin typeface="+mn-lt"/>
              </a:defRPr>
            </a:lvl1pPr>
          </a:lstStyle>
          <a:p>
            <a:pPr lvl="0"/>
            <a:r>
              <a:rPr lang="en-US" dirty="0"/>
              <a:t>Click To Edit</a:t>
            </a:r>
          </a:p>
        </p:txBody>
      </p:sp>
      <p:sp>
        <p:nvSpPr>
          <p:cNvPr id="46" name="Content Placeholder 3">
            <a:extLst>
              <a:ext uri="{FF2B5EF4-FFF2-40B4-BE49-F238E27FC236}">
                <a16:creationId xmlns:a16="http://schemas.microsoft.com/office/drawing/2014/main" id="{6AC1C3F3-EDBA-274D-8657-EBB86799A397}"/>
              </a:ext>
            </a:extLst>
          </p:cNvPr>
          <p:cNvSpPr>
            <a:spLocks noGrp="1"/>
          </p:cNvSpPr>
          <p:nvPr>
            <p:ph sz="quarter" idx="25" hasCustomPrompt="1"/>
          </p:nvPr>
        </p:nvSpPr>
        <p:spPr>
          <a:xfrm>
            <a:off x="7740419" y="3192958"/>
            <a:ext cx="987460" cy="184666"/>
          </a:xfrm>
        </p:spPr>
        <p:txBody>
          <a:bodyPr wrap="square" lIns="0" tIns="0" rIns="0" bIns="0" anchor="b" anchorCtr="0">
            <a:spAutoFit/>
          </a:bodyPr>
          <a:lstStyle>
            <a:lvl1pPr algn="l">
              <a:buFontTx/>
              <a:buNone/>
              <a:defRPr sz="1200">
                <a:solidFill>
                  <a:schemeClr val="accent1"/>
                </a:solidFill>
                <a:latin typeface="+mn-lt"/>
              </a:defRPr>
            </a:lvl1pPr>
          </a:lstStyle>
          <a:p>
            <a:pPr lvl="0"/>
            <a:r>
              <a:rPr lang="en-US" dirty="0"/>
              <a:t>Click To Edit</a:t>
            </a:r>
          </a:p>
        </p:txBody>
      </p:sp>
      <p:sp>
        <p:nvSpPr>
          <p:cNvPr id="47" name="Content Placeholder 3">
            <a:extLst>
              <a:ext uri="{FF2B5EF4-FFF2-40B4-BE49-F238E27FC236}">
                <a16:creationId xmlns:a16="http://schemas.microsoft.com/office/drawing/2014/main" id="{B92772D8-FA3A-CF45-9305-56884906F17B}"/>
              </a:ext>
            </a:extLst>
          </p:cNvPr>
          <p:cNvSpPr>
            <a:spLocks noGrp="1"/>
          </p:cNvSpPr>
          <p:nvPr>
            <p:ph sz="quarter" idx="26" hasCustomPrompt="1"/>
          </p:nvPr>
        </p:nvSpPr>
        <p:spPr>
          <a:xfrm>
            <a:off x="630795" y="2158323"/>
            <a:ext cx="1237483" cy="138499"/>
          </a:xfrm>
        </p:spPr>
        <p:txBody>
          <a:bodyPr wrap="square" lIns="0" tIns="0" rIns="0" bIns="0" anchor="t"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8" name="Content Placeholder 3">
            <a:extLst>
              <a:ext uri="{FF2B5EF4-FFF2-40B4-BE49-F238E27FC236}">
                <a16:creationId xmlns:a16="http://schemas.microsoft.com/office/drawing/2014/main" id="{4D3F60FB-94DA-D947-B0C8-11F17E447039}"/>
              </a:ext>
            </a:extLst>
          </p:cNvPr>
          <p:cNvSpPr>
            <a:spLocks noGrp="1"/>
          </p:cNvSpPr>
          <p:nvPr>
            <p:ph sz="quarter" idx="27" hasCustomPrompt="1"/>
          </p:nvPr>
        </p:nvSpPr>
        <p:spPr>
          <a:xfrm>
            <a:off x="630794" y="5343567"/>
            <a:ext cx="1237483" cy="138499"/>
          </a:xfrm>
        </p:spPr>
        <p:txBody>
          <a:bodyPr wrap="square" lIns="0" tIns="0" rIns="0" bIns="0" anchor="b"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9" name="Content Placeholder 3">
            <a:extLst>
              <a:ext uri="{FF2B5EF4-FFF2-40B4-BE49-F238E27FC236}">
                <a16:creationId xmlns:a16="http://schemas.microsoft.com/office/drawing/2014/main" id="{4F30CFDB-3587-4F40-849A-6601FF7F71A6}"/>
              </a:ext>
            </a:extLst>
          </p:cNvPr>
          <p:cNvSpPr>
            <a:spLocks noGrp="1"/>
          </p:cNvSpPr>
          <p:nvPr>
            <p:ph sz="quarter" idx="28" hasCustomPrompt="1"/>
          </p:nvPr>
        </p:nvSpPr>
        <p:spPr>
          <a:xfrm>
            <a:off x="2027462" y="5161291"/>
            <a:ext cx="1237483" cy="138499"/>
          </a:xfrm>
        </p:spPr>
        <p:txBody>
          <a:bodyPr wrap="square" lIns="0" tIns="0" rIns="0" bIns="0" anchor="b"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1" name="Title 1">
            <a:extLst>
              <a:ext uri="{FF2B5EF4-FFF2-40B4-BE49-F238E27FC236}">
                <a16:creationId xmlns:a16="http://schemas.microsoft.com/office/drawing/2014/main" id="{4A5739BA-F604-F547-A8FD-C7474F4C84FF}"/>
              </a:ext>
            </a:extLst>
          </p:cNvPr>
          <p:cNvSpPr>
            <a:spLocks noGrp="1"/>
          </p:cNvSpPr>
          <p:nvPr>
            <p:ph type="title" hasCustomPrompt="1"/>
          </p:nvPr>
        </p:nvSpPr>
        <p:spPr>
          <a:xfrm>
            <a:off x="457200" y="543565"/>
            <a:ext cx="6405562" cy="332399"/>
          </a:xfrm>
          <a:prstGeom prst="rect">
            <a:avLst/>
          </a:prstGeom>
        </p:spPr>
        <p:txBody>
          <a:bodyPr/>
          <a:lstStyle>
            <a:lvl1pPr>
              <a:defRPr>
                <a:solidFill>
                  <a:schemeClr val="tx2"/>
                </a:solidFill>
              </a:defRPr>
            </a:lvl1pPr>
          </a:lstStyle>
          <a:p>
            <a:r>
              <a:rPr lang="en-US" dirty="0"/>
              <a:t>Click to Edit Master Title Style</a:t>
            </a:r>
          </a:p>
        </p:txBody>
      </p:sp>
      <p:sp>
        <p:nvSpPr>
          <p:cNvPr id="50" name="Text Placeholder 17">
            <a:extLst>
              <a:ext uri="{FF2B5EF4-FFF2-40B4-BE49-F238E27FC236}">
                <a16:creationId xmlns:a16="http://schemas.microsoft.com/office/drawing/2014/main" id="{751B720A-B474-0D46-9940-AB97F6EB7835}"/>
              </a:ext>
            </a:extLst>
          </p:cNvPr>
          <p:cNvSpPr>
            <a:spLocks noGrp="1"/>
          </p:cNvSpPr>
          <p:nvPr>
            <p:ph type="body" sz="quarter" idx="2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713695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Investment Process Summary">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3" name="Circle: Hollow 5">
            <a:extLst>
              <a:ext uri="{FF2B5EF4-FFF2-40B4-BE49-F238E27FC236}">
                <a16:creationId xmlns:a16="http://schemas.microsoft.com/office/drawing/2014/main" id="{EAE5ABDD-AEDA-914F-9DE2-358F1D200A2C}"/>
              </a:ext>
            </a:extLst>
          </p:cNvPr>
          <p:cNvSpPr/>
          <p:nvPr/>
        </p:nvSpPr>
        <p:spPr>
          <a:xfrm>
            <a:off x="6508217" y="3294585"/>
            <a:ext cx="640080" cy="640080"/>
          </a:xfrm>
          <a:prstGeom prst="donut">
            <a:avLst>
              <a:gd name="adj" fmla="val 623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dirty="0">
              <a:solidFill>
                <a:srgbClr val="323232"/>
              </a:solidFill>
              <a:latin typeface="Arial"/>
            </a:endParaRPr>
          </a:p>
        </p:txBody>
      </p:sp>
      <p:cxnSp>
        <p:nvCxnSpPr>
          <p:cNvPr id="20" name="Straight Arrow Connector 19">
            <a:extLst>
              <a:ext uri="{FF2B5EF4-FFF2-40B4-BE49-F238E27FC236}">
                <a16:creationId xmlns:a16="http://schemas.microsoft.com/office/drawing/2014/main" id="{590F186F-E70E-5444-B3FE-52DD020DAF62}"/>
              </a:ext>
            </a:extLst>
          </p:cNvPr>
          <p:cNvCxnSpPr>
            <a:cxnSpLocks/>
          </p:cNvCxnSpPr>
          <p:nvPr/>
        </p:nvCxnSpPr>
        <p:spPr>
          <a:xfrm>
            <a:off x="541216" y="5547650"/>
            <a:ext cx="7401908" cy="0"/>
          </a:xfrm>
          <a:prstGeom prst="straightConnector1">
            <a:avLst/>
          </a:prstGeom>
          <a:ln>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97C01FC9-4987-1E49-A5AD-59FA45E8AA39}"/>
              </a:ext>
            </a:extLst>
          </p:cNvPr>
          <p:cNvCxnSpPr/>
          <p:nvPr/>
        </p:nvCxnSpPr>
        <p:spPr>
          <a:xfrm>
            <a:off x="540223" y="2106265"/>
            <a:ext cx="4219279"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79E627E-A351-4F4A-B0B3-95C256031044}"/>
              </a:ext>
            </a:extLst>
          </p:cNvPr>
          <p:cNvCxnSpPr/>
          <p:nvPr/>
        </p:nvCxnSpPr>
        <p:spPr>
          <a:xfrm>
            <a:off x="556585" y="2152055"/>
            <a:ext cx="0" cy="321298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A8EFE11-95F9-134B-9329-123062974E63}"/>
              </a:ext>
            </a:extLst>
          </p:cNvPr>
          <p:cNvCxnSpPr>
            <a:cxnSpLocks/>
          </p:cNvCxnSpPr>
          <p:nvPr/>
        </p:nvCxnSpPr>
        <p:spPr>
          <a:xfrm>
            <a:off x="2049127" y="2415176"/>
            <a:ext cx="0" cy="2649509"/>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757E586-6F92-1D41-9EE6-5964E4C6A7A7}"/>
              </a:ext>
            </a:extLst>
          </p:cNvPr>
          <p:cNvCxnSpPr>
            <a:cxnSpLocks/>
          </p:cNvCxnSpPr>
          <p:nvPr/>
        </p:nvCxnSpPr>
        <p:spPr>
          <a:xfrm>
            <a:off x="3589455" y="2833607"/>
            <a:ext cx="0" cy="160649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B822323E-3885-2C44-BEBD-7AD59E922E56}"/>
              </a:ext>
            </a:extLst>
          </p:cNvPr>
          <p:cNvCxnSpPr>
            <a:cxnSpLocks/>
          </p:cNvCxnSpPr>
          <p:nvPr/>
        </p:nvCxnSpPr>
        <p:spPr>
          <a:xfrm>
            <a:off x="4998701" y="3095764"/>
            <a:ext cx="0" cy="1191899"/>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C6947962-DDFD-5B46-BDDC-486011CA279E}"/>
              </a:ext>
            </a:extLst>
          </p:cNvPr>
          <p:cNvCxnSpPr>
            <a:cxnSpLocks/>
          </p:cNvCxnSpPr>
          <p:nvPr/>
        </p:nvCxnSpPr>
        <p:spPr>
          <a:xfrm>
            <a:off x="6434007" y="3294585"/>
            <a:ext cx="0" cy="64008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6ED3321-0976-B24B-BB40-538D5ABDAA38}"/>
              </a:ext>
            </a:extLst>
          </p:cNvPr>
          <p:cNvCxnSpPr>
            <a:cxnSpLocks/>
          </p:cNvCxnSpPr>
          <p:nvPr/>
        </p:nvCxnSpPr>
        <p:spPr>
          <a:xfrm>
            <a:off x="3577045" y="2795382"/>
            <a:ext cx="128016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E82A6EC-44D3-9A48-ADF7-8D1EAD8E23BF}"/>
              </a:ext>
            </a:extLst>
          </p:cNvPr>
          <p:cNvCxnSpPr>
            <a:cxnSpLocks/>
          </p:cNvCxnSpPr>
          <p:nvPr/>
        </p:nvCxnSpPr>
        <p:spPr>
          <a:xfrm>
            <a:off x="4976942" y="3065498"/>
            <a:ext cx="1168793"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18FB4A3C-7533-8249-A215-DF840DCFA08C}"/>
              </a:ext>
            </a:extLst>
          </p:cNvPr>
          <p:cNvCxnSpPr>
            <a:cxnSpLocks/>
          </p:cNvCxnSpPr>
          <p:nvPr/>
        </p:nvCxnSpPr>
        <p:spPr>
          <a:xfrm>
            <a:off x="6419008" y="3255388"/>
            <a:ext cx="789126"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Content Placeholder 2">
            <a:extLst>
              <a:ext uri="{FF2B5EF4-FFF2-40B4-BE49-F238E27FC236}">
                <a16:creationId xmlns:a16="http://schemas.microsoft.com/office/drawing/2014/main" id="{81AC7728-2F26-2749-A353-AC457E176A08}"/>
              </a:ext>
            </a:extLst>
          </p:cNvPr>
          <p:cNvSpPr>
            <a:spLocks noGrp="1"/>
          </p:cNvSpPr>
          <p:nvPr>
            <p:ph sz="half" idx="1" hasCustomPrompt="1"/>
          </p:nvPr>
        </p:nvSpPr>
        <p:spPr>
          <a:xfrm>
            <a:off x="630795" y="2581774"/>
            <a:ext cx="1282081" cy="2447425"/>
          </a:xfrm>
        </p:spPr>
        <p:txBody>
          <a:bodyPr lIns="0" tIns="0" rIns="0" bIns="0">
            <a:noAutofit/>
          </a:bodyPr>
          <a:lstStyle>
            <a:lvl1pPr>
              <a:buNone/>
              <a:defRPr sz="800"/>
            </a:lvl1pPr>
          </a:lstStyle>
          <a:p>
            <a:pPr lvl="0"/>
            <a:r>
              <a:rPr lang="en-US" dirty="0"/>
              <a:t>Text</a:t>
            </a:r>
          </a:p>
        </p:txBody>
      </p:sp>
      <p:sp>
        <p:nvSpPr>
          <p:cNvPr id="36" name="Content Placeholder 2">
            <a:extLst>
              <a:ext uri="{FF2B5EF4-FFF2-40B4-BE49-F238E27FC236}">
                <a16:creationId xmlns:a16="http://schemas.microsoft.com/office/drawing/2014/main" id="{906C8E1D-47B7-3049-BD0A-C9F0B0DFC9E0}"/>
              </a:ext>
            </a:extLst>
          </p:cNvPr>
          <p:cNvSpPr>
            <a:spLocks noGrp="1"/>
          </p:cNvSpPr>
          <p:nvPr>
            <p:ph sz="half" idx="16" hasCustomPrompt="1"/>
          </p:nvPr>
        </p:nvSpPr>
        <p:spPr>
          <a:xfrm>
            <a:off x="2136529" y="2581775"/>
            <a:ext cx="1282081" cy="2447425"/>
          </a:xfrm>
        </p:spPr>
        <p:txBody>
          <a:bodyPr lIns="0" tIns="0" rIns="0" bIns="0">
            <a:noAutofit/>
          </a:bodyPr>
          <a:lstStyle>
            <a:lvl1pPr>
              <a:buNone/>
              <a:defRPr sz="800"/>
            </a:lvl1pPr>
          </a:lstStyle>
          <a:p>
            <a:pPr lvl="0"/>
            <a:r>
              <a:rPr lang="en-US" dirty="0"/>
              <a:t>Text</a:t>
            </a:r>
          </a:p>
        </p:txBody>
      </p:sp>
      <p:sp>
        <p:nvSpPr>
          <p:cNvPr id="38" name="Content Placeholder 2">
            <a:extLst>
              <a:ext uri="{FF2B5EF4-FFF2-40B4-BE49-F238E27FC236}">
                <a16:creationId xmlns:a16="http://schemas.microsoft.com/office/drawing/2014/main" id="{BE038DC7-8537-8143-AFD6-83AC9F773B0C}"/>
              </a:ext>
            </a:extLst>
          </p:cNvPr>
          <p:cNvSpPr>
            <a:spLocks noGrp="1"/>
          </p:cNvSpPr>
          <p:nvPr>
            <p:ph sz="half" idx="18" hasCustomPrompt="1"/>
          </p:nvPr>
        </p:nvSpPr>
        <p:spPr>
          <a:xfrm>
            <a:off x="3665360" y="2862749"/>
            <a:ext cx="1188504" cy="1606490"/>
          </a:xfrm>
        </p:spPr>
        <p:txBody>
          <a:bodyPr lIns="0" tIns="0" rIns="0" bIns="0">
            <a:noAutofit/>
          </a:bodyPr>
          <a:lstStyle>
            <a:lvl1pPr marL="173736" indent="-173736">
              <a:lnSpc>
                <a:spcPct val="100000"/>
              </a:lnSpc>
              <a:spcBef>
                <a:spcPts val="600"/>
              </a:spcBef>
              <a:spcAft>
                <a:spcPts val="600"/>
              </a:spcAft>
              <a:buNone/>
              <a:defRPr sz="800"/>
            </a:lvl1pPr>
          </a:lstStyle>
          <a:p>
            <a:pPr lvl="0"/>
            <a:r>
              <a:rPr lang="en-US" dirty="0"/>
              <a:t>Text</a:t>
            </a:r>
          </a:p>
        </p:txBody>
      </p:sp>
      <p:sp>
        <p:nvSpPr>
          <p:cNvPr id="39" name="Content Placeholder 2">
            <a:extLst>
              <a:ext uri="{FF2B5EF4-FFF2-40B4-BE49-F238E27FC236}">
                <a16:creationId xmlns:a16="http://schemas.microsoft.com/office/drawing/2014/main" id="{B9F03B29-E619-2F41-92F6-A38B9E97E00E}"/>
              </a:ext>
            </a:extLst>
          </p:cNvPr>
          <p:cNvSpPr>
            <a:spLocks noGrp="1"/>
          </p:cNvSpPr>
          <p:nvPr>
            <p:ph sz="half" idx="19" hasCustomPrompt="1"/>
          </p:nvPr>
        </p:nvSpPr>
        <p:spPr>
          <a:xfrm>
            <a:off x="5072911" y="3131420"/>
            <a:ext cx="1188504" cy="1337818"/>
          </a:xfrm>
        </p:spPr>
        <p:txBody>
          <a:bodyPr lIns="0" tIns="0" rIns="0" bIns="0">
            <a:noAutofit/>
          </a:bodyPr>
          <a:lstStyle>
            <a:lvl1pPr marL="173736" indent="-173736">
              <a:lnSpc>
                <a:spcPct val="100000"/>
              </a:lnSpc>
              <a:spcBef>
                <a:spcPts val="600"/>
              </a:spcBef>
              <a:spcAft>
                <a:spcPts val="600"/>
              </a:spcAft>
              <a:buNone/>
              <a:defRPr sz="800"/>
            </a:lvl1pPr>
          </a:lstStyle>
          <a:p>
            <a:pPr lvl="0"/>
            <a:r>
              <a:rPr lang="en-US" dirty="0"/>
              <a:t>Text</a:t>
            </a:r>
          </a:p>
        </p:txBody>
      </p:sp>
      <p:sp>
        <p:nvSpPr>
          <p:cNvPr id="40" name="Content Placeholder 2">
            <a:extLst>
              <a:ext uri="{FF2B5EF4-FFF2-40B4-BE49-F238E27FC236}">
                <a16:creationId xmlns:a16="http://schemas.microsoft.com/office/drawing/2014/main" id="{D22F480C-C09F-F644-BFC4-F523E794FE36}"/>
              </a:ext>
            </a:extLst>
          </p:cNvPr>
          <p:cNvSpPr>
            <a:spLocks noGrp="1"/>
          </p:cNvSpPr>
          <p:nvPr>
            <p:ph sz="half" idx="20" hasCustomPrompt="1"/>
          </p:nvPr>
        </p:nvSpPr>
        <p:spPr>
          <a:xfrm>
            <a:off x="6574701" y="3471782"/>
            <a:ext cx="489020" cy="312502"/>
          </a:xfrm>
        </p:spPr>
        <p:txBody>
          <a:bodyPr lIns="0" tIns="0" rIns="0" bIns="0" anchor="ctr" anchorCtr="0">
            <a:noAutofit/>
          </a:bodyPr>
          <a:lstStyle>
            <a:lvl1pPr algn="ctr">
              <a:buNone/>
              <a:defRPr sz="1050">
                <a:solidFill>
                  <a:schemeClr val="accent1"/>
                </a:solidFill>
              </a:defRPr>
            </a:lvl1pPr>
          </a:lstStyle>
          <a:p>
            <a:pPr lvl="0"/>
            <a:r>
              <a:rPr lang="en-US" dirty="0"/>
              <a:t>Text</a:t>
            </a:r>
          </a:p>
        </p:txBody>
      </p:sp>
      <p:pic>
        <p:nvPicPr>
          <p:cNvPr id="42" name="Picture 41">
            <a:extLst>
              <a:ext uri="{FF2B5EF4-FFF2-40B4-BE49-F238E27FC236}">
                <a16:creationId xmlns:a16="http://schemas.microsoft.com/office/drawing/2014/main" id="{B4E324DA-2D50-124F-95D2-69E063FF36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34" name="Content Placeholder 3">
            <a:extLst>
              <a:ext uri="{FF2B5EF4-FFF2-40B4-BE49-F238E27FC236}">
                <a16:creationId xmlns:a16="http://schemas.microsoft.com/office/drawing/2014/main" id="{124D0643-1463-0B45-9254-9DB62ECF332E}"/>
              </a:ext>
            </a:extLst>
          </p:cNvPr>
          <p:cNvSpPr>
            <a:spLocks noGrp="1"/>
          </p:cNvSpPr>
          <p:nvPr>
            <p:ph sz="quarter" idx="21" hasCustomPrompt="1"/>
          </p:nvPr>
        </p:nvSpPr>
        <p:spPr>
          <a:xfrm>
            <a:off x="572024" y="1864296"/>
            <a:ext cx="1855788" cy="184666"/>
          </a:xfrm>
        </p:spPr>
        <p:txBody>
          <a:bodyPr wrap="square" lIns="0" tIns="0" rIns="0" bIns="0" anchor="b" anchorCtr="0">
            <a:spAutoFit/>
          </a:bodyPr>
          <a:lstStyle>
            <a:lvl1pPr algn="l">
              <a:buFontTx/>
              <a:buNone/>
              <a:defRPr sz="1200">
                <a:solidFill>
                  <a:schemeClr val="tx2"/>
                </a:solidFill>
                <a:latin typeface="+mn-lt"/>
              </a:defRPr>
            </a:lvl1pPr>
          </a:lstStyle>
          <a:p>
            <a:pPr lvl="0"/>
            <a:r>
              <a:rPr lang="en-US" dirty="0"/>
              <a:t>Click To Edit</a:t>
            </a:r>
          </a:p>
        </p:txBody>
      </p:sp>
      <p:sp>
        <p:nvSpPr>
          <p:cNvPr id="43" name="Content Placeholder 3">
            <a:extLst>
              <a:ext uri="{FF2B5EF4-FFF2-40B4-BE49-F238E27FC236}">
                <a16:creationId xmlns:a16="http://schemas.microsoft.com/office/drawing/2014/main" id="{70648F09-0841-6E4C-90FF-3E5367AA36DF}"/>
              </a:ext>
            </a:extLst>
          </p:cNvPr>
          <p:cNvSpPr>
            <a:spLocks noGrp="1"/>
          </p:cNvSpPr>
          <p:nvPr>
            <p:ph sz="quarter" idx="22" hasCustomPrompt="1"/>
          </p:nvPr>
        </p:nvSpPr>
        <p:spPr>
          <a:xfrm>
            <a:off x="2132659" y="2407364"/>
            <a:ext cx="1282079" cy="138498"/>
          </a:xfrm>
        </p:spPr>
        <p:txBody>
          <a:bodyPr wrap="square" lIns="0" tIns="0" rIns="0" bIns="0" anchor="b"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4" name="Content Placeholder 3">
            <a:extLst>
              <a:ext uri="{FF2B5EF4-FFF2-40B4-BE49-F238E27FC236}">
                <a16:creationId xmlns:a16="http://schemas.microsoft.com/office/drawing/2014/main" id="{1FCB5DFB-3F37-784D-90D3-61F907EEC97E}"/>
              </a:ext>
            </a:extLst>
          </p:cNvPr>
          <p:cNvSpPr>
            <a:spLocks noGrp="1"/>
          </p:cNvSpPr>
          <p:nvPr>
            <p:ph sz="quarter" idx="23" hasCustomPrompt="1"/>
          </p:nvPr>
        </p:nvSpPr>
        <p:spPr>
          <a:xfrm>
            <a:off x="3598311" y="2560274"/>
            <a:ext cx="1237483" cy="184666"/>
          </a:xfrm>
        </p:spPr>
        <p:txBody>
          <a:bodyPr wrap="square" lIns="0" tIns="0" rIns="0" bIns="0" anchor="b" anchorCtr="0">
            <a:spAutoFit/>
          </a:bodyPr>
          <a:lstStyle>
            <a:lvl1pPr algn="l">
              <a:buFontTx/>
              <a:buNone/>
              <a:defRPr sz="1200">
                <a:solidFill>
                  <a:schemeClr val="accent2"/>
                </a:solidFill>
                <a:latin typeface="+mn-lt"/>
              </a:defRPr>
            </a:lvl1pPr>
          </a:lstStyle>
          <a:p>
            <a:pPr lvl="0"/>
            <a:r>
              <a:rPr lang="en-US" dirty="0"/>
              <a:t>Click To Edit</a:t>
            </a:r>
          </a:p>
        </p:txBody>
      </p:sp>
      <p:sp>
        <p:nvSpPr>
          <p:cNvPr id="45" name="Content Placeholder 3">
            <a:extLst>
              <a:ext uri="{FF2B5EF4-FFF2-40B4-BE49-F238E27FC236}">
                <a16:creationId xmlns:a16="http://schemas.microsoft.com/office/drawing/2014/main" id="{3A9FFD0F-5E21-9B4D-99DF-973BB3061A61}"/>
              </a:ext>
            </a:extLst>
          </p:cNvPr>
          <p:cNvSpPr>
            <a:spLocks noGrp="1"/>
          </p:cNvSpPr>
          <p:nvPr>
            <p:ph sz="quarter" idx="24" hasCustomPrompt="1"/>
          </p:nvPr>
        </p:nvSpPr>
        <p:spPr>
          <a:xfrm>
            <a:off x="4998701" y="2827878"/>
            <a:ext cx="1237483" cy="184666"/>
          </a:xfrm>
        </p:spPr>
        <p:txBody>
          <a:bodyPr wrap="square" lIns="0" tIns="0" rIns="0" bIns="0" anchor="b" anchorCtr="0">
            <a:spAutoFit/>
          </a:bodyPr>
          <a:lstStyle>
            <a:lvl1pPr algn="l">
              <a:buFontTx/>
              <a:buNone/>
              <a:defRPr sz="1200">
                <a:solidFill>
                  <a:schemeClr val="accent3">
                    <a:lumMod val="75000"/>
                  </a:schemeClr>
                </a:solidFill>
                <a:latin typeface="+mn-lt"/>
              </a:defRPr>
            </a:lvl1pPr>
          </a:lstStyle>
          <a:p>
            <a:pPr lvl="0"/>
            <a:r>
              <a:rPr lang="en-US" dirty="0"/>
              <a:t>Click To Edit</a:t>
            </a:r>
          </a:p>
        </p:txBody>
      </p:sp>
      <p:sp>
        <p:nvSpPr>
          <p:cNvPr id="46" name="Content Placeholder 3">
            <a:extLst>
              <a:ext uri="{FF2B5EF4-FFF2-40B4-BE49-F238E27FC236}">
                <a16:creationId xmlns:a16="http://schemas.microsoft.com/office/drawing/2014/main" id="{6AC1C3F3-EDBA-274D-8657-EBB86799A397}"/>
              </a:ext>
            </a:extLst>
          </p:cNvPr>
          <p:cNvSpPr>
            <a:spLocks noGrp="1"/>
          </p:cNvSpPr>
          <p:nvPr>
            <p:ph sz="quarter" idx="25" hasCustomPrompt="1"/>
          </p:nvPr>
        </p:nvSpPr>
        <p:spPr>
          <a:xfrm>
            <a:off x="6434007" y="3027891"/>
            <a:ext cx="987460" cy="184666"/>
          </a:xfrm>
        </p:spPr>
        <p:txBody>
          <a:bodyPr wrap="square" lIns="0" tIns="0" rIns="0" bIns="0" anchor="b" anchorCtr="0">
            <a:spAutoFit/>
          </a:bodyPr>
          <a:lstStyle>
            <a:lvl1pPr algn="l">
              <a:buFontTx/>
              <a:buNone/>
              <a:defRPr sz="1200">
                <a:solidFill>
                  <a:schemeClr val="accent1"/>
                </a:solidFill>
                <a:latin typeface="+mn-lt"/>
              </a:defRPr>
            </a:lvl1pPr>
          </a:lstStyle>
          <a:p>
            <a:pPr lvl="0"/>
            <a:r>
              <a:rPr lang="en-US" dirty="0"/>
              <a:t>Click To Edit</a:t>
            </a:r>
          </a:p>
        </p:txBody>
      </p:sp>
      <p:sp>
        <p:nvSpPr>
          <p:cNvPr id="47" name="Content Placeholder 3">
            <a:extLst>
              <a:ext uri="{FF2B5EF4-FFF2-40B4-BE49-F238E27FC236}">
                <a16:creationId xmlns:a16="http://schemas.microsoft.com/office/drawing/2014/main" id="{B92772D8-FA3A-CF45-9305-56884906F17B}"/>
              </a:ext>
            </a:extLst>
          </p:cNvPr>
          <p:cNvSpPr>
            <a:spLocks noGrp="1"/>
          </p:cNvSpPr>
          <p:nvPr>
            <p:ph sz="quarter" idx="26" hasCustomPrompt="1"/>
          </p:nvPr>
        </p:nvSpPr>
        <p:spPr>
          <a:xfrm>
            <a:off x="630795" y="2158323"/>
            <a:ext cx="1237483" cy="138499"/>
          </a:xfrm>
        </p:spPr>
        <p:txBody>
          <a:bodyPr wrap="square" lIns="0" tIns="0" rIns="0" bIns="0" anchor="t"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8" name="Content Placeholder 3">
            <a:extLst>
              <a:ext uri="{FF2B5EF4-FFF2-40B4-BE49-F238E27FC236}">
                <a16:creationId xmlns:a16="http://schemas.microsoft.com/office/drawing/2014/main" id="{4D3F60FB-94DA-D947-B0C8-11F17E447039}"/>
              </a:ext>
            </a:extLst>
          </p:cNvPr>
          <p:cNvSpPr>
            <a:spLocks noGrp="1"/>
          </p:cNvSpPr>
          <p:nvPr>
            <p:ph sz="quarter" idx="27" hasCustomPrompt="1"/>
          </p:nvPr>
        </p:nvSpPr>
        <p:spPr>
          <a:xfrm>
            <a:off x="630794" y="5343567"/>
            <a:ext cx="1237483" cy="138499"/>
          </a:xfrm>
        </p:spPr>
        <p:txBody>
          <a:bodyPr wrap="square" lIns="0" tIns="0" rIns="0" bIns="0" anchor="b"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49" name="Content Placeholder 3">
            <a:extLst>
              <a:ext uri="{FF2B5EF4-FFF2-40B4-BE49-F238E27FC236}">
                <a16:creationId xmlns:a16="http://schemas.microsoft.com/office/drawing/2014/main" id="{4F30CFDB-3587-4F40-849A-6601FF7F71A6}"/>
              </a:ext>
            </a:extLst>
          </p:cNvPr>
          <p:cNvSpPr>
            <a:spLocks noGrp="1"/>
          </p:cNvSpPr>
          <p:nvPr>
            <p:ph sz="quarter" idx="28" hasCustomPrompt="1"/>
          </p:nvPr>
        </p:nvSpPr>
        <p:spPr>
          <a:xfrm>
            <a:off x="2132658" y="5161291"/>
            <a:ext cx="1237483" cy="138499"/>
          </a:xfrm>
        </p:spPr>
        <p:txBody>
          <a:bodyPr wrap="square" lIns="0" tIns="0" rIns="0" bIns="0" anchor="b" anchorCtr="0">
            <a:spAutoFit/>
          </a:bodyPr>
          <a:lstStyle>
            <a:lvl1pPr algn="l">
              <a:buFontTx/>
              <a:buNone/>
              <a:defRPr sz="900">
                <a:solidFill>
                  <a:schemeClr val="tx2"/>
                </a:solidFill>
                <a:latin typeface="Arial" panose="020B0604020202020204" pitchFamily="34" charset="0"/>
                <a:cs typeface="Arial" panose="020B0604020202020204" pitchFamily="34" charset="0"/>
              </a:defRPr>
            </a:lvl1pPr>
          </a:lstStyle>
          <a:p>
            <a:pPr lvl="0"/>
            <a:r>
              <a:rPr lang="en-US" dirty="0"/>
              <a:t>CLICK TO EDIT</a:t>
            </a:r>
          </a:p>
        </p:txBody>
      </p:sp>
      <p:sp>
        <p:nvSpPr>
          <p:cNvPr id="3" name="Title 2">
            <a:extLst>
              <a:ext uri="{FF2B5EF4-FFF2-40B4-BE49-F238E27FC236}">
                <a16:creationId xmlns:a16="http://schemas.microsoft.com/office/drawing/2014/main" id="{3CB04667-F253-9C4F-B532-5282A94C3569}"/>
              </a:ext>
            </a:extLst>
          </p:cNvPr>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7" name="Text Placeholder 17">
            <a:extLst>
              <a:ext uri="{FF2B5EF4-FFF2-40B4-BE49-F238E27FC236}">
                <a16:creationId xmlns:a16="http://schemas.microsoft.com/office/drawing/2014/main" id="{9987BA67-F47B-9F4C-8F21-F8E8B611C384}"/>
              </a:ext>
            </a:extLst>
          </p:cNvPr>
          <p:cNvSpPr>
            <a:spLocks noGrp="1"/>
          </p:cNvSpPr>
          <p:nvPr>
            <p:ph type="body" sz="quarter" idx="2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3493545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trategy Overview">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207B8981-1992-C442-864D-4B262A7BA57F}"/>
              </a:ext>
            </a:extLst>
          </p:cNvPr>
          <p:cNvSpPr/>
          <p:nvPr/>
        </p:nvSpPr>
        <p:spPr>
          <a:xfrm>
            <a:off x="4559300" y="2198132"/>
            <a:ext cx="4127500" cy="146304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457201" y="2198132"/>
            <a:ext cx="3653624" cy="130805"/>
          </a:xfrm>
        </p:spPr>
        <p:txBody>
          <a:bodyPr lIns="0" tIns="0" rIns="0" bIns="0">
            <a:spAutoFit/>
          </a:bodyPr>
          <a:lstStyle>
            <a:lvl1pPr>
              <a:spcAft>
                <a:spcPts val="0"/>
              </a:spcAft>
              <a:buNone/>
              <a:defRPr sz="85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3" name="Content Placeholder 2">
            <a:extLst>
              <a:ext uri="{FF2B5EF4-FFF2-40B4-BE49-F238E27FC236}">
                <a16:creationId xmlns:a16="http://schemas.microsoft.com/office/drawing/2014/main" id="{CDEB2887-1A14-7645-AFFE-72A92993DC11}"/>
              </a:ext>
            </a:extLst>
          </p:cNvPr>
          <p:cNvSpPr>
            <a:spLocks noGrp="1"/>
          </p:cNvSpPr>
          <p:nvPr>
            <p:ph sz="half" idx="17"/>
          </p:nvPr>
        </p:nvSpPr>
        <p:spPr>
          <a:xfrm>
            <a:off x="469128" y="4251960"/>
            <a:ext cx="3641698" cy="130805"/>
          </a:xfrm>
        </p:spPr>
        <p:txBody>
          <a:bodyPr lIns="0" tIns="0" rIns="0" bIns="0">
            <a:spAutoFit/>
          </a:bodyPr>
          <a:lstStyle>
            <a:lvl1pPr>
              <a:spcAft>
                <a:spcPts val="0"/>
              </a:spcAft>
              <a:buNone/>
              <a:defRPr sz="850"/>
            </a:lvl1pPr>
          </a:lstStyle>
          <a:p>
            <a:pPr lvl="0"/>
            <a:r>
              <a:rPr lang="en-US"/>
              <a:t>Click to edit Master text styles</a:t>
            </a:r>
          </a:p>
        </p:txBody>
      </p:sp>
      <p:sp>
        <p:nvSpPr>
          <p:cNvPr id="9" name="Rectangle 8">
            <a:extLst>
              <a:ext uri="{FF2B5EF4-FFF2-40B4-BE49-F238E27FC236}">
                <a16:creationId xmlns:a16="http://schemas.microsoft.com/office/drawing/2014/main" id="{F52B5A26-A669-3740-AE75-9CBC096C4F9F}"/>
              </a:ext>
            </a:extLst>
          </p:cNvPr>
          <p:cNvSpPr/>
          <p:nvPr/>
        </p:nvSpPr>
        <p:spPr>
          <a:xfrm>
            <a:off x="4559300" y="2198132"/>
            <a:ext cx="4127500" cy="1463040"/>
          </a:xfrm>
          <a:prstGeom prst="rect">
            <a:avLst/>
          </a:prstGeom>
          <a:solidFill>
            <a:srgbClr val="E6EA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nvGrpSpPr>
          <p:cNvPr id="16" name="Group 15">
            <a:extLst>
              <a:ext uri="{FF2B5EF4-FFF2-40B4-BE49-F238E27FC236}">
                <a16:creationId xmlns:a16="http://schemas.microsoft.com/office/drawing/2014/main" id="{181839C7-EA1D-8841-85C7-166AC4F0647C}"/>
              </a:ext>
            </a:extLst>
          </p:cNvPr>
          <p:cNvGrpSpPr/>
          <p:nvPr/>
        </p:nvGrpSpPr>
        <p:grpSpPr>
          <a:xfrm>
            <a:off x="4559300" y="4280688"/>
            <a:ext cx="853440" cy="525780"/>
            <a:chOff x="4876800" y="4488180"/>
            <a:chExt cx="853440" cy="525780"/>
          </a:xfrm>
        </p:grpSpPr>
        <p:cxnSp>
          <p:nvCxnSpPr>
            <p:cNvPr id="17" name="Straight Connector 16">
              <a:extLst>
                <a:ext uri="{FF2B5EF4-FFF2-40B4-BE49-F238E27FC236}">
                  <a16:creationId xmlns:a16="http://schemas.microsoft.com/office/drawing/2014/main" id="{59AAA342-4538-E940-8278-29841371260C}"/>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C2B2F6-FB3B-7C4C-90CC-2EA5B7F8689D}"/>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0336A907-D7E0-3E43-B3F6-4AB218628656}"/>
              </a:ext>
            </a:extLst>
          </p:cNvPr>
          <p:cNvGrpSpPr/>
          <p:nvPr/>
        </p:nvGrpSpPr>
        <p:grpSpPr>
          <a:xfrm>
            <a:off x="5650653" y="4280688"/>
            <a:ext cx="853440" cy="525780"/>
            <a:chOff x="4876800" y="4488180"/>
            <a:chExt cx="853440" cy="525780"/>
          </a:xfrm>
        </p:grpSpPr>
        <p:cxnSp>
          <p:nvCxnSpPr>
            <p:cNvPr id="20" name="Straight Connector 19">
              <a:extLst>
                <a:ext uri="{FF2B5EF4-FFF2-40B4-BE49-F238E27FC236}">
                  <a16:creationId xmlns:a16="http://schemas.microsoft.com/office/drawing/2014/main" id="{3D94779D-D108-2A4C-9C4D-4E1675B50EAD}"/>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6C35C97F-251F-C749-A629-11C71CE0F1FF}"/>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2" name="Group 21">
            <a:extLst>
              <a:ext uri="{FF2B5EF4-FFF2-40B4-BE49-F238E27FC236}">
                <a16:creationId xmlns:a16="http://schemas.microsoft.com/office/drawing/2014/main" id="{8CDD166C-7ECD-4B45-B103-8B24D0355AB5}"/>
              </a:ext>
            </a:extLst>
          </p:cNvPr>
          <p:cNvGrpSpPr/>
          <p:nvPr/>
        </p:nvGrpSpPr>
        <p:grpSpPr>
          <a:xfrm>
            <a:off x="6742006" y="4280688"/>
            <a:ext cx="853440" cy="525780"/>
            <a:chOff x="4876800" y="4488180"/>
            <a:chExt cx="853440" cy="525780"/>
          </a:xfrm>
        </p:grpSpPr>
        <p:cxnSp>
          <p:nvCxnSpPr>
            <p:cNvPr id="23" name="Straight Connector 22">
              <a:extLst>
                <a:ext uri="{FF2B5EF4-FFF2-40B4-BE49-F238E27FC236}">
                  <a16:creationId xmlns:a16="http://schemas.microsoft.com/office/drawing/2014/main" id="{1DB69AAC-4994-C64E-87F7-0564E15A02FB}"/>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3A284BC-5134-1C4D-A1AE-8FE8B871DBD5}"/>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5" name="Group 24">
            <a:extLst>
              <a:ext uri="{FF2B5EF4-FFF2-40B4-BE49-F238E27FC236}">
                <a16:creationId xmlns:a16="http://schemas.microsoft.com/office/drawing/2014/main" id="{0BACE208-F864-6041-BEA9-30CF9B1DED81}"/>
              </a:ext>
            </a:extLst>
          </p:cNvPr>
          <p:cNvGrpSpPr/>
          <p:nvPr/>
        </p:nvGrpSpPr>
        <p:grpSpPr>
          <a:xfrm>
            <a:off x="7833360" y="4280688"/>
            <a:ext cx="853440" cy="525780"/>
            <a:chOff x="4876800" y="4488180"/>
            <a:chExt cx="853440" cy="525780"/>
          </a:xfrm>
        </p:grpSpPr>
        <p:cxnSp>
          <p:nvCxnSpPr>
            <p:cNvPr id="26" name="Straight Connector 25">
              <a:extLst>
                <a:ext uri="{FF2B5EF4-FFF2-40B4-BE49-F238E27FC236}">
                  <a16:creationId xmlns:a16="http://schemas.microsoft.com/office/drawing/2014/main" id="{367E0A30-6992-6748-8D7B-4F21B266F1BD}"/>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789E1A19-D717-C44E-811B-10E654490635}"/>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4" name="Text Placeholder 33">
            <a:extLst>
              <a:ext uri="{FF2B5EF4-FFF2-40B4-BE49-F238E27FC236}">
                <a16:creationId xmlns:a16="http://schemas.microsoft.com/office/drawing/2014/main" id="{2F54EE37-A20A-264F-A4B3-8A84D29B7BDB}"/>
              </a:ext>
            </a:extLst>
          </p:cNvPr>
          <p:cNvSpPr>
            <a:spLocks noGrp="1"/>
          </p:cNvSpPr>
          <p:nvPr>
            <p:ph type="body" sz="quarter" idx="18" hasCustomPrompt="1"/>
          </p:nvPr>
        </p:nvSpPr>
        <p:spPr>
          <a:xfrm>
            <a:off x="4611096" y="4321629"/>
            <a:ext cx="785361" cy="261146"/>
          </a:xfrm>
        </p:spPr>
        <p:txBody>
          <a:bodyPr lIns="0" tIns="0" rIns="0" bIns="0" anchor="b" anchorCtr="0">
            <a:noAutofit/>
          </a:bodyPr>
          <a:lstStyle>
            <a:lvl1pPr algn="ctr">
              <a:buFontTx/>
              <a:buNone/>
              <a:defRPr sz="1800">
                <a:solidFill>
                  <a:schemeClr val="tx2"/>
                </a:solidFill>
              </a:defRPr>
            </a:lvl1pPr>
          </a:lstStyle>
          <a:p>
            <a:pPr lvl="0"/>
            <a:r>
              <a:rPr lang="en-US" dirty="0"/>
              <a:t>#</a:t>
            </a:r>
          </a:p>
        </p:txBody>
      </p:sp>
      <p:sp>
        <p:nvSpPr>
          <p:cNvPr id="35" name="Text Placeholder 33">
            <a:extLst>
              <a:ext uri="{FF2B5EF4-FFF2-40B4-BE49-F238E27FC236}">
                <a16:creationId xmlns:a16="http://schemas.microsoft.com/office/drawing/2014/main" id="{75043A59-CA27-054B-9B6A-BA38D6F3B33D}"/>
              </a:ext>
            </a:extLst>
          </p:cNvPr>
          <p:cNvSpPr>
            <a:spLocks noGrp="1"/>
          </p:cNvSpPr>
          <p:nvPr>
            <p:ph type="body" sz="quarter" idx="19" hasCustomPrompt="1"/>
          </p:nvPr>
        </p:nvSpPr>
        <p:spPr>
          <a:xfrm>
            <a:off x="5708246" y="4321629"/>
            <a:ext cx="785361" cy="261146"/>
          </a:xfrm>
        </p:spPr>
        <p:txBody>
          <a:bodyPr lIns="0" tIns="0" rIns="0" bIns="0" anchor="b" anchorCtr="0">
            <a:noAutofit/>
          </a:bodyPr>
          <a:lstStyle>
            <a:lvl1pPr algn="ctr">
              <a:buFontTx/>
              <a:buNone/>
              <a:defRPr sz="1800">
                <a:solidFill>
                  <a:schemeClr val="tx2"/>
                </a:solidFill>
              </a:defRPr>
            </a:lvl1pPr>
          </a:lstStyle>
          <a:p>
            <a:pPr lvl="0"/>
            <a:r>
              <a:rPr lang="en-US" dirty="0"/>
              <a:t>#</a:t>
            </a:r>
          </a:p>
        </p:txBody>
      </p:sp>
      <p:sp>
        <p:nvSpPr>
          <p:cNvPr id="36" name="Text Placeholder 33">
            <a:extLst>
              <a:ext uri="{FF2B5EF4-FFF2-40B4-BE49-F238E27FC236}">
                <a16:creationId xmlns:a16="http://schemas.microsoft.com/office/drawing/2014/main" id="{5AA241FA-D2C7-514A-AC83-1261369DBCF9}"/>
              </a:ext>
            </a:extLst>
          </p:cNvPr>
          <p:cNvSpPr>
            <a:spLocks noGrp="1"/>
          </p:cNvSpPr>
          <p:nvPr>
            <p:ph type="body" sz="quarter" idx="20" hasCustomPrompt="1"/>
          </p:nvPr>
        </p:nvSpPr>
        <p:spPr>
          <a:xfrm>
            <a:off x="6803568" y="4321629"/>
            <a:ext cx="785361" cy="261146"/>
          </a:xfrm>
        </p:spPr>
        <p:txBody>
          <a:bodyPr lIns="0" tIns="0" rIns="0" bIns="0" anchor="b" anchorCtr="0">
            <a:noAutofit/>
          </a:bodyPr>
          <a:lstStyle>
            <a:lvl1pPr algn="ctr">
              <a:buFontTx/>
              <a:buNone/>
              <a:defRPr sz="1800">
                <a:solidFill>
                  <a:schemeClr val="tx2"/>
                </a:solidFill>
              </a:defRPr>
            </a:lvl1pPr>
          </a:lstStyle>
          <a:p>
            <a:pPr lvl="0"/>
            <a:r>
              <a:rPr lang="en-US" dirty="0"/>
              <a:t>#</a:t>
            </a:r>
          </a:p>
        </p:txBody>
      </p:sp>
      <p:sp>
        <p:nvSpPr>
          <p:cNvPr id="37" name="Text Placeholder 33">
            <a:extLst>
              <a:ext uri="{FF2B5EF4-FFF2-40B4-BE49-F238E27FC236}">
                <a16:creationId xmlns:a16="http://schemas.microsoft.com/office/drawing/2014/main" id="{230D53BE-1A95-5545-8D2B-BF1038B5A14E}"/>
              </a:ext>
            </a:extLst>
          </p:cNvPr>
          <p:cNvSpPr>
            <a:spLocks noGrp="1"/>
          </p:cNvSpPr>
          <p:nvPr>
            <p:ph type="body" sz="quarter" idx="21" hasCustomPrompt="1"/>
          </p:nvPr>
        </p:nvSpPr>
        <p:spPr>
          <a:xfrm>
            <a:off x="7896522" y="4321629"/>
            <a:ext cx="785361" cy="261146"/>
          </a:xfrm>
        </p:spPr>
        <p:txBody>
          <a:bodyPr lIns="0" tIns="0" rIns="0" bIns="0" anchor="b" anchorCtr="0">
            <a:noAutofit/>
          </a:bodyPr>
          <a:lstStyle>
            <a:lvl1pPr algn="ctr">
              <a:buFontTx/>
              <a:buNone/>
              <a:defRPr sz="1800">
                <a:solidFill>
                  <a:schemeClr val="tx2"/>
                </a:solidFill>
              </a:defRPr>
            </a:lvl1pPr>
          </a:lstStyle>
          <a:p>
            <a:pPr lvl="0"/>
            <a:r>
              <a:rPr lang="en-US" dirty="0"/>
              <a:t>#</a:t>
            </a:r>
          </a:p>
        </p:txBody>
      </p:sp>
      <p:sp>
        <p:nvSpPr>
          <p:cNvPr id="38" name="Text Placeholder 9">
            <a:extLst>
              <a:ext uri="{FF2B5EF4-FFF2-40B4-BE49-F238E27FC236}">
                <a16:creationId xmlns:a16="http://schemas.microsoft.com/office/drawing/2014/main" id="{C7763E4D-6E91-004B-BD2F-45BB4BD9C068}"/>
              </a:ext>
            </a:extLst>
          </p:cNvPr>
          <p:cNvSpPr>
            <a:spLocks noGrp="1"/>
          </p:cNvSpPr>
          <p:nvPr>
            <p:ph type="body" sz="quarter" idx="22"/>
          </p:nvPr>
        </p:nvSpPr>
        <p:spPr>
          <a:xfrm>
            <a:off x="4722601" y="2564669"/>
            <a:ext cx="1737360" cy="1005840"/>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8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9" name="Text Placeholder 9">
            <a:extLst>
              <a:ext uri="{FF2B5EF4-FFF2-40B4-BE49-F238E27FC236}">
                <a16:creationId xmlns:a16="http://schemas.microsoft.com/office/drawing/2014/main" id="{ABE5BFCD-2238-154A-8801-0D99F44EEDC1}"/>
              </a:ext>
            </a:extLst>
          </p:cNvPr>
          <p:cNvSpPr>
            <a:spLocks noGrp="1"/>
          </p:cNvSpPr>
          <p:nvPr>
            <p:ph type="body" sz="quarter" idx="23"/>
          </p:nvPr>
        </p:nvSpPr>
        <p:spPr>
          <a:xfrm>
            <a:off x="6788374" y="2564669"/>
            <a:ext cx="1737360" cy="1005840"/>
          </a:xfrm>
        </p:spPr>
        <p:txBody>
          <a:bodyPr lIns="0" tIns="0" rIns="0" bIns="0" anchor="t" anchorCtr="0">
            <a:noAutofit/>
          </a:bodyPr>
          <a:lstStyle>
            <a:lvl1pPr marL="173736" indent="-173736" algn="l">
              <a:spcBef>
                <a:spcPts val="600"/>
              </a:spcBef>
              <a:spcAft>
                <a:spcPts val="0"/>
              </a:spcAft>
              <a:buFont typeface="Wingdings" pitchFamily="2" charset="2"/>
              <a:buChar char="§"/>
              <a:defRPr sz="8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42" name="Picture 41">
            <a:extLst>
              <a:ext uri="{FF2B5EF4-FFF2-40B4-BE49-F238E27FC236}">
                <a16:creationId xmlns:a16="http://schemas.microsoft.com/office/drawing/2014/main" id="{8872FA02-414C-B74E-8568-40CA918229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43" name="Text Placeholder 9">
            <a:extLst>
              <a:ext uri="{FF2B5EF4-FFF2-40B4-BE49-F238E27FC236}">
                <a16:creationId xmlns:a16="http://schemas.microsoft.com/office/drawing/2014/main" id="{27D826B1-1584-EA44-8ADD-0A109F12364D}"/>
              </a:ext>
            </a:extLst>
          </p:cNvPr>
          <p:cNvSpPr>
            <a:spLocks noGrp="1"/>
          </p:cNvSpPr>
          <p:nvPr>
            <p:ph type="body" sz="quarter" idx="24" hasCustomPrompt="1"/>
          </p:nvPr>
        </p:nvSpPr>
        <p:spPr>
          <a:xfrm>
            <a:off x="469127" y="1841544"/>
            <a:ext cx="3641697" cy="277000"/>
          </a:xfrm>
        </p:spPr>
        <p:txBody>
          <a:bodyPr lIns="0" tIns="0" rIns="0" bIns="0" anchor="ctr" anchorCtr="0">
            <a:noAutofit/>
          </a:bodyPr>
          <a:lstStyle>
            <a:lvl1pPr>
              <a:buFontTx/>
              <a:buNone/>
              <a:defRPr sz="1800">
                <a:latin typeface="+mj-lt"/>
              </a:defRPr>
            </a:lvl1pPr>
            <a:lvl2pPr>
              <a:buFontTx/>
              <a:buNone/>
              <a:defRPr sz="800"/>
            </a:lvl2pPr>
            <a:lvl3pPr>
              <a:buFontTx/>
              <a:buNone/>
              <a:defRPr sz="800"/>
            </a:lvl3pPr>
            <a:lvl4pPr>
              <a:buFontTx/>
              <a:buNone/>
              <a:defRPr sz="800"/>
            </a:lvl4pPr>
            <a:lvl5pPr>
              <a:buFontTx/>
              <a:buNone/>
              <a:defRPr sz="800"/>
            </a:lvl5pPr>
          </a:lstStyle>
          <a:p>
            <a:pPr lvl="0"/>
            <a:r>
              <a:rPr lang="en-US" dirty="0"/>
              <a:t>Click to Add Text</a:t>
            </a:r>
          </a:p>
        </p:txBody>
      </p:sp>
      <p:sp>
        <p:nvSpPr>
          <p:cNvPr id="44" name="Text Placeholder 9">
            <a:extLst>
              <a:ext uri="{FF2B5EF4-FFF2-40B4-BE49-F238E27FC236}">
                <a16:creationId xmlns:a16="http://schemas.microsoft.com/office/drawing/2014/main" id="{5CE4B103-48D2-7144-837B-37EBAD49D55D}"/>
              </a:ext>
            </a:extLst>
          </p:cNvPr>
          <p:cNvSpPr>
            <a:spLocks noGrp="1"/>
          </p:cNvSpPr>
          <p:nvPr>
            <p:ph type="body" sz="quarter" idx="25"/>
          </p:nvPr>
        </p:nvSpPr>
        <p:spPr>
          <a:xfrm>
            <a:off x="4610584" y="4618671"/>
            <a:ext cx="786384" cy="246221"/>
          </a:xfrm>
        </p:spPr>
        <p:txBody>
          <a:bodyPr wrap="square" lIns="0" tIns="0" rIns="0" bIns="0">
            <a:spAutoFit/>
          </a:bodyPr>
          <a:lstStyle>
            <a:lvl1pPr algn="ctr">
              <a:spcBef>
                <a:spcPts val="0"/>
              </a:spcBef>
              <a:spcAft>
                <a:spcPts val="0"/>
              </a:spcAft>
              <a:buFontTx/>
              <a:buNone/>
              <a:defRPr sz="80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45" name="Text Placeholder 9">
            <a:extLst>
              <a:ext uri="{FF2B5EF4-FFF2-40B4-BE49-F238E27FC236}">
                <a16:creationId xmlns:a16="http://schemas.microsoft.com/office/drawing/2014/main" id="{9566BB2B-4C4B-CF40-A401-BA6C7D2B0D14}"/>
              </a:ext>
            </a:extLst>
          </p:cNvPr>
          <p:cNvSpPr>
            <a:spLocks noGrp="1"/>
          </p:cNvSpPr>
          <p:nvPr>
            <p:ph type="body" sz="quarter" idx="24" hasCustomPrompt="1"/>
          </p:nvPr>
        </p:nvSpPr>
        <p:spPr>
          <a:xfrm>
            <a:off x="469127" y="3889512"/>
            <a:ext cx="3641697" cy="277000"/>
          </a:xfrm>
        </p:spPr>
        <p:txBody>
          <a:bodyPr lIns="0" tIns="0" rIns="0" bIns="0" anchor="ctr" anchorCtr="0">
            <a:noAutofit/>
          </a:bodyPr>
          <a:lstStyle>
            <a:lvl1pPr>
              <a:buFontTx/>
              <a:buNone/>
              <a:defRPr sz="1800">
                <a:latin typeface="+mj-lt"/>
              </a:defRPr>
            </a:lvl1pPr>
            <a:lvl2pPr>
              <a:buFontTx/>
              <a:buNone/>
              <a:defRPr sz="800"/>
            </a:lvl2pPr>
            <a:lvl3pPr>
              <a:buFontTx/>
              <a:buNone/>
              <a:defRPr sz="800"/>
            </a:lvl3pPr>
            <a:lvl4pPr>
              <a:buFontTx/>
              <a:buNone/>
              <a:defRPr sz="800"/>
            </a:lvl4pPr>
            <a:lvl5pPr>
              <a:buFontTx/>
              <a:buNone/>
              <a:defRPr sz="800"/>
            </a:lvl5pPr>
          </a:lstStyle>
          <a:p>
            <a:pPr lvl="0"/>
            <a:r>
              <a:rPr lang="en-US" dirty="0"/>
              <a:t>Click to Add Text</a:t>
            </a:r>
          </a:p>
        </p:txBody>
      </p:sp>
      <p:sp>
        <p:nvSpPr>
          <p:cNvPr id="46" name="Text Placeholder 9">
            <a:extLst>
              <a:ext uri="{FF2B5EF4-FFF2-40B4-BE49-F238E27FC236}">
                <a16:creationId xmlns:a16="http://schemas.microsoft.com/office/drawing/2014/main" id="{716DF66E-8C29-7543-9D8E-8A5871519438}"/>
              </a:ext>
            </a:extLst>
          </p:cNvPr>
          <p:cNvSpPr>
            <a:spLocks noGrp="1"/>
          </p:cNvSpPr>
          <p:nvPr>
            <p:ph type="body" sz="quarter" idx="26"/>
          </p:nvPr>
        </p:nvSpPr>
        <p:spPr>
          <a:xfrm>
            <a:off x="5707734" y="4618671"/>
            <a:ext cx="786384" cy="246221"/>
          </a:xfrm>
        </p:spPr>
        <p:txBody>
          <a:bodyPr wrap="square" lIns="0" tIns="0" rIns="0" bIns="0">
            <a:spAutoFit/>
          </a:bodyPr>
          <a:lstStyle>
            <a:lvl1pPr algn="ctr">
              <a:spcBef>
                <a:spcPts val="0"/>
              </a:spcBef>
              <a:spcAft>
                <a:spcPts val="0"/>
              </a:spcAft>
              <a:buFontTx/>
              <a:buNone/>
              <a:defRPr sz="80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47" name="Text Placeholder 9">
            <a:extLst>
              <a:ext uri="{FF2B5EF4-FFF2-40B4-BE49-F238E27FC236}">
                <a16:creationId xmlns:a16="http://schemas.microsoft.com/office/drawing/2014/main" id="{9369D05E-7A23-9D44-855E-21AF96DE8C93}"/>
              </a:ext>
            </a:extLst>
          </p:cNvPr>
          <p:cNvSpPr>
            <a:spLocks noGrp="1"/>
          </p:cNvSpPr>
          <p:nvPr>
            <p:ph type="body" sz="quarter" idx="27"/>
          </p:nvPr>
        </p:nvSpPr>
        <p:spPr>
          <a:xfrm>
            <a:off x="6803056" y="4618671"/>
            <a:ext cx="786384" cy="246221"/>
          </a:xfrm>
        </p:spPr>
        <p:txBody>
          <a:bodyPr wrap="square" lIns="0" tIns="0" rIns="0" bIns="0">
            <a:spAutoFit/>
          </a:bodyPr>
          <a:lstStyle>
            <a:lvl1pPr algn="ctr">
              <a:spcBef>
                <a:spcPts val="0"/>
              </a:spcBef>
              <a:spcAft>
                <a:spcPts val="0"/>
              </a:spcAft>
              <a:buFontTx/>
              <a:buNone/>
              <a:defRPr sz="80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48" name="Text Placeholder 9">
            <a:extLst>
              <a:ext uri="{FF2B5EF4-FFF2-40B4-BE49-F238E27FC236}">
                <a16:creationId xmlns:a16="http://schemas.microsoft.com/office/drawing/2014/main" id="{0496AECE-E48E-E144-B8B0-BD5BA00167BD}"/>
              </a:ext>
            </a:extLst>
          </p:cNvPr>
          <p:cNvSpPr>
            <a:spLocks noGrp="1"/>
          </p:cNvSpPr>
          <p:nvPr>
            <p:ph type="body" sz="quarter" idx="28"/>
          </p:nvPr>
        </p:nvSpPr>
        <p:spPr>
          <a:xfrm>
            <a:off x="7896010" y="4618671"/>
            <a:ext cx="786384" cy="246221"/>
          </a:xfrm>
        </p:spPr>
        <p:txBody>
          <a:bodyPr wrap="square" lIns="0" tIns="0" rIns="0" bIns="0">
            <a:spAutoFit/>
          </a:bodyPr>
          <a:lstStyle>
            <a:lvl1pPr algn="ctr">
              <a:spcBef>
                <a:spcPts val="0"/>
              </a:spcBef>
              <a:spcAft>
                <a:spcPts val="0"/>
              </a:spcAft>
              <a:buFontTx/>
              <a:buNone/>
              <a:defRPr sz="800" b="0" i="0">
                <a:solidFill>
                  <a:schemeClr val="tx1"/>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51" name="Text Placeholder 9">
            <a:extLst>
              <a:ext uri="{FF2B5EF4-FFF2-40B4-BE49-F238E27FC236}">
                <a16:creationId xmlns:a16="http://schemas.microsoft.com/office/drawing/2014/main" id="{B6E6E2EA-572B-9047-8652-E645BF998AED}"/>
              </a:ext>
            </a:extLst>
          </p:cNvPr>
          <p:cNvSpPr>
            <a:spLocks noGrp="1"/>
          </p:cNvSpPr>
          <p:nvPr>
            <p:ph type="body" sz="quarter" idx="31" hasCustomPrompt="1"/>
          </p:nvPr>
        </p:nvSpPr>
        <p:spPr>
          <a:xfrm>
            <a:off x="4559300" y="3889512"/>
            <a:ext cx="4127500" cy="277000"/>
          </a:xfrm>
        </p:spPr>
        <p:txBody>
          <a:bodyPr lIns="0" tIns="0" rIns="0" bIns="0" anchor="ctr" anchorCtr="0">
            <a:noAutofit/>
          </a:bodyPr>
          <a:lstStyle>
            <a:lvl1pPr>
              <a:buFontTx/>
              <a:buNone/>
              <a:defRPr sz="1800">
                <a:latin typeface="+mj-lt"/>
              </a:defRPr>
            </a:lvl1pPr>
            <a:lvl2pPr>
              <a:buFontTx/>
              <a:buNone/>
              <a:defRPr sz="800"/>
            </a:lvl2pPr>
            <a:lvl3pPr>
              <a:buFontTx/>
              <a:buNone/>
              <a:defRPr sz="800"/>
            </a:lvl3pPr>
            <a:lvl4pPr>
              <a:buFontTx/>
              <a:buNone/>
              <a:defRPr sz="800"/>
            </a:lvl4pPr>
            <a:lvl5pPr>
              <a:buFontTx/>
              <a:buNone/>
              <a:defRPr sz="800"/>
            </a:lvl5pPr>
          </a:lstStyle>
          <a:p>
            <a:pPr lvl="0"/>
            <a:r>
              <a:rPr lang="en-US" dirty="0"/>
              <a:t>Click to Add Text</a:t>
            </a:r>
          </a:p>
        </p:txBody>
      </p:sp>
      <p:grpSp>
        <p:nvGrpSpPr>
          <p:cNvPr id="53" name="Group 52">
            <a:extLst>
              <a:ext uri="{FF2B5EF4-FFF2-40B4-BE49-F238E27FC236}">
                <a16:creationId xmlns:a16="http://schemas.microsoft.com/office/drawing/2014/main" id="{61396A55-6EC7-094D-9DE0-8F846019FFE4}"/>
              </a:ext>
            </a:extLst>
          </p:cNvPr>
          <p:cNvGrpSpPr/>
          <p:nvPr/>
        </p:nvGrpSpPr>
        <p:grpSpPr>
          <a:xfrm>
            <a:off x="4559300" y="4280688"/>
            <a:ext cx="853440" cy="525780"/>
            <a:chOff x="4876800" y="4488180"/>
            <a:chExt cx="853440" cy="525780"/>
          </a:xfrm>
        </p:grpSpPr>
        <p:cxnSp>
          <p:nvCxnSpPr>
            <p:cNvPr id="54" name="Straight Connector 53">
              <a:extLst>
                <a:ext uri="{FF2B5EF4-FFF2-40B4-BE49-F238E27FC236}">
                  <a16:creationId xmlns:a16="http://schemas.microsoft.com/office/drawing/2014/main" id="{320ABCB4-125F-D842-A86A-359EE07ACE57}"/>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F58BA39E-1660-A145-85A1-161CE01B5000}"/>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6" name="Group 55">
            <a:extLst>
              <a:ext uri="{FF2B5EF4-FFF2-40B4-BE49-F238E27FC236}">
                <a16:creationId xmlns:a16="http://schemas.microsoft.com/office/drawing/2014/main" id="{5606AEC7-C806-6C45-8423-FA2F5352B15D}"/>
              </a:ext>
            </a:extLst>
          </p:cNvPr>
          <p:cNvGrpSpPr/>
          <p:nvPr/>
        </p:nvGrpSpPr>
        <p:grpSpPr>
          <a:xfrm>
            <a:off x="5650653" y="4280688"/>
            <a:ext cx="853440" cy="525780"/>
            <a:chOff x="4876800" y="4488180"/>
            <a:chExt cx="853440" cy="525780"/>
          </a:xfrm>
        </p:grpSpPr>
        <p:cxnSp>
          <p:nvCxnSpPr>
            <p:cNvPr id="57" name="Straight Connector 56">
              <a:extLst>
                <a:ext uri="{FF2B5EF4-FFF2-40B4-BE49-F238E27FC236}">
                  <a16:creationId xmlns:a16="http://schemas.microsoft.com/office/drawing/2014/main" id="{328B4AF4-980B-8E48-B2B3-93434AE3D8FE}"/>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8CAF762-DD21-774F-8868-D9D417338FAB}"/>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9" name="Group 58">
            <a:extLst>
              <a:ext uri="{FF2B5EF4-FFF2-40B4-BE49-F238E27FC236}">
                <a16:creationId xmlns:a16="http://schemas.microsoft.com/office/drawing/2014/main" id="{96903844-FD51-6748-9D53-8CE5DAE60873}"/>
              </a:ext>
            </a:extLst>
          </p:cNvPr>
          <p:cNvGrpSpPr/>
          <p:nvPr/>
        </p:nvGrpSpPr>
        <p:grpSpPr>
          <a:xfrm>
            <a:off x="6742006" y="4280688"/>
            <a:ext cx="853440" cy="525780"/>
            <a:chOff x="4876800" y="4488180"/>
            <a:chExt cx="853440" cy="525780"/>
          </a:xfrm>
        </p:grpSpPr>
        <p:cxnSp>
          <p:nvCxnSpPr>
            <p:cNvPr id="60" name="Straight Connector 59">
              <a:extLst>
                <a:ext uri="{FF2B5EF4-FFF2-40B4-BE49-F238E27FC236}">
                  <a16:creationId xmlns:a16="http://schemas.microsoft.com/office/drawing/2014/main" id="{24A1E1C5-EA00-194F-9893-CCDE57E7777C}"/>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9827E0CE-4E77-4849-8277-9B3036B28F93}"/>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62" name="Group 61">
            <a:extLst>
              <a:ext uri="{FF2B5EF4-FFF2-40B4-BE49-F238E27FC236}">
                <a16:creationId xmlns:a16="http://schemas.microsoft.com/office/drawing/2014/main" id="{F8FEE1BF-C680-4A4F-B8EA-CA2B107CF903}"/>
              </a:ext>
            </a:extLst>
          </p:cNvPr>
          <p:cNvGrpSpPr/>
          <p:nvPr/>
        </p:nvGrpSpPr>
        <p:grpSpPr>
          <a:xfrm>
            <a:off x="7833360" y="4280688"/>
            <a:ext cx="853440" cy="525780"/>
            <a:chOff x="4876800" y="4488180"/>
            <a:chExt cx="853440" cy="525780"/>
          </a:xfrm>
        </p:grpSpPr>
        <p:cxnSp>
          <p:nvCxnSpPr>
            <p:cNvPr id="63" name="Straight Connector 62">
              <a:extLst>
                <a:ext uri="{FF2B5EF4-FFF2-40B4-BE49-F238E27FC236}">
                  <a16:creationId xmlns:a16="http://schemas.microsoft.com/office/drawing/2014/main" id="{FB2DAC62-1147-2546-BC48-50BEAC5F01F0}"/>
                </a:ext>
              </a:extLst>
            </p:cNvPr>
            <p:cNvCxnSpPr>
              <a:cxnSpLocks/>
            </p:cNvCxnSpPr>
            <p:nvPr/>
          </p:nvCxnSpPr>
          <p:spPr>
            <a:xfrm>
              <a:off x="4876800" y="4488180"/>
              <a:ext cx="85344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3074FE3-E335-1E42-BF0B-CC3B0D177896}"/>
                </a:ext>
              </a:extLst>
            </p:cNvPr>
            <p:cNvCxnSpPr>
              <a:cxnSpLocks/>
            </p:cNvCxnSpPr>
            <p:nvPr/>
          </p:nvCxnSpPr>
          <p:spPr>
            <a:xfrm>
              <a:off x="4876800" y="4488180"/>
              <a:ext cx="0" cy="5257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68" name="Text Placeholder 17">
            <a:extLst>
              <a:ext uri="{FF2B5EF4-FFF2-40B4-BE49-F238E27FC236}">
                <a16:creationId xmlns:a16="http://schemas.microsoft.com/office/drawing/2014/main" id="{8D7B5A2E-AEEE-6947-AAB4-1E8229E9FD6B}"/>
              </a:ext>
            </a:extLst>
          </p:cNvPr>
          <p:cNvSpPr>
            <a:spLocks noGrp="1"/>
          </p:cNvSpPr>
          <p:nvPr>
            <p:ph type="body" sz="quarter" idx="32"/>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65" name="Text Placeholder 14">
            <a:extLst>
              <a:ext uri="{FF2B5EF4-FFF2-40B4-BE49-F238E27FC236}">
                <a16:creationId xmlns:a16="http://schemas.microsoft.com/office/drawing/2014/main" id="{B6459AF3-1697-A841-B59F-F3B4C6958F80}"/>
              </a:ext>
            </a:extLst>
          </p:cNvPr>
          <p:cNvSpPr>
            <a:spLocks noGrp="1"/>
          </p:cNvSpPr>
          <p:nvPr>
            <p:ph type="body" sz="quarter" idx="35"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66" name="Text Placeholder 14">
            <a:extLst>
              <a:ext uri="{FF2B5EF4-FFF2-40B4-BE49-F238E27FC236}">
                <a16:creationId xmlns:a16="http://schemas.microsoft.com/office/drawing/2014/main" id="{1E868F8C-4CC4-F743-9781-F8FF5672E156}"/>
              </a:ext>
            </a:extLst>
          </p:cNvPr>
          <p:cNvSpPr>
            <a:spLocks noGrp="1"/>
          </p:cNvSpPr>
          <p:nvPr>
            <p:ph type="body" sz="quarter" idx="36"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
        <p:nvSpPr>
          <p:cNvPr id="70" name="Text Placeholder 4">
            <a:extLst>
              <a:ext uri="{FF2B5EF4-FFF2-40B4-BE49-F238E27FC236}">
                <a16:creationId xmlns:a16="http://schemas.microsoft.com/office/drawing/2014/main" id="{40AFF863-BD77-F147-A94F-7AE8493D720D}"/>
              </a:ext>
            </a:extLst>
          </p:cNvPr>
          <p:cNvSpPr>
            <a:spLocks noGrp="1"/>
          </p:cNvSpPr>
          <p:nvPr>
            <p:ph type="body" sz="quarter" idx="33" hasCustomPrompt="1"/>
          </p:nvPr>
        </p:nvSpPr>
        <p:spPr>
          <a:xfrm>
            <a:off x="4722601" y="2316928"/>
            <a:ext cx="1382065" cy="234950"/>
          </a:xfrm>
        </p:spPr>
        <p:txBody>
          <a:bodyPr/>
          <a:lstStyle>
            <a:lvl1pPr algn="l">
              <a:defRPr sz="1000">
                <a:solidFill>
                  <a:schemeClr val="tx2"/>
                </a:solidFill>
              </a:defRPr>
            </a:lvl1pPr>
          </a:lstStyle>
          <a:p>
            <a:pPr lvl="0"/>
            <a:r>
              <a:rPr lang="en-US" dirty="0"/>
              <a:t>CLICK TO EDIT</a:t>
            </a:r>
          </a:p>
        </p:txBody>
      </p:sp>
      <p:sp>
        <p:nvSpPr>
          <p:cNvPr id="71" name="Text Placeholder 4">
            <a:extLst>
              <a:ext uri="{FF2B5EF4-FFF2-40B4-BE49-F238E27FC236}">
                <a16:creationId xmlns:a16="http://schemas.microsoft.com/office/drawing/2014/main" id="{4E66FDFC-4D46-CA48-9B29-E73E2AF5638D}"/>
              </a:ext>
            </a:extLst>
          </p:cNvPr>
          <p:cNvSpPr>
            <a:spLocks noGrp="1"/>
          </p:cNvSpPr>
          <p:nvPr>
            <p:ph type="body" sz="quarter" idx="34" hasCustomPrompt="1"/>
          </p:nvPr>
        </p:nvSpPr>
        <p:spPr>
          <a:xfrm>
            <a:off x="6803057" y="2316928"/>
            <a:ext cx="1442728" cy="234950"/>
          </a:xfrm>
        </p:spPr>
        <p:txBody>
          <a:bodyPr/>
          <a:lstStyle>
            <a:lvl1pPr algn="l">
              <a:defRPr sz="1000">
                <a:solidFill>
                  <a:schemeClr val="tx2"/>
                </a:solidFill>
              </a:defRPr>
            </a:lvl1pPr>
          </a:lstStyle>
          <a:p>
            <a:pPr lvl="0"/>
            <a:r>
              <a:rPr lang="en-US" dirty="0"/>
              <a:t>CLICK TO EDIT</a:t>
            </a:r>
          </a:p>
        </p:txBody>
      </p:sp>
    </p:spTree>
    <p:extLst>
      <p:ext uri="{BB962C8B-B14F-4D97-AF65-F5344CB8AC3E}">
        <p14:creationId xmlns:p14="http://schemas.microsoft.com/office/powerpoint/2010/main" val="3606190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ortfolio Managem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8" name="Text Placeholder 9">
            <a:extLst>
              <a:ext uri="{FF2B5EF4-FFF2-40B4-BE49-F238E27FC236}">
                <a16:creationId xmlns:a16="http://schemas.microsoft.com/office/drawing/2014/main" id="{194F1589-C38E-F54F-A304-30A25E81E223}"/>
              </a:ext>
            </a:extLst>
          </p:cNvPr>
          <p:cNvSpPr>
            <a:spLocks noGrp="1"/>
          </p:cNvSpPr>
          <p:nvPr>
            <p:ph type="body" sz="quarter" idx="25"/>
          </p:nvPr>
        </p:nvSpPr>
        <p:spPr>
          <a:xfrm>
            <a:off x="1048536" y="1865539"/>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9" name="Text Placeholder 9">
            <a:extLst>
              <a:ext uri="{FF2B5EF4-FFF2-40B4-BE49-F238E27FC236}">
                <a16:creationId xmlns:a16="http://schemas.microsoft.com/office/drawing/2014/main" id="{ABA21D8A-CB6E-384F-AAC3-9DB5A20010A9}"/>
              </a:ext>
            </a:extLst>
          </p:cNvPr>
          <p:cNvSpPr>
            <a:spLocks noGrp="1"/>
          </p:cNvSpPr>
          <p:nvPr>
            <p:ph type="body" sz="quarter" idx="26"/>
          </p:nvPr>
        </p:nvSpPr>
        <p:spPr>
          <a:xfrm>
            <a:off x="1048536" y="2968449"/>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0" name="Text Placeholder 9">
            <a:extLst>
              <a:ext uri="{FF2B5EF4-FFF2-40B4-BE49-F238E27FC236}">
                <a16:creationId xmlns:a16="http://schemas.microsoft.com/office/drawing/2014/main" id="{19680DE3-E260-9347-96BC-853339A8CAFA}"/>
              </a:ext>
            </a:extLst>
          </p:cNvPr>
          <p:cNvSpPr>
            <a:spLocks noGrp="1"/>
          </p:cNvSpPr>
          <p:nvPr>
            <p:ph type="body" sz="quarter" idx="27"/>
          </p:nvPr>
        </p:nvSpPr>
        <p:spPr>
          <a:xfrm>
            <a:off x="1048536" y="4071360"/>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1" name="Picture 20">
            <a:extLst>
              <a:ext uri="{FF2B5EF4-FFF2-40B4-BE49-F238E27FC236}">
                <a16:creationId xmlns:a16="http://schemas.microsoft.com/office/drawing/2014/main" id="{47A7D9A6-F2D8-E84D-B902-466F27D540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24" name="Text Placeholder 9">
            <a:extLst>
              <a:ext uri="{FF2B5EF4-FFF2-40B4-BE49-F238E27FC236}">
                <a16:creationId xmlns:a16="http://schemas.microsoft.com/office/drawing/2014/main" id="{AD354412-AABD-5141-9851-A4924EBA72AE}"/>
              </a:ext>
            </a:extLst>
          </p:cNvPr>
          <p:cNvSpPr>
            <a:spLocks noGrp="1"/>
          </p:cNvSpPr>
          <p:nvPr>
            <p:ph type="body" sz="quarter" idx="29"/>
          </p:nvPr>
        </p:nvSpPr>
        <p:spPr>
          <a:xfrm>
            <a:off x="1048536" y="5174270"/>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4" name="Picture Placeholder 3">
            <a:extLst>
              <a:ext uri="{FF2B5EF4-FFF2-40B4-BE49-F238E27FC236}">
                <a16:creationId xmlns:a16="http://schemas.microsoft.com/office/drawing/2014/main" id="{F2251DD9-D270-DB49-A1CA-7054E22C666C}"/>
              </a:ext>
            </a:extLst>
          </p:cNvPr>
          <p:cNvSpPr>
            <a:spLocks noGrp="1"/>
          </p:cNvSpPr>
          <p:nvPr>
            <p:ph type="pic" sz="quarter" idx="30" hasCustomPrompt="1"/>
          </p:nvPr>
        </p:nvSpPr>
        <p:spPr>
          <a:xfrm>
            <a:off x="2516349" y="1658728"/>
            <a:ext cx="914400" cy="914400"/>
          </a:xfrm>
        </p:spPr>
        <p:txBody>
          <a:bodyPr>
            <a:noAutofit/>
          </a:bodyPr>
          <a:lstStyle>
            <a:lvl1pPr algn="ctr">
              <a:buFontTx/>
              <a:buNone/>
              <a:defRPr sz="900"/>
            </a:lvl1pPr>
          </a:lstStyle>
          <a:p>
            <a:r>
              <a:rPr lang="en-US" dirty="0"/>
              <a:t>Image, circle, 1”x1”</a:t>
            </a:r>
          </a:p>
        </p:txBody>
      </p:sp>
      <p:sp>
        <p:nvSpPr>
          <p:cNvPr id="25" name="Picture Placeholder 3">
            <a:extLst>
              <a:ext uri="{FF2B5EF4-FFF2-40B4-BE49-F238E27FC236}">
                <a16:creationId xmlns:a16="http://schemas.microsoft.com/office/drawing/2014/main" id="{7DE3F5D9-3FAD-9643-A65D-9C9659668A5C}"/>
              </a:ext>
            </a:extLst>
          </p:cNvPr>
          <p:cNvSpPr>
            <a:spLocks noGrp="1"/>
          </p:cNvSpPr>
          <p:nvPr>
            <p:ph type="pic" sz="quarter" idx="31" hasCustomPrompt="1"/>
          </p:nvPr>
        </p:nvSpPr>
        <p:spPr>
          <a:xfrm>
            <a:off x="2516349" y="2761636"/>
            <a:ext cx="914400" cy="914400"/>
          </a:xfrm>
        </p:spPr>
        <p:txBody>
          <a:bodyPr>
            <a:noAutofit/>
          </a:bodyPr>
          <a:lstStyle>
            <a:lvl1pPr algn="ctr">
              <a:buFontTx/>
              <a:buNone/>
              <a:defRPr sz="900"/>
            </a:lvl1pPr>
          </a:lstStyle>
          <a:p>
            <a:r>
              <a:rPr lang="en-US" dirty="0"/>
              <a:t>Image, circle, 1”x1”</a:t>
            </a:r>
          </a:p>
        </p:txBody>
      </p:sp>
      <p:sp>
        <p:nvSpPr>
          <p:cNvPr id="26" name="Picture Placeholder 3">
            <a:extLst>
              <a:ext uri="{FF2B5EF4-FFF2-40B4-BE49-F238E27FC236}">
                <a16:creationId xmlns:a16="http://schemas.microsoft.com/office/drawing/2014/main" id="{F57AAE70-8045-0748-8B68-187C236255DE}"/>
              </a:ext>
            </a:extLst>
          </p:cNvPr>
          <p:cNvSpPr>
            <a:spLocks noGrp="1"/>
          </p:cNvSpPr>
          <p:nvPr>
            <p:ph type="pic" sz="quarter" idx="32" hasCustomPrompt="1"/>
          </p:nvPr>
        </p:nvSpPr>
        <p:spPr>
          <a:xfrm>
            <a:off x="2516349" y="3864549"/>
            <a:ext cx="914400" cy="914400"/>
          </a:xfrm>
        </p:spPr>
        <p:txBody>
          <a:bodyPr>
            <a:noAutofit/>
          </a:bodyPr>
          <a:lstStyle>
            <a:lvl1pPr algn="ctr">
              <a:buFontTx/>
              <a:buNone/>
              <a:defRPr sz="900"/>
            </a:lvl1pPr>
          </a:lstStyle>
          <a:p>
            <a:r>
              <a:rPr lang="en-US" dirty="0"/>
              <a:t>Image, circle, 1”x1”</a:t>
            </a:r>
          </a:p>
        </p:txBody>
      </p:sp>
      <p:sp>
        <p:nvSpPr>
          <p:cNvPr id="27" name="Picture Placeholder 3">
            <a:extLst>
              <a:ext uri="{FF2B5EF4-FFF2-40B4-BE49-F238E27FC236}">
                <a16:creationId xmlns:a16="http://schemas.microsoft.com/office/drawing/2014/main" id="{EB4CBC49-999C-F040-A29F-442F5119D5FD}"/>
              </a:ext>
            </a:extLst>
          </p:cNvPr>
          <p:cNvSpPr>
            <a:spLocks noGrp="1"/>
          </p:cNvSpPr>
          <p:nvPr>
            <p:ph type="pic" sz="quarter" idx="33" hasCustomPrompt="1"/>
          </p:nvPr>
        </p:nvSpPr>
        <p:spPr>
          <a:xfrm>
            <a:off x="2516349" y="4967459"/>
            <a:ext cx="914400" cy="914400"/>
          </a:xfrm>
        </p:spPr>
        <p:txBody>
          <a:bodyPr>
            <a:noAutofit/>
          </a:bodyPr>
          <a:lstStyle>
            <a:lvl1pPr algn="ctr">
              <a:buFontTx/>
              <a:buNone/>
              <a:defRPr sz="900"/>
            </a:lvl1pPr>
          </a:lstStyle>
          <a:p>
            <a:r>
              <a:rPr lang="en-US" dirty="0"/>
              <a:t>Image, circle, 1”x1”</a:t>
            </a:r>
          </a:p>
        </p:txBody>
      </p:sp>
      <p:sp>
        <p:nvSpPr>
          <p:cNvPr id="9" name="Text Placeholder 8">
            <a:extLst>
              <a:ext uri="{FF2B5EF4-FFF2-40B4-BE49-F238E27FC236}">
                <a16:creationId xmlns:a16="http://schemas.microsoft.com/office/drawing/2014/main" id="{195B438A-819D-3740-B61E-A50E0ABCC1D3}"/>
              </a:ext>
            </a:extLst>
          </p:cNvPr>
          <p:cNvSpPr>
            <a:spLocks noGrp="1"/>
          </p:cNvSpPr>
          <p:nvPr>
            <p:ph type="body" sz="quarter" idx="34"/>
          </p:nvPr>
        </p:nvSpPr>
        <p:spPr>
          <a:xfrm>
            <a:off x="3562350" y="1658938"/>
            <a:ext cx="4438650" cy="914400"/>
          </a:xfrm>
        </p:spPr>
        <p:txBody>
          <a:bodyPr/>
          <a:lstStyle>
            <a:lvl1pPr indent="0">
              <a:defRPr sz="800">
                <a:solidFill>
                  <a:schemeClr val="tx1"/>
                </a:solidFill>
              </a:defRPr>
            </a:lvl1pPr>
          </a:lstStyle>
          <a:p>
            <a:pPr lvl="0"/>
            <a:r>
              <a:rPr lang="en-US"/>
              <a:t>Click to edit Master text styles</a:t>
            </a:r>
          </a:p>
        </p:txBody>
      </p:sp>
      <p:sp>
        <p:nvSpPr>
          <p:cNvPr id="28" name="Text Placeholder 8">
            <a:extLst>
              <a:ext uri="{FF2B5EF4-FFF2-40B4-BE49-F238E27FC236}">
                <a16:creationId xmlns:a16="http://schemas.microsoft.com/office/drawing/2014/main" id="{98FAD883-4407-054D-8059-0DF6B3940757}"/>
              </a:ext>
            </a:extLst>
          </p:cNvPr>
          <p:cNvSpPr>
            <a:spLocks noGrp="1"/>
          </p:cNvSpPr>
          <p:nvPr>
            <p:ph type="body" sz="quarter" idx="35"/>
          </p:nvPr>
        </p:nvSpPr>
        <p:spPr>
          <a:xfrm>
            <a:off x="3561707" y="2763888"/>
            <a:ext cx="4438650" cy="914400"/>
          </a:xfrm>
        </p:spPr>
        <p:txBody>
          <a:bodyPr/>
          <a:lstStyle>
            <a:lvl1pPr indent="0">
              <a:defRPr sz="800">
                <a:solidFill>
                  <a:schemeClr val="tx1"/>
                </a:solidFill>
              </a:defRPr>
            </a:lvl1pPr>
          </a:lstStyle>
          <a:p>
            <a:pPr lvl="0"/>
            <a:r>
              <a:rPr lang="en-US"/>
              <a:t>Click to edit Master text styles</a:t>
            </a:r>
          </a:p>
        </p:txBody>
      </p:sp>
      <p:sp>
        <p:nvSpPr>
          <p:cNvPr id="29" name="Text Placeholder 8">
            <a:extLst>
              <a:ext uri="{FF2B5EF4-FFF2-40B4-BE49-F238E27FC236}">
                <a16:creationId xmlns:a16="http://schemas.microsoft.com/office/drawing/2014/main" id="{1447063D-8083-DB45-95F3-048395302CA6}"/>
              </a:ext>
            </a:extLst>
          </p:cNvPr>
          <p:cNvSpPr>
            <a:spLocks noGrp="1"/>
          </p:cNvSpPr>
          <p:nvPr>
            <p:ph type="body" sz="quarter" idx="36"/>
          </p:nvPr>
        </p:nvSpPr>
        <p:spPr>
          <a:xfrm>
            <a:off x="3561707" y="3865664"/>
            <a:ext cx="4438650" cy="914400"/>
          </a:xfrm>
        </p:spPr>
        <p:txBody>
          <a:bodyPr/>
          <a:lstStyle>
            <a:lvl1pPr indent="0">
              <a:defRPr sz="800">
                <a:solidFill>
                  <a:schemeClr val="tx1"/>
                </a:solidFill>
              </a:defRPr>
            </a:lvl1pPr>
          </a:lstStyle>
          <a:p>
            <a:pPr lvl="0"/>
            <a:r>
              <a:rPr lang="en-US"/>
              <a:t>Click to edit Master text styles</a:t>
            </a:r>
          </a:p>
        </p:txBody>
      </p:sp>
      <p:sp>
        <p:nvSpPr>
          <p:cNvPr id="30" name="Text Placeholder 8">
            <a:extLst>
              <a:ext uri="{FF2B5EF4-FFF2-40B4-BE49-F238E27FC236}">
                <a16:creationId xmlns:a16="http://schemas.microsoft.com/office/drawing/2014/main" id="{9E048AEC-4D27-7F4E-9E49-C919FE0F31E3}"/>
              </a:ext>
            </a:extLst>
          </p:cNvPr>
          <p:cNvSpPr>
            <a:spLocks noGrp="1"/>
          </p:cNvSpPr>
          <p:nvPr>
            <p:ph type="body" sz="quarter" idx="37"/>
          </p:nvPr>
        </p:nvSpPr>
        <p:spPr>
          <a:xfrm>
            <a:off x="3561707" y="4967459"/>
            <a:ext cx="4438650" cy="914400"/>
          </a:xfrm>
        </p:spPr>
        <p:txBody>
          <a:bodyPr/>
          <a:lstStyle>
            <a:lvl1pPr indent="0">
              <a:defRPr sz="800">
                <a:solidFill>
                  <a:schemeClr val="tx1"/>
                </a:solidFill>
              </a:defRPr>
            </a:lvl1pPr>
          </a:lstStyle>
          <a:p>
            <a:pPr lvl="0"/>
            <a:r>
              <a:rPr lang="en-US"/>
              <a:t>Click to edit Master text styles</a:t>
            </a:r>
          </a:p>
        </p:txBody>
      </p:sp>
      <p:sp>
        <p:nvSpPr>
          <p:cNvPr id="31" name="Text Placeholder 17">
            <a:extLst>
              <a:ext uri="{FF2B5EF4-FFF2-40B4-BE49-F238E27FC236}">
                <a16:creationId xmlns:a16="http://schemas.microsoft.com/office/drawing/2014/main" id="{1FA2EBC0-45D3-7640-8976-1ADCBF06366A}"/>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34739183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ortfolio Management five plac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8" name="Text Placeholder 9">
            <a:extLst>
              <a:ext uri="{FF2B5EF4-FFF2-40B4-BE49-F238E27FC236}">
                <a16:creationId xmlns:a16="http://schemas.microsoft.com/office/drawing/2014/main" id="{194F1589-C38E-F54F-A304-30A25E81E223}"/>
              </a:ext>
            </a:extLst>
          </p:cNvPr>
          <p:cNvSpPr>
            <a:spLocks noGrp="1"/>
          </p:cNvSpPr>
          <p:nvPr>
            <p:ph type="body" sz="quarter" idx="25"/>
          </p:nvPr>
        </p:nvSpPr>
        <p:spPr>
          <a:xfrm>
            <a:off x="1048536" y="1517583"/>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9" name="Text Placeholder 9">
            <a:extLst>
              <a:ext uri="{FF2B5EF4-FFF2-40B4-BE49-F238E27FC236}">
                <a16:creationId xmlns:a16="http://schemas.microsoft.com/office/drawing/2014/main" id="{ABA21D8A-CB6E-384F-AAC3-9DB5A20010A9}"/>
              </a:ext>
            </a:extLst>
          </p:cNvPr>
          <p:cNvSpPr>
            <a:spLocks noGrp="1"/>
          </p:cNvSpPr>
          <p:nvPr>
            <p:ph type="body" sz="quarter" idx="26"/>
          </p:nvPr>
        </p:nvSpPr>
        <p:spPr>
          <a:xfrm>
            <a:off x="1048536" y="2482929"/>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0" name="Text Placeholder 9">
            <a:extLst>
              <a:ext uri="{FF2B5EF4-FFF2-40B4-BE49-F238E27FC236}">
                <a16:creationId xmlns:a16="http://schemas.microsoft.com/office/drawing/2014/main" id="{19680DE3-E260-9347-96BC-853339A8CAFA}"/>
              </a:ext>
            </a:extLst>
          </p:cNvPr>
          <p:cNvSpPr>
            <a:spLocks noGrp="1"/>
          </p:cNvSpPr>
          <p:nvPr>
            <p:ph type="body" sz="quarter" idx="27"/>
          </p:nvPr>
        </p:nvSpPr>
        <p:spPr>
          <a:xfrm>
            <a:off x="1048536" y="3456368"/>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1" name="Picture 20">
            <a:extLst>
              <a:ext uri="{FF2B5EF4-FFF2-40B4-BE49-F238E27FC236}">
                <a16:creationId xmlns:a16="http://schemas.microsoft.com/office/drawing/2014/main" id="{47A7D9A6-F2D8-E84D-B902-466F27D540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24" name="Text Placeholder 9">
            <a:extLst>
              <a:ext uri="{FF2B5EF4-FFF2-40B4-BE49-F238E27FC236}">
                <a16:creationId xmlns:a16="http://schemas.microsoft.com/office/drawing/2014/main" id="{AD354412-AABD-5141-9851-A4924EBA72AE}"/>
              </a:ext>
            </a:extLst>
          </p:cNvPr>
          <p:cNvSpPr>
            <a:spLocks noGrp="1"/>
          </p:cNvSpPr>
          <p:nvPr>
            <p:ph type="body" sz="quarter" idx="29"/>
          </p:nvPr>
        </p:nvSpPr>
        <p:spPr>
          <a:xfrm>
            <a:off x="1048536" y="4429806"/>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4" name="Picture Placeholder 3">
            <a:extLst>
              <a:ext uri="{FF2B5EF4-FFF2-40B4-BE49-F238E27FC236}">
                <a16:creationId xmlns:a16="http://schemas.microsoft.com/office/drawing/2014/main" id="{F2251DD9-D270-DB49-A1CA-7054E22C666C}"/>
              </a:ext>
            </a:extLst>
          </p:cNvPr>
          <p:cNvSpPr>
            <a:spLocks noGrp="1"/>
          </p:cNvSpPr>
          <p:nvPr>
            <p:ph type="pic" sz="quarter" idx="30" hasCustomPrompt="1"/>
          </p:nvPr>
        </p:nvSpPr>
        <p:spPr>
          <a:xfrm>
            <a:off x="2516349" y="1310772"/>
            <a:ext cx="914400" cy="914400"/>
          </a:xfrm>
        </p:spPr>
        <p:txBody>
          <a:bodyPr>
            <a:noAutofit/>
          </a:bodyPr>
          <a:lstStyle>
            <a:lvl1pPr algn="ctr">
              <a:buFontTx/>
              <a:buNone/>
              <a:defRPr sz="900"/>
            </a:lvl1pPr>
          </a:lstStyle>
          <a:p>
            <a:r>
              <a:rPr lang="en-US" dirty="0"/>
              <a:t>Image, circle, 1”x1”</a:t>
            </a:r>
          </a:p>
        </p:txBody>
      </p:sp>
      <p:sp>
        <p:nvSpPr>
          <p:cNvPr id="25" name="Picture Placeholder 3">
            <a:extLst>
              <a:ext uri="{FF2B5EF4-FFF2-40B4-BE49-F238E27FC236}">
                <a16:creationId xmlns:a16="http://schemas.microsoft.com/office/drawing/2014/main" id="{7DE3F5D9-3FAD-9643-A65D-9C9659668A5C}"/>
              </a:ext>
            </a:extLst>
          </p:cNvPr>
          <p:cNvSpPr>
            <a:spLocks noGrp="1"/>
          </p:cNvSpPr>
          <p:nvPr>
            <p:ph type="pic" sz="quarter" idx="31" hasCustomPrompt="1"/>
          </p:nvPr>
        </p:nvSpPr>
        <p:spPr>
          <a:xfrm>
            <a:off x="2516349" y="2276116"/>
            <a:ext cx="914400" cy="914400"/>
          </a:xfrm>
        </p:spPr>
        <p:txBody>
          <a:bodyPr>
            <a:noAutofit/>
          </a:bodyPr>
          <a:lstStyle>
            <a:lvl1pPr algn="ctr">
              <a:buFontTx/>
              <a:buNone/>
              <a:defRPr sz="900"/>
            </a:lvl1pPr>
          </a:lstStyle>
          <a:p>
            <a:r>
              <a:rPr lang="en-US" dirty="0"/>
              <a:t>Image, circle, 1”x1”</a:t>
            </a:r>
          </a:p>
        </p:txBody>
      </p:sp>
      <p:sp>
        <p:nvSpPr>
          <p:cNvPr id="26" name="Picture Placeholder 3">
            <a:extLst>
              <a:ext uri="{FF2B5EF4-FFF2-40B4-BE49-F238E27FC236}">
                <a16:creationId xmlns:a16="http://schemas.microsoft.com/office/drawing/2014/main" id="{F57AAE70-8045-0748-8B68-187C236255DE}"/>
              </a:ext>
            </a:extLst>
          </p:cNvPr>
          <p:cNvSpPr>
            <a:spLocks noGrp="1"/>
          </p:cNvSpPr>
          <p:nvPr>
            <p:ph type="pic" sz="quarter" idx="32" hasCustomPrompt="1"/>
          </p:nvPr>
        </p:nvSpPr>
        <p:spPr>
          <a:xfrm>
            <a:off x="2516349" y="3249557"/>
            <a:ext cx="914400" cy="914400"/>
          </a:xfrm>
        </p:spPr>
        <p:txBody>
          <a:bodyPr>
            <a:noAutofit/>
          </a:bodyPr>
          <a:lstStyle>
            <a:lvl1pPr algn="ctr">
              <a:buFontTx/>
              <a:buNone/>
              <a:defRPr sz="900"/>
            </a:lvl1pPr>
          </a:lstStyle>
          <a:p>
            <a:r>
              <a:rPr lang="en-US" dirty="0"/>
              <a:t>Image, circle, 1”x1”</a:t>
            </a:r>
          </a:p>
        </p:txBody>
      </p:sp>
      <p:sp>
        <p:nvSpPr>
          <p:cNvPr id="27" name="Picture Placeholder 3">
            <a:extLst>
              <a:ext uri="{FF2B5EF4-FFF2-40B4-BE49-F238E27FC236}">
                <a16:creationId xmlns:a16="http://schemas.microsoft.com/office/drawing/2014/main" id="{EB4CBC49-999C-F040-A29F-442F5119D5FD}"/>
              </a:ext>
            </a:extLst>
          </p:cNvPr>
          <p:cNvSpPr>
            <a:spLocks noGrp="1"/>
          </p:cNvSpPr>
          <p:nvPr>
            <p:ph type="pic" sz="quarter" idx="33" hasCustomPrompt="1"/>
          </p:nvPr>
        </p:nvSpPr>
        <p:spPr>
          <a:xfrm>
            <a:off x="2516349" y="4222995"/>
            <a:ext cx="914400" cy="914400"/>
          </a:xfrm>
        </p:spPr>
        <p:txBody>
          <a:bodyPr>
            <a:noAutofit/>
          </a:bodyPr>
          <a:lstStyle>
            <a:lvl1pPr algn="ctr">
              <a:buFontTx/>
              <a:buNone/>
              <a:defRPr sz="900"/>
            </a:lvl1pPr>
          </a:lstStyle>
          <a:p>
            <a:r>
              <a:rPr lang="en-US" dirty="0"/>
              <a:t>Image, circle, 1”x1”</a:t>
            </a:r>
          </a:p>
        </p:txBody>
      </p:sp>
      <p:sp>
        <p:nvSpPr>
          <p:cNvPr id="9" name="Text Placeholder 8">
            <a:extLst>
              <a:ext uri="{FF2B5EF4-FFF2-40B4-BE49-F238E27FC236}">
                <a16:creationId xmlns:a16="http://schemas.microsoft.com/office/drawing/2014/main" id="{195B438A-819D-3740-B61E-A50E0ABCC1D3}"/>
              </a:ext>
            </a:extLst>
          </p:cNvPr>
          <p:cNvSpPr>
            <a:spLocks noGrp="1"/>
          </p:cNvSpPr>
          <p:nvPr>
            <p:ph type="body" sz="quarter" idx="34"/>
          </p:nvPr>
        </p:nvSpPr>
        <p:spPr>
          <a:xfrm>
            <a:off x="3562350" y="1310982"/>
            <a:ext cx="4438650" cy="914400"/>
          </a:xfrm>
        </p:spPr>
        <p:txBody>
          <a:bodyPr/>
          <a:lstStyle>
            <a:lvl1pPr indent="0">
              <a:defRPr sz="800">
                <a:solidFill>
                  <a:schemeClr val="tx1"/>
                </a:solidFill>
              </a:defRPr>
            </a:lvl1pPr>
          </a:lstStyle>
          <a:p>
            <a:pPr lvl="0"/>
            <a:r>
              <a:rPr lang="en-US"/>
              <a:t>Click to edit Master text styles</a:t>
            </a:r>
          </a:p>
        </p:txBody>
      </p:sp>
      <p:sp>
        <p:nvSpPr>
          <p:cNvPr id="28" name="Text Placeholder 8">
            <a:extLst>
              <a:ext uri="{FF2B5EF4-FFF2-40B4-BE49-F238E27FC236}">
                <a16:creationId xmlns:a16="http://schemas.microsoft.com/office/drawing/2014/main" id="{98FAD883-4407-054D-8059-0DF6B3940757}"/>
              </a:ext>
            </a:extLst>
          </p:cNvPr>
          <p:cNvSpPr>
            <a:spLocks noGrp="1"/>
          </p:cNvSpPr>
          <p:nvPr>
            <p:ph type="body" sz="quarter" idx="35"/>
          </p:nvPr>
        </p:nvSpPr>
        <p:spPr>
          <a:xfrm>
            <a:off x="3561707" y="2278368"/>
            <a:ext cx="4438650" cy="914400"/>
          </a:xfrm>
        </p:spPr>
        <p:txBody>
          <a:bodyPr/>
          <a:lstStyle>
            <a:lvl1pPr indent="0">
              <a:defRPr sz="800">
                <a:solidFill>
                  <a:schemeClr val="tx1"/>
                </a:solidFill>
              </a:defRPr>
            </a:lvl1pPr>
          </a:lstStyle>
          <a:p>
            <a:pPr lvl="0"/>
            <a:r>
              <a:rPr lang="en-US"/>
              <a:t>Click to edit Master text styles</a:t>
            </a:r>
          </a:p>
        </p:txBody>
      </p:sp>
      <p:sp>
        <p:nvSpPr>
          <p:cNvPr id="29" name="Text Placeholder 8">
            <a:extLst>
              <a:ext uri="{FF2B5EF4-FFF2-40B4-BE49-F238E27FC236}">
                <a16:creationId xmlns:a16="http://schemas.microsoft.com/office/drawing/2014/main" id="{1447063D-8083-DB45-95F3-048395302CA6}"/>
              </a:ext>
            </a:extLst>
          </p:cNvPr>
          <p:cNvSpPr>
            <a:spLocks noGrp="1"/>
          </p:cNvSpPr>
          <p:nvPr>
            <p:ph type="body" sz="quarter" idx="36"/>
          </p:nvPr>
        </p:nvSpPr>
        <p:spPr>
          <a:xfrm>
            <a:off x="3561707" y="3250672"/>
            <a:ext cx="4438650" cy="914400"/>
          </a:xfrm>
        </p:spPr>
        <p:txBody>
          <a:bodyPr/>
          <a:lstStyle>
            <a:lvl1pPr indent="0">
              <a:defRPr sz="800">
                <a:solidFill>
                  <a:schemeClr val="tx1"/>
                </a:solidFill>
              </a:defRPr>
            </a:lvl1pPr>
          </a:lstStyle>
          <a:p>
            <a:pPr lvl="0"/>
            <a:r>
              <a:rPr lang="en-US"/>
              <a:t>Click to edit Master text styles</a:t>
            </a:r>
          </a:p>
        </p:txBody>
      </p:sp>
      <p:sp>
        <p:nvSpPr>
          <p:cNvPr id="30" name="Text Placeholder 8">
            <a:extLst>
              <a:ext uri="{FF2B5EF4-FFF2-40B4-BE49-F238E27FC236}">
                <a16:creationId xmlns:a16="http://schemas.microsoft.com/office/drawing/2014/main" id="{9E048AEC-4D27-7F4E-9E49-C919FE0F31E3}"/>
              </a:ext>
            </a:extLst>
          </p:cNvPr>
          <p:cNvSpPr>
            <a:spLocks noGrp="1"/>
          </p:cNvSpPr>
          <p:nvPr>
            <p:ph type="body" sz="quarter" idx="37"/>
          </p:nvPr>
        </p:nvSpPr>
        <p:spPr>
          <a:xfrm>
            <a:off x="3561707" y="4222995"/>
            <a:ext cx="4438650" cy="914400"/>
          </a:xfrm>
        </p:spPr>
        <p:txBody>
          <a:bodyPr/>
          <a:lstStyle>
            <a:lvl1pPr indent="0">
              <a:defRPr sz="800">
                <a:solidFill>
                  <a:schemeClr val="tx1"/>
                </a:solidFill>
              </a:defRPr>
            </a:lvl1pPr>
          </a:lstStyle>
          <a:p>
            <a:pPr lvl="0"/>
            <a:r>
              <a:rPr lang="en-US"/>
              <a:t>Click to edit Master text styles</a:t>
            </a:r>
          </a:p>
        </p:txBody>
      </p:sp>
      <p:sp>
        <p:nvSpPr>
          <p:cNvPr id="31" name="Text Placeholder 17">
            <a:extLst>
              <a:ext uri="{FF2B5EF4-FFF2-40B4-BE49-F238E27FC236}">
                <a16:creationId xmlns:a16="http://schemas.microsoft.com/office/drawing/2014/main" id="{1FA2EBC0-45D3-7640-8976-1ADCBF06366A}"/>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23" name="Text Placeholder 9">
            <a:extLst>
              <a:ext uri="{FF2B5EF4-FFF2-40B4-BE49-F238E27FC236}">
                <a16:creationId xmlns:a16="http://schemas.microsoft.com/office/drawing/2014/main" id="{91FD778A-0B14-2B41-9E1A-6AFF76885B43}"/>
              </a:ext>
            </a:extLst>
          </p:cNvPr>
          <p:cNvSpPr>
            <a:spLocks noGrp="1"/>
          </p:cNvSpPr>
          <p:nvPr>
            <p:ph type="body" sz="quarter" idx="38"/>
          </p:nvPr>
        </p:nvSpPr>
        <p:spPr>
          <a:xfrm>
            <a:off x="1048536" y="5394037"/>
            <a:ext cx="1336855" cy="500775"/>
          </a:xfrm>
        </p:spPr>
        <p:txBody>
          <a:bodyPr lIns="0" tIns="0" rIns="0" bIns="0" anchor="t" anchorCtr="0">
            <a:noAutofit/>
          </a:bodyPr>
          <a:lstStyle>
            <a:lvl1pPr algn="r">
              <a:buFontTx/>
              <a:buNone/>
              <a:defRPr sz="10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2" name="Picture Placeholder 3">
            <a:extLst>
              <a:ext uri="{FF2B5EF4-FFF2-40B4-BE49-F238E27FC236}">
                <a16:creationId xmlns:a16="http://schemas.microsoft.com/office/drawing/2014/main" id="{4305733A-D2D6-EC48-AF24-EB81E8269671}"/>
              </a:ext>
            </a:extLst>
          </p:cNvPr>
          <p:cNvSpPr>
            <a:spLocks noGrp="1"/>
          </p:cNvSpPr>
          <p:nvPr>
            <p:ph type="pic" sz="quarter" idx="39" hasCustomPrompt="1"/>
          </p:nvPr>
        </p:nvSpPr>
        <p:spPr>
          <a:xfrm>
            <a:off x="2516349" y="5187226"/>
            <a:ext cx="914400" cy="914400"/>
          </a:xfrm>
        </p:spPr>
        <p:txBody>
          <a:bodyPr>
            <a:noAutofit/>
          </a:bodyPr>
          <a:lstStyle>
            <a:lvl1pPr algn="ctr">
              <a:buFontTx/>
              <a:buNone/>
              <a:defRPr sz="900"/>
            </a:lvl1pPr>
          </a:lstStyle>
          <a:p>
            <a:r>
              <a:rPr lang="en-US" dirty="0"/>
              <a:t>Image, circle, 1”x1”</a:t>
            </a:r>
          </a:p>
        </p:txBody>
      </p:sp>
      <p:sp>
        <p:nvSpPr>
          <p:cNvPr id="33" name="Text Placeholder 8">
            <a:extLst>
              <a:ext uri="{FF2B5EF4-FFF2-40B4-BE49-F238E27FC236}">
                <a16:creationId xmlns:a16="http://schemas.microsoft.com/office/drawing/2014/main" id="{6B1DB849-3228-D04F-93FD-F64B82491832}"/>
              </a:ext>
            </a:extLst>
          </p:cNvPr>
          <p:cNvSpPr>
            <a:spLocks noGrp="1"/>
          </p:cNvSpPr>
          <p:nvPr>
            <p:ph type="body" sz="quarter" idx="40"/>
          </p:nvPr>
        </p:nvSpPr>
        <p:spPr>
          <a:xfrm>
            <a:off x="3561707" y="5187226"/>
            <a:ext cx="4438650" cy="914400"/>
          </a:xfrm>
        </p:spPr>
        <p:txBody>
          <a:bodyPr/>
          <a:lstStyle>
            <a:lvl1pPr indent="0">
              <a:defRPr sz="800">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991410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trong Business">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8201455E-C588-6B40-9CEC-EB94A8D143B8}"/>
              </a:ext>
            </a:extLst>
          </p:cNvPr>
          <p:cNvGrpSpPr/>
          <p:nvPr/>
        </p:nvGrpSpPr>
        <p:grpSpPr>
          <a:xfrm>
            <a:off x="2816768" y="1795082"/>
            <a:ext cx="3615061" cy="3236097"/>
            <a:chOff x="2767995" y="1758779"/>
            <a:chExt cx="3699999" cy="3312130"/>
          </a:xfrm>
        </p:grpSpPr>
        <p:grpSp>
          <p:nvGrpSpPr>
            <p:cNvPr id="27" name="Group 26">
              <a:extLst>
                <a:ext uri="{FF2B5EF4-FFF2-40B4-BE49-F238E27FC236}">
                  <a16:creationId xmlns:a16="http://schemas.microsoft.com/office/drawing/2014/main" id="{41B8EB9D-C562-9244-A57C-1DFFD9C1D805}"/>
                </a:ext>
              </a:extLst>
            </p:cNvPr>
            <p:cNvGrpSpPr/>
            <p:nvPr/>
          </p:nvGrpSpPr>
          <p:grpSpPr>
            <a:xfrm>
              <a:off x="2767995" y="1758779"/>
              <a:ext cx="3699999" cy="3312130"/>
              <a:chOff x="5648474" y="2328042"/>
              <a:chExt cx="2624260" cy="2349160"/>
            </a:xfrm>
          </p:grpSpPr>
          <p:sp>
            <p:nvSpPr>
              <p:cNvPr id="29" name="Hexagon 28">
                <a:extLst>
                  <a:ext uri="{FF2B5EF4-FFF2-40B4-BE49-F238E27FC236}">
                    <a16:creationId xmlns:a16="http://schemas.microsoft.com/office/drawing/2014/main" id="{BA519EB1-C453-BA48-A1CC-52DABF74BD5E}"/>
                  </a:ext>
                </a:extLst>
              </p:cNvPr>
              <p:cNvSpPr/>
              <p:nvPr/>
            </p:nvSpPr>
            <p:spPr>
              <a:xfrm>
                <a:off x="5969102" y="2328042"/>
                <a:ext cx="1983005" cy="1709486"/>
              </a:xfrm>
              <a:prstGeom prst="hexagon">
                <a:avLst/>
              </a:pr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66994C"/>
                  </a:solidFill>
                </a:endParaRPr>
              </a:p>
            </p:txBody>
          </p:sp>
          <p:sp>
            <p:nvSpPr>
              <p:cNvPr id="30" name="Hexagon 29">
                <a:extLst>
                  <a:ext uri="{FF2B5EF4-FFF2-40B4-BE49-F238E27FC236}">
                    <a16:creationId xmlns:a16="http://schemas.microsoft.com/office/drawing/2014/main" id="{A1F10233-1E49-784C-A977-812C724F3A9D}"/>
                  </a:ext>
                </a:extLst>
              </p:cNvPr>
              <p:cNvSpPr/>
              <p:nvPr/>
            </p:nvSpPr>
            <p:spPr>
              <a:xfrm>
                <a:off x="6289729" y="2973590"/>
                <a:ext cx="1983005" cy="1702807"/>
              </a:xfrm>
              <a:prstGeom prst="hexagon">
                <a:avLst/>
              </a:prstGeom>
              <a:solidFill>
                <a:schemeClr val="accent3">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1" name="Hexagon 30">
                <a:extLst>
                  <a:ext uri="{FF2B5EF4-FFF2-40B4-BE49-F238E27FC236}">
                    <a16:creationId xmlns:a16="http://schemas.microsoft.com/office/drawing/2014/main" id="{3F133055-9C1B-5747-910E-DA4FA668E137}"/>
                  </a:ext>
                </a:extLst>
              </p:cNvPr>
              <p:cNvSpPr/>
              <p:nvPr/>
            </p:nvSpPr>
            <p:spPr>
              <a:xfrm>
                <a:off x="5648474" y="2967716"/>
                <a:ext cx="1983005" cy="1709486"/>
              </a:xfrm>
              <a:prstGeom prst="hexagon">
                <a:avLst/>
              </a:prstGeom>
              <a:solidFill>
                <a:schemeClr val="accent3">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sp>
          <p:nvSpPr>
            <p:cNvPr id="28" name="Freeform: Shape 23">
              <a:extLst>
                <a:ext uri="{FF2B5EF4-FFF2-40B4-BE49-F238E27FC236}">
                  <a16:creationId xmlns:a16="http://schemas.microsoft.com/office/drawing/2014/main" id="{64C08168-587A-674F-95CD-A362A8DF6DD8}"/>
                </a:ext>
              </a:extLst>
            </p:cNvPr>
            <p:cNvSpPr/>
            <p:nvPr/>
          </p:nvSpPr>
          <p:spPr>
            <a:xfrm>
              <a:off x="3672114" y="2668952"/>
              <a:ext cx="1891071" cy="1493889"/>
            </a:xfrm>
            <a:custGeom>
              <a:avLst/>
              <a:gdLst>
                <a:gd name="connsiteX0" fmla="*/ 423461 w 1306183"/>
                <a:gd name="connsiteY0" fmla="*/ 0 h 1058412"/>
                <a:gd name="connsiteX1" fmla="*/ 878812 w 1306183"/>
                <a:gd name="connsiteY1" fmla="*/ 0 h 1058412"/>
                <a:gd name="connsiteX2" fmla="*/ 1306183 w 1306183"/>
                <a:gd name="connsiteY2" fmla="*/ 854743 h 1058412"/>
                <a:gd name="connsiteX3" fmla="*/ 1204349 w 1306183"/>
                <a:gd name="connsiteY3" fmla="*/ 1058412 h 1058412"/>
                <a:gd name="connsiteX4" fmla="*/ 105746 w 1306183"/>
                <a:gd name="connsiteY4" fmla="*/ 1058412 h 1058412"/>
                <a:gd name="connsiteX5" fmla="*/ 0 w 1306183"/>
                <a:gd name="connsiteY5" fmla="*/ 846921 h 1058412"/>
                <a:gd name="connsiteX0" fmla="*/ 423461 w 1306183"/>
                <a:gd name="connsiteY0" fmla="*/ 0 h 1058412"/>
                <a:gd name="connsiteX1" fmla="*/ 878812 w 1306183"/>
                <a:gd name="connsiteY1" fmla="*/ 0 h 1058412"/>
                <a:gd name="connsiteX2" fmla="*/ 1306183 w 1306183"/>
                <a:gd name="connsiteY2" fmla="*/ 854743 h 1058412"/>
                <a:gd name="connsiteX3" fmla="*/ 1204349 w 1306183"/>
                <a:gd name="connsiteY3" fmla="*/ 1058412 h 1058412"/>
                <a:gd name="connsiteX4" fmla="*/ 105746 w 1306183"/>
                <a:gd name="connsiteY4" fmla="*/ 1058412 h 1058412"/>
                <a:gd name="connsiteX5" fmla="*/ 0 w 1306183"/>
                <a:gd name="connsiteY5" fmla="*/ 846921 h 1058412"/>
                <a:gd name="connsiteX6" fmla="*/ 423461 w 1306183"/>
                <a:gd name="connsiteY6" fmla="*/ 0 h 1058412"/>
                <a:gd name="connsiteX0" fmla="*/ 423461 w 1306183"/>
                <a:gd name="connsiteY0" fmla="*/ 5783 h 1064195"/>
                <a:gd name="connsiteX1" fmla="*/ 890075 w 1306183"/>
                <a:gd name="connsiteY1" fmla="*/ 0 h 1064195"/>
                <a:gd name="connsiteX2" fmla="*/ 1306183 w 1306183"/>
                <a:gd name="connsiteY2" fmla="*/ 860526 h 1064195"/>
                <a:gd name="connsiteX3" fmla="*/ 1204349 w 1306183"/>
                <a:gd name="connsiteY3" fmla="*/ 1064195 h 1064195"/>
                <a:gd name="connsiteX4" fmla="*/ 105746 w 1306183"/>
                <a:gd name="connsiteY4" fmla="*/ 1064195 h 1064195"/>
                <a:gd name="connsiteX5" fmla="*/ 0 w 1306183"/>
                <a:gd name="connsiteY5" fmla="*/ 852704 h 1064195"/>
                <a:gd name="connsiteX6" fmla="*/ 423461 w 1306183"/>
                <a:gd name="connsiteY6" fmla="*/ 5783 h 1064195"/>
                <a:gd name="connsiteX0" fmla="*/ 406567 w 1306183"/>
                <a:gd name="connsiteY0" fmla="*/ 5783 h 1064195"/>
                <a:gd name="connsiteX1" fmla="*/ 890075 w 1306183"/>
                <a:gd name="connsiteY1" fmla="*/ 0 h 1064195"/>
                <a:gd name="connsiteX2" fmla="*/ 1306183 w 1306183"/>
                <a:gd name="connsiteY2" fmla="*/ 860526 h 1064195"/>
                <a:gd name="connsiteX3" fmla="*/ 1204349 w 1306183"/>
                <a:gd name="connsiteY3" fmla="*/ 1064195 h 1064195"/>
                <a:gd name="connsiteX4" fmla="*/ 105746 w 1306183"/>
                <a:gd name="connsiteY4" fmla="*/ 1064195 h 1064195"/>
                <a:gd name="connsiteX5" fmla="*/ 0 w 1306183"/>
                <a:gd name="connsiteY5" fmla="*/ 852704 h 1064195"/>
                <a:gd name="connsiteX6" fmla="*/ 406567 w 1306183"/>
                <a:gd name="connsiteY6" fmla="*/ 5783 h 106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183" h="1064195">
                  <a:moveTo>
                    <a:pt x="406567" y="5783"/>
                  </a:moveTo>
                  <a:lnTo>
                    <a:pt x="890075" y="0"/>
                  </a:lnTo>
                  <a:lnTo>
                    <a:pt x="1306183" y="860526"/>
                  </a:lnTo>
                  <a:lnTo>
                    <a:pt x="1204349" y="1064195"/>
                  </a:lnTo>
                  <a:lnTo>
                    <a:pt x="105746" y="1064195"/>
                  </a:lnTo>
                  <a:lnTo>
                    <a:pt x="0" y="852704"/>
                  </a:lnTo>
                  <a:lnTo>
                    <a:pt x="406567" y="578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gr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4" name="Text Placeholder 3">
            <a:extLst>
              <a:ext uri="{FF2B5EF4-FFF2-40B4-BE49-F238E27FC236}">
                <a16:creationId xmlns:a16="http://schemas.microsoft.com/office/drawing/2014/main" id="{28494A72-6FDC-7A44-998C-C78F3CB07C7B}"/>
              </a:ext>
            </a:extLst>
          </p:cNvPr>
          <p:cNvSpPr>
            <a:spLocks noGrp="1"/>
          </p:cNvSpPr>
          <p:nvPr>
            <p:ph type="body" sz="quarter" idx="16" hasCustomPrompt="1"/>
          </p:nvPr>
        </p:nvSpPr>
        <p:spPr>
          <a:xfrm>
            <a:off x="4130733" y="1995917"/>
            <a:ext cx="986455" cy="276999"/>
          </a:xfrm>
        </p:spPr>
        <p:txBody>
          <a:bodyPr lIns="0" tIns="0" rIns="0" bIns="0">
            <a:spAutoFit/>
          </a:bodyPr>
          <a:lstStyle>
            <a:lvl1pPr marL="0" indent="0" algn="ctr">
              <a:buFontTx/>
              <a:buNone/>
              <a:defRPr sz="900" b="1" i="0">
                <a:solidFill>
                  <a:schemeClr val="bg1"/>
                </a:solidFill>
                <a:latin typeface="Arial Narrow" panose="020B0604020202020204" pitchFamily="34" charset="0"/>
                <a:cs typeface="Arial Narrow" panose="020B0604020202020204" pitchFamily="34" charset="0"/>
              </a:defRPr>
            </a:lvl1pPr>
          </a:lstStyle>
          <a:p>
            <a:pPr lvl="0"/>
            <a:r>
              <a:rPr lang="en-US" dirty="0"/>
              <a:t>CLICK TO EDIT MASTER</a:t>
            </a:r>
          </a:p>
        </p:txBody>
      </p:sp>
      <p:sp>
        <p:nvSpPr>
          <p:cNvPr id="19" name="Text Placeholder 3">
            <a:extLst>
              <a:ext uri="{FF2B5EF4-FFF2-40B4-BE49-F238E27FC236}">
                <a16:creationId xmlns:a16="http://schemas.microsoft.com/office/drawing/2014/main" id="{C60BE62D-246D-EB4F-8748-ABC401A1B65F}"/>
              </a:ext>
            </a:extLst>
          </p:cNvPr>
          <p:cNvSpPr>
            <a:spLocks noGrp="1"/>
          </p:cNvSpPr>
          <p:nvPr>
            <p:ph type="body" sz="quarter" idx="17" hasCustomPrompt="1"/>
          </p:nvPr>
        </p:nvSpPr>
        <p:spPr>
          <a:xfrm>
            <a:off x="5547790" y="3700249"/>
            <a:ext cx="767949" cy="276999"/>
          </a:xfrm>
        </p:spPr>
        <p:txBody>
          <a:bodyPr lIns="0" tIns="0" rIns="0" bIns="0">
            <a:spAutoFit/>
          </a:bodyPr>
          <a:lstStyle>
            <a:lvl1pPr marL="0" indent="0" algn="ctr">
              <a:buFontTx/>
              <a:buNone/>
              <a:defRPr sz="900" b="1" i="0">
                <a:solidFill>
                  <a:schemeClr val="bg1"/>
                </a:solidFill>
                <a:latin typeface="Arial Narrow" panose="020B0604020202020204" pitchFamily="34" charset="0"/>
                <a:cs typeface="Arial Narrow" panose="020B0604020202020204" pitchFamily="34" charset="0"/>
              </a:defRPr>
            </a:lvl1pPr>
          </a:lstStyle>
          <a:p>
            <a:pPr lvl="0"/>
            <a:r>
              <a:rPr lang="en-US" dirty="0"/>
              <a:t>CLICK TO EDIT MASTER</a:t>
            </a:r>
          </a:p>
        </p:txBody>
      </p:sp>
      <p:sp>
        <p:nvSpPr>
          <p:cNvPr id="20" name="Text Placeholder 3">
            <a:extLst>
              <a:ext uri="{FF2B5EF4-FFF2-40B4-BE49-F238E27FC236}">
                <a16:creationId xmlns:a16="http://schemas.microsoft.com/office/drawing/2014/main" id="{331246A3-7E15-4A4B-B3EC-440286BC3A5B}"/>
              </a:ext>
            </a:extLst>
          </p:cNvPr>
          <p:cNvSpPr>
            <a:spLocks noGrp="1"/>
          </p:cNvSpPr>
          <p:nvPr>
            <p:ph type="body" sz="quarter" idx="18" hasCustomPrompt="1"/>
          </p:nvPr>
        </p:nvSpPr>
        <p:spPr>
          <a:xfrm>
            <a:off x="2900955" y="3695102"/>
            <a:ext cx="766603" cy="276999"/>
          </a:xfrm>
        </p:spPr>
        <p:txBody>
          <a:bodyPr lIns="0" tIns="0" rIns="0" bIns="0">
            <a:spAutoFit/>
          </a:bodyPr>
          <a:lstStyle>
            <a:lvl1pPr marL="0" indent="0" algn="ctr">
              <a:buFontTx/>
              <a:buNone/>
              <a:defRPr sz="900" b="1" i="0">
                <a:solidFill>
                  <a:schemeClr val="bg1"/>
                </a:solidFill>
                <a:latin typeface="Arial Narrow" panose="020B0604020202020204" pitchFamily="34" charset="0"/>
                <a:cs typeface="Arial Narrow" panose="020B0604020202020204" pitchFamily="34" charset="0"/>
              </a:defRPr>
            </a:lvl1pPr>
          </a:lstStyle>
          <a:p>
            <a:pPr lvl="0"/>
            <a:r>
              <a:rPr lang="en-US" dirty="0"/>
              <a:t>CLICK TO EDIT MASTER</a:t>
            </a:r>
          </a:p>
        </p:txBody>
      </p:sp>
      <p:sp>
        <p:nvSpPr>
          <p:cNvPr id="21" name="Text Placeholder 3">
            <a:extLst>
              <a:ext uri="{FF2B5EF4-FFF2-40B4-BE49-F238E27FC236}">
                <a16:creationId xmlns:a16="http://schemas.microsoft.com/office/drawing/2014/main" id="{65EABFD6-B5DC-4543-A1A3-843637B6BF26}"/>
              </a:ext>
            </a:extLst>
          </p:cNvPr>
          <p:cNvSpPr>
            <a:spLocks noGrp="1"/>
          </p:cNvSpPr>
          <p:nvPr>
            <p:ph type="body" sz="quarter" idx="19" hasCustomPrompt="1"/>
          </p:nvPr>
        </p:nvSpPr>
        <p:spPr>
          <a:xfrm>
            <a:off x="4025051" y="3279457"/>
            <a:ext cx="1197146" cy="566870"/>
          </a:xfrm>
        </p:spPr>
        <p:txBody>
          <a:bodyPr>
            <a:noAutofit/>
          </a:bodyPr>
          <a:lstStyle>
            <a:lvl1pPr marL="0" indent="0" algn="ctr">
              <a:buFontTx/>
              <a:buNone/>
              <a:defRPr sz="1600" b="0" i="0">
                <a:solidFill>
                  <a:schemeClr val="bg1"/>
                </a:solidFill>
                <a:latin typeface="Arial" panose="020B0604020202020204" pitchFamily="34" charset="0"/>
                <a:cs typeface="Arial" panose="020B0604020202020204" pitchFamily="34" charset="0"/>
              </a:defRPr>
            </a:lvl1pPr>
          </a:lstStyle>
          <a:p>
            <a:pPr lvl="0"/>
            <a:r>
              <a:rPr lang="en-US" dirty="0"/>
              <a:t>Click To Edit Master</a:t>
            </a:r>
          </a:p>
        </p:txBody>
      </p:sp>
      <p:sp>
        <p:nvSpPr>
          <p:cNvPr id="24" name="Text Placeholder 22">
            <a:extLst>
              <a:ext uri="{FF2B5EF4-FFF2-40B4-BE49-F238E27FC236}">
                <a16:creationId xmlns:a16="http://schemas.microsoft.com/office/drawing/2014/main" id="{1CA36E32-D8A4-A340-9649-71A42F291FA6}"/>
              </a:ext>
            </a:extLst>
          </p:cNvPr>
          <p:cNvSpPr>
            <a:spLocks noGrp="1"/>
          </p:cNvSpPr>
          <p:nvPr>
            <p:ph type="body" sz="quarter" idx="21" hasCustomPrompt="1"/>
          </p:nvPr>
        </p:nvSpPr>
        <p:spPr>
          <a:xfrm>
            <a:off x="148039" y="3881925"/>
            <a:ext cx="2632649" cy="169155"/>
          </a:xfrm>
        </p:spPr>
        <p:txBody>
          <a:bodyPr lIns="0" tIns="0" rIns="0" bIns="0" anchor="t" anchorCtr="0">
            <a:noAutofit/>
          </a:bodyPr>
          <a:lstStyle>
            <a:lvl1pPr marL="0" indent="0" algn="r">
              <a:spcAft>
                <a:spcPts val="0"/>
              </a:spcAft>
              <a:buFontTx/>
              <a:buNone/>
              <a:defRPr sz="1100"/>
            </a:lvl1pPr>
          </a:lstStyle>
          <a:p>
            <a:pPr lvl="0"/>
            <a:r>
              <a:rPr lang="en-US" dirty="0"/>
              <a:t>                CLICK TO EDIT MASTER</a:t>
            </a:r>
          </a:p>
        </p:txBody>
      </p:sp>
      <p:sp>
        <p:nvSpPr>
          <p:cNvPr id="25" name="Text Placeholder 22">
            <a:extLst>
              <a:ext uri="{FF2B5EF4-FFF2-40B4-BE49-F238E27FC236}">
                <a16:creationId xmlns:a16="http://schemas.microsoft.com/office/drawing/2014/main" id="{9287C85B-F6E6-934B-8AD4-C465296D4413}"/>
              </a:ext>
            </a:extLst>
          </p:cNvPr>
          <p:cNvSpPr>
            <a:spLocks noGrp="1"/>
          </p:cNvSpPr>
          <p:nvPr>
            <p:ph type="body" sz="quarter" idx="22" hasCustomPrompt="1"/>
          </p:nvPr>
        </p:nvSpPr>
        <p:spPr>
          <a:xfrm>
            <a:off x="1063256" y="1803174"/>
            <a:ext cx="2639348" cy="182880"/>
          </a:xfrm>
        </p:spPr>
        <p:txBody>
          <a:bodyPr lIns="0" tIns="0" rIns="0" bIns="0" anchor="t" anchorCtr="0">
            <a:noAutofit/>
          </a:bodyPr>
          <a:lstStyle>
            <a:lvl1pPr marL="0" indent="0" algn="r">
              <a:spcBef>
                <a:spcPts val="600"/>
              </a:spcBef>
              <a:spcAft>
                <a:spcPts val="0"/>
              </a:spcAft>
              <a:buFontTx/>
              <a:buNone/>
              <a:defRPr sz="1100"/>
            </a:lvl1pPr>
          </a:lstStyle>
          <a:p>
            <a:pPr lvl="0"/>
            <a:r>
              <a:rPr lang="en-US" dirty="0"/>
              <a:t>  CLICK TO EDIT MASTER</a:t>
            </a:r>
          </a:p>
        </p:txBody>
      </p:sp>
      <p:sp>
        <p:nvSpPr>
          <p:cNvPr id="32" name="Title 1">
            <a:extLst>
              <a:ext uri="{FF2B5EF4-FFF2-40B4-BE49-F238E27FC236}">
                <a16:creationId xmlns:a16="http://schemas.microsoft.com/office/drawing/2014/main" id="{B01B3B6A-0CF4-C243-8901-ED1521108F2D}"/>
              </a:ext>
            </a:extLst>
          </p:cNvPr>
          <p:cNvSpPr>
            <a:spLocks noGrp="1"/>
          </p:cNvSpPr>
          <p:nvPr>
            <p:ph type="title" hasCustomPrompt="1"/>
          </p:nvPr>
        </p:nvSpPr>
        <p:spPr>
          <a:xfrm>
            <a:off x="457199" y="543565"/>
            <a:ext cx="6405563" cy="332399"/>
          </a:xfrm>
          <a:prstGeom prst="rect">
            <a:avLst/>
          </a:prstGeom>
        </p:spPr>
        <p:txBody>
          <a:bodyPr/>
          <a:lstStyle/>
          <a:p>
            <a:r>
              <a:rPr lang="en-US" dirty="0"/>
              <a:t>Click to Edit Master Title Style</a:t>
            </a:r>
          </a:p>
        </p:txBody>
      </p:sp>
      <p:sp>
        <p:nvSpPr>
          <p:cNvPr id="33" name="Text Placeholder 17">
            <a:extLst>
              <a:ext uri="{FF2B5EF4-FFF2-40B4-BE49-F238E27FC236}">
                <a16:creationId xmlns:a16="http://schemas.microsoft.com/office/drawing/2014/main" id="{D2B91420-ADEE-A541-87E8-AF3DB84AFC00}"/>
              </a:ext>
            </a:extLst>
          </p:cNvPr>
          <p:cNvSpPr>
            <a:spLocks noGrp="1"/>
          </p:cNvSpPr>
          <p:nvPr>
            <p:ph type="body" sz="quarter" idx="23"/>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34" name="Text Placeholder 22">
            <a:extLst>
              <a:ext uri="{FF2B5EF4-FFF2-40B4-BE49-F238E27FC236}">
                <a16:creationId xmlns:a16="http://schemas.microsoft.com/office/drawing/2014/main" id="{686B5F64-846D-5D43-8366-FE84B591EDA6}"/>
              </a:ext>
            </a:extLst>
          </p:cNvPr>
          <p:cNvSpPr>
            <a:spLocks noGrp="1"/>
          </p:cNvSpPr>
          <p:nvPr>
            <p:ph type="body" sz="quarter" idx="24" hasCustomPrompt="1"/>
          </p:nvPr>
        </p:nvSpPr>
        <p:spPr>
          <a:xfrm>
            <a:off x="970337" y="2232350"/>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5" name="Text Placeholder 22">
            <a:extLst>
              <a:ext uri="{FF2B5EF4-FFF2-40B4-BE49-F238E27FC236}">
                <a16:creationId xmlns:a16="http://schemas.microsoft.com/office/drawing/2014/main" id="{B921A0A9-038E-3344-B2F0-9EA4C3A3A381}"/>
              </a:ext>
            </a:extLst>
          </p:cNvPr>
          <p:cNvSpPr>
            <a:spLocks noGrp="1"/>
          </p:cNvSpPr>
          <p:nvPr>
            <p:ph type="body" sz="quarter" idx="25" hasCustomPrompt="1"/>
          </p:nvPr>
        </p:nvSpPr>
        <p:spPr>
          <a:xfrm>
            <a:off x="852861" y="2546844"/>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6" name="Text Placeholder 22">
            <a:extLst>
              <a:ext uri="{FF2B5EF4-FFF2-40B4-BE49-F238E27FC236}">
                <a16:creationId xmlns:a16="http://schemas.microsoft.com/office/drawing/2014/main" id="{9BF16E63-C626-3B4D-975C-E766DE3A246B}"/>
              </a:ext>
            </a:extLst>
          </p:cNvPr>
          <p:cNvSpPr>
            <a:spLocks noGrp="1"/>
          </p:cNvSpPr>
          <p:nvPr>
            <p:ph type="body" sz="quarter" idx="26" hasCustomPrompt="1"/>
          </p:nvPr>
        </p:nvSpPr>
        <p:spPr>
          <a:xfrm>
            <a:off x="680398" y="2861338"/>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7" name="Text Placeholder 22">
            <a:extLst>
              <a:ext uri="{FF2B5EF4-FFF2-40B4-BE49-F238E27FC236}">
                <a16:creationId xmlns:a16="http://schemas.microsoft.com/office/drawing/2014/main" id="{E1BC591C-550D-D546-A473-D5E83F3D4C12}"/>
              </a:ext>
            </a:extLst>
          </p:cNvPr>
          <p:cNvSpPr>
            <a:spLocks noGrp="1"/>
          </p:cNvSpPr>
          <p:nvPr>
            <p:ph type="body" sz="quarter" idx="27" hasCustomPrompt="1"/>
          </p:nvPr>
        </p:nvSpPr>
        <p:spPr>
          <a:xfrm>
            <a:off x="506156" y="3175832"/>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8" name="Text Placeholder 22">
            <a:extLst>
              <a:ext uri="{FF2B5EF4-FFF2-40B4-BE49-F238E27FC236}">
                <a16:creationId xmlns:a16="http://schemas.microsoft.com/office/drawing/2014/main" id="{A98C0163-9C66-F14A-A194-550925811B63}"/>
              </a:ext>
            </a:extLst>
          </p:cNvPr>
          <p:cNvSpPr>
            <a:spLocks noGrp="1"/>
          </p:cNvSpPr>
          <p:nvPr>
            <p:ph type="body" sz="quarter" idx="28" hasCustomPrompt="1"/>
          </p:nvPr>
        </p:nvSpPr>
        <p:spPr>
          <a:xfrm>
            <a:off x="350875" y="3490325"/>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9" name="Text Placeholder 22">
            <a:extLst>
              <a:ext uri="{FF2B5EF4-FFF2-40B4-BE49-F238E27FC236}">
                <a16:creationId xmlns:a16="http://schemas.microsoft.com/office/drawing/2014/main" id="{BB9D71A3-EE17-314D-AD71-6AA28C63F1C6}"/>
              </a:ext>
            </a:extLst>
          </p:cNvPr>
          <p:cNvSpPr>
            <a:spLocks noGrp="1"/>
          </p:cNvSpPr>
          <p:nvPr>
            <p:ph type="body" sz="quarter" idx="29" hasCustomPrompt="1"/>
          </p:nvPr>
        </p:nvSpPr>
        <p:spPr>
          <a:xfrm>
            <a:off x="472833" y="4259408"/>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40" name="Text Placeholder 22">
            <a:extLst>
              <a:ext uri="{FF2B5EF4-FFF2-40B4-BE49-F238E27FC236}">
                <a16:creationId xmlns:a16="http://schemas.microsoft.com/office/drawing/2014/main" id="{47CBBDC7-0B20-DF4A-8228-AC280B15FD65}"/>
              </a:ext>
            </a:extLst>
          </p:cNvPr>
          <p:cNvSpPr>
            <a:spLocks noGrp="1"/>
          </p:cNvSpPr>
          <p:nvPr>
            <p:ph type="body" sz="quarter" idx="30" hasCustomPrompt="1"/>
          </p:nvPr>
        </p:nvSpPr>
        <p:spPr>
          <a:xfrm>
            <a:off x="606211" y="4530785"/>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41" name="Text Placeholder 22">
            <a:extLst>
              <a:ext uri="{FF2B5EF4-FFF2-40B4-BE49-F238E27FC236}">
                <a16:creationId xmlns:a16="http://schemas.microsoft.com/office/drawing/2014/main" id="{8826C762-E69B-BD45-80C9-4B5F6468CAFC}"/>
              </a:ext>
            </a:extLst>
          </p:cNvPr>
          <p:cNvSpPr>
            <a:spLocks noGrp="1"/>
          </p:cNvSpPr>
          <p:nvPr>
            <p:ph type="body" sz="quarter" idx="31" hasCustomPrompt="1"/>
          </p:nvPr>
        </p:nvSpPr>
        <p:spPr>
          <a:xfrm>
            <a:off x="754022" y="4821507"/>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43" name="Text Placeholder 22">
            <a:extLst>
              <a:ext uri="{FF2B5EF4-FFF2-40B4-BE49-F238E27FC236}">
                <a16:creationId xmlns:a16="http://schemas.microsoft.com/office/drawing/2014/main" id="{4F4C01A7-52D5-704F-817A-A553FE577268}"/>
              </a:ext>
            </a:extLst>
          </p:cNvPr>
          <p:cNvSpPr>
            <a:spLocks noGrp="1"/>
          </p:cNvSpPr>
          <p:nvPr>
            <p:ph type="body" sz="quarter" idx="33" hasCustomPrompt="1"/>
          </p:nvPr>
        </p:nvSpPr>
        <p:spPr>
          <a:xfrm>
            <a:off x="5995855" y="2623231"/>
            <a:ext cx="2811847" cy="182880"/>
          </a:xfrm>
        </p:spPr>
        <p:txBody>
          <a:bodyPr lIns="0" tIns="0" rIns="0" bIns="0" anchor="t" anchorCtr="0">
            <a:noAutofit/>
          </a:bodyPr>
          <a:lstStyle>
            <a:lvl1pPr marL="0" indent="0" algn="l">
              <a:spcBef>
                <a:spcPts val="0"/>
              </a:spcBef>
              <a:spcAft>
                <a:spcPts val="0"/>
              </a:spcAft>
              <a:buFontTx/>
              <a:buNone/>
              <a:defRPr sz="1100"/>
            </a:lvl1pPr>
          </a:lstStyle>
          <a:p>
            <a:pPr lvl="0"/>
            <a:r>
              <a:rPr lang="en-US" dirty="0"/>
              <a:t>CLICK TO EDIT MASTER</a:t>
            </a:r>
          </a:p>
        </p:txBody>
      </p:sp>
      <p:sp>
        <p:nvSpPr>
          <p:cNvPr id="44" name="Text Placeholder 22">
            <a:extLst>
              <a:ext uri="{FF2B5EF4-FFF2-40B4-BE49-F238E27FC236}">
                <a16:creationId xmlns:a16="http://schemas.microsoft.com/office/drawing/2014/main" id="{67B65B44-5214-544C-B2EB-48D96BF15101}"/>
              </a:ext>
            </a:extLst>
          </p:cNvPr>
          <p:cNvSpPr>
            <a:spLocks noGrp="1"/>
          </p:cNvSpPr>
          <p:nvPr>
            <p:ph type="body" sz="quarter" idx="34"/>
          </p:nvPr>
        </p:nvSpPr>
        <p:spPr>
          <a:xfrm>
            <a:off x="6180037" y="3009425"/>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5" name="Text Placeholder 22">
            <a:extLst>
              <a:ext uri="{FF2B5EF4-FFF2-40B4-BE49-F238E27FC236}">
                <a16:creationId xmlns:a16="http://schemas.microsoft.com/office/drawing/2014/main" id="{9D936B3D-5027-2A4D-A535-DA5E47BF710F}"/>
              </a:ext>
            </a:extLst>
          </p:cNvPr>
          <p:cNvSpPr>
            <a:spLocks noGrp="1"/>
          </p:cNvSpPr>
          <p:nvPr>
            <p:ph type="body" sz="quarter" idx="35"/>
          </p:nvPr>
        </p:nvSpPr>
        <p:spPr>
          <a:xfrm>
            <a:off x="6349717" y="3338616"/>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6" name="Text Placeholder 22">
            <a:extLst>
              <a:ext uri="{FF2B5EF4-FFF2-40B4-BE49-F238E27FC236}">
                <a16:creationId xmlns:a16="http://schemas.microsoft.com/office/drawing/2014/main" id="{D7F489DF-E9E4-7548-B17C-A3BFFEB1E473}"/>
              </a:ext>
            </a:extLst>
          </p:cNvPr>
          <p:cNvSpPr>
            <a:spLocks noGrp="1"/>
          </p:cNvSpPr>
          <p:nvPr>
            <p:ph type="body" sz="quarter" idx="36"/>
          </p:nvPr>
        </p:nvSpPr>
        <p:spPr>
          <a:xfrm>
            <a:off x="6504972" y="3667807"/>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7" name="Text Placeholder 22">
            <a:extLst>
              <a:ext uri="{FF2B5EF4-FFF2-40B4-BE49-F238E27FC236}">
                <a16:creationId xmlns:a16="http://schemas.microsoft.com/office/drawing/2014/main" id="{3026393C-CBF2-8945-A1D9-0682C3E1E9D1}"/>
              </a:ext>
            </a:extLst>
          </p:cNvPr>
          <p:cNvSpPr>
            <a:spLocks noGrp="1"/>
          </p:cNvSpPr>
          <p:nvPr>
            <p:ph type="body" sz="quarter" idx="37"/>
          </p:nvPr>
        </p:nvSpPr>
        <p:spPr>
          <a:xfrm>
            <a:off x="6410022" y="3996998"/>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8" name="Text Placeholder 22">
            <a:extLst>
              <a:ext uri="{FF2B5EF4-FFF2-40B4-BE49-F238E27FC236}">
                <a16:creationId xmlns:a16="http://schemas.microsoft.com/office/drawing/2014/main" id="{B6E5665D-B070-224A-ACD5-FD00348FA323}"/>
              </a:ext>
            </a:extLst>
          </p:cNvPr>
          <p:cNvSpPr>
            <a:spLocks noGrp="1"/>
          </p:cNvSpPr>
          <p:nvPr>
            <p:ph type="body" sz="quarter" idx="38"/>
          </p:nvPr>
        </p:nvSpPr>
        <p:spPr>
          <a:xfrm>
            <a:off x="6271793" y="4326190"/>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Tree>
    <p:extLst>
      <p:ext uri="{BB962C8B-B14F-4D97-AF65-F5344CB8AC3E}">
        <p14:creationId xmlns:p14="http://schemas.microsoft.com/office/powerpoint/2010/main" val="19501547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Strong Business">
    <p:spTree>
      <p:nvGrpSpPr>
        <p:cNvPr id="1" name=""/>
        <p:cNvGrpSpPr/>
        <p:nvPr/>
      </p:nvGrpSpPr>
      <p:grpSpPr>
        <a:xfrm>
          <a:off x="0" y="0"/>
          <a:ext cx="0" cy="0"/>
          <a:chOff x="0" y="0"/>
          <a:chExt cx="0" cy="0"/>
        </a:xfrm>
      </p:grpSpPr>
      <p:sp>
        <p:nvSpPr>
          <p:cNvPr id="29" name="Hexagon 28">
            <a:extLst>
              <a:ext uri="{FF2B5EF4-FFF2-40B4-BE49-F238E27FC236}">
                <a16:creationId xmlns:a16="http://schemas.microsoft.com/office/drawing/2014/main" id="{BA519EB1-C453-BA48-A1CC-52DABF74BD5E}"/>
              </a:ext>
            </a:extLst>
          </p:cNvPr>
          <p:cNvSpPr/>
          <p:nvPr/>
        </p:nvSpPr>
        <p:spPr>
          <a:xfrm>
            <a:off x="3258449" y="1789045"/>
            <a:ext cx="2731697" cy="2354911"/>
          </a:xfrm>
          <a:prstGeom prst="hexagon">
            <a:avLst/>
          </a:prstGeom>
          <a:solidFill>
            <a:schemeClr val="accent2">
              <a:lumMod val="75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Hexagon 29">
            <a:extLst>
              <a:ext uri="{FF2B5EF4-FFF2-40B4-BE49-F238E27FC236}">
                <a16:creationId xmlns:a16="http://schemas.microsoft.com/office/drawing/2014/main" id="{A1F10233-1E49-784C-A977-812C724F3A9D}"/>
              </a:ext>
            </a:extLst>
          </p:cNvPr>
          <p:cNvSpPr/>
          <p:nvPr/>
        </p:nvSpPr>
        <p:spPr>
          <a:xfrm>
            <a:off x="3700132" y="2684361"/>
            <a:ext cx="2731697" cy="2345711"/>
          </a:xfrm>
          <a:prstGeom prst="hexagon">
            <a:avLst/>
          </a:prstGeom>
          <a:solidFill>
            <a:schemeClr val="accent2">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1" name="Hexagon 30">
            <a:extLst>
              <a:ext uri="{FF2B5EF4-FFF2-40B4-BE49-F238E27FC236}">
                <a16:creationId xmlns:a16="http://schemas.microsoft.com/office/drawing/2014/main" id="{3F133055-9C1B-5747-910E-DA4FA668E137}"/>
              </a:ext>
            </a:extLst>
          </p:cNvPr>
          <p:cNvSpPr/>
          <p:nvPr/>
        </p:nvSpPr>
        <p:spPr>
          <a:xfrm>
            <a:off x="2808676" y="2676269"/>
            <a:ext cx="2731697" cy="2354911"/>
          </a:xfrm>
          <a:prstGeom prst="hexagon">
            <a:avLst/>
          </a:prstGeom>
          <a:solidFill>
            <a:schemeClr val="accent2">
              <a:lumMod val="7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0" name="Freeform: Shape 23">
            <a:extLst>
              <a:ext uri="{FF2B5EF4-FFF2-40B4-BE49-F238E27FC236}">
                <a16:creationId xmlns:a16="http://schemas.microsoft.com/office/drawing/2014/main" id="{64546954-2CEC-4E44-ACBC-F9C09F3E0E21}"/>
              </a:ext>
            </a:extLst>
          </p:cNvPr>
          <p:cNvSpPr/>
          <p:nvPr/>
        </p:nvSpPr>
        <p:spPr>
          <a:xfrm>
            <a:off x="3697589" y="2676266"/>
            <a:ext cx="1847660" cy="1474677"/>
          </a:xfrm>
          <a:custGeom>
            <a:avLst/>
            <a:gdLst>
              <a:gd name="connsiteX0" fmla="*/ 423461 w 1306183"/>
              <a:gd name="connsiteY0" fmla="*/ 0 h 1058412"/>
              <a:gd name="connsiteX1" fmla="*/ 878812 w 1306183"/>
              <a:gd name="connsiteY1" fmla="*/ 0 h 1058412"/>
              <a:gd name="connsiteX2" fmla="*/ 1306183 w 1306183"/>
              <a:gd name="connsiteY2" fmla="*/ 854743 h 1058412"/>
              <a:gd name="connsiteX3" fmla="*/ 1204349 w 1306183"/>
              <a:gd name="connsiteY3" fmla="*/ 1058412 h 1058412"/>
              <a:gd name="connsiteX4" fmla="*/ 105746 w 1306183"/>
              <a:gd name="connsiteY4" fmla="*/ 1058412 h 1058412"/>
              <a:gd name="connsiteX5" fmla="*/ 0 w 1306183"/>
              <a:gd name="connsiteY5" fmla="*/ 846921 h 1058412"/>
              <a:gd name="connsiteX0" fmla="*/ 423461 w 1306183"/>
              <a:gd name="connsiteY0" fmla="*/ 0 h 1058412"/>
              <a:gd name="connsiteX1" fmla="*/ 878812 w 1306183"/>
              <a:gd name="connsiteY1" fmla="*/ 0 h 1058412"/>
              <a:gd name="connsiteX2" fmla="*/ 1306183 w 1306183"/>
              <a:gd name="connsiteY2" fmla="*/ 854743 h 1058412"/>
              <a:gd name="connsiteX3" fmla="*/ 1204349 w 1306183"/>
              <a:gd name="connsiteY3" fmla="*/ 1058412 h 1058412"/>
              <a:gd name="connsiteX4" fmla="*/ 105746 w 1306183"/>
              <a:gd name="connsiteY4" fmla="*/ 1058412 h 1058412"/>
              <a:gd name="connsiteX5" fmla="*/ 0 w 1306183"/>
              <a:gd name="connsiteY5" fmla="*/ 846921 h 1058412"/>
              <a:gd name="connsiteX6" fmla="*/ 423461 w 1306183"/>
              <a:gd name="connsiteY6" fmla="*/ 0 h 1058412"/>
              <a:gd name="connsiteX0" fmla="*/ 423461 w 1306183"/>
              <a:gd name="connsiteY0" fmla="*/ 5783 h 1064195"/>
              <a:gd name="connsiteX1" fmla="*/ 890075 w 1306183"/>
              <a:gd name="connsiteY1" fmla="*/ 0 h 1064195"/>
              <a:gd name="connsiteX2" fmla="*/ 1306183 w 1306183"/>
              <a:gd name="connsiteY2" fmla="*/ 860526 h 1064195"/>
              <a:gd name="connsiteX3" fmla="*/ 1204349 w 1306183"/>
              <a:gd name="connsiteY3" fmla="*/ 1064195 h 1064195"/>
              <a:gd name="connsiteX4" fmla="*/ 105746 w 1306183"/>
              <a:gd name="connsiteY4" fmla="*/ 1064195 h 1064195"/>
              <a:gd name="connsiteX5" fmla="*/ 0 w 1306183"/>
              <a:gd name="connsiteY5" fmla="*/ 852704 h 1064195"/>
              <a:gd name="connsiteX6" fmla="*/ 423461 w 1306183"/>
              <a:gd name="connsiteY6" fmla="*/ 5783 h 1064195"/>
              <a:gd name="connsiteX0" fmla="*/ 406567 w 1306183"/>
              <a:gd name="connsiteY0" fmla="*/ 5783 h 1064195"/>
              <a:gd name="connsiteX1" fmla="*/ 890075 w 1306183"/>
              <a:gd name="connsiteY1" fmla="*/ 0 h 1064195"/>
              <a:gd name="connsiteX2" fmla="*/ 1306183 w 1306183"/>
              <a:gd name="connsiteY2" fmla="*/ 860526 h 1064195"/>
              <a:gd name="connsiteX3" fmla="*/ 1204349 w 1306183"/>
              <a:gd name="connsiteY3" fmla="*/ 1064195 h 1064195"/>
              <a:gd name="connsiteX4" fmla="*/ 105746 w 1306183"/>
              <a:gd name="connsiteY4" fmla="*/ 1064195 h 1064195"/>
              <a:gd name="connsiteX5" fmla="*/ 0 w 1306183"/>
              <a:gd name="connsiteY5" fmla="*/ 852704 h 1064195"/>
              <a:gd name="connsiteX6" fmla="*/ 406567 w 1306183"/>
              <a:gd name="connsiteY6" fmla="*/ 5783 h 1064195"/>
              <a:gd name="connsiteX0" fmla="*/ 412288 w 1306183"/>
              <a:gd name="connsiteY0" fmla="*/ 0 h 1070212"/>
              <a:gd name="connsiteX1" fmla="*/ 890075 w 1306183"/>
              <a:gd name="connsiteY1" fmla="*/ 6017 h 1070212"/>
              <a:gd name="connsiteX2" fmla="*/ 1306183 w 1306183"/>
              <a:gd name="connsiteY2" fmla="*/ 866543 h 1070212"/>
              <a:gd name="connsiteX3" fmla="*/ 1204349 w 1306183"/>
              <a:gd name="connsiteY3" fmla="*/ 1070212 h 1070212"/>
              <a:gd name="connsiteX4" fmla="*/ 105746 w 1306183"/>
              <a:gd name="connsiteY4" fmla="*/ 1070212 h 1070212"/>
              <a:gd name="connsiteX5" fmla="*/ 0 w 1306183"/>
              <a:gd name="connsiteY5" fmla="*/ 858721 h 1070212"/>
              <a:gd name="connsiteX6" fmla="*/ 412288 w 1306183"/>
              <a:gd name="connsiteY6" fmla="*/ 0 h 1070212"/>
              <a:gd name="connsiteX0" fmla="*/ 400847 w 1306183"/>
              <a:gd name="connsiteY0" fmla="*/ 0 h 1064312"/>
              <a:gd name="connsiteX1" fmla="*/ 890075 w 1306183"/>
              <a:gd name="connsiteY1" fmla="*/ 117 h 1064312"/>
              <a:gd name="connsiteX2" fmla="*/ 1306183 w 1306183"/>
              <a:gd name="connsiteY2" fmla="*/ 860643 h 1064312"/>
              <a:gd name="connsiteX3" fmla="*/ 1204349 w 1306183"/>
              <a:gd name="connsiteY3" fmla="*/ 1064312 h 1064312"/>
              <a:gd name="connsiteX4" fmla="*/ 105746 w 1306183"/>
              <a:gd name="connsiteY4" fmla="*/ 1064312 h 1064312"/>
              <a:gd name="connsiteX5" fmla="*/ 0 w 1306183"/>
              <a:gd name="connsiteY5" fmla="*/ 852821 h 1064312"/>
              <a:gd name="connsiteX6" fmla="*/ 400847 w 1306183"/>
              <a:gd name="connsiteY6" fmla="*/ 0 h 1064312"/>
              <a:gd name="connsiteX0" fmla="*/ 400847 w 1306183"/>
              <a:gd name="connsiteY0" fmla="*/ 0 h 1064312"/>
              <a:gd name="connsiteX1" fmla="*/ 884355 w 1306183"/>
              <a:gd name="connsiteY1" fmla="*/ 5985 h 1064312"/>
              <a:gd name="connsiteX2" fmla="*/ 1306183 w 1306183"/>
              <a:gd name="connsiteY2" fmla="*/ 860643 h 1064312"/>
              <a:gd name="connsiteX3" fmla="*/ 1204349 w 1306183"/>
              <a:gd name="connsiteY3" fmla="*/ 1064312 h 1064312"/>
              <a:gd name="connsiteX4" fmla="*/ 105746 w 1306183"/>
              <a:gd name="connsiteY4" fmla="*/ 1064312 h 1064312"/>
              <a:gd name="connsiteX5" fmla="*/ 0 w 1306183"/>
              <a:gd name="connsiteY5" fmla="*/ 852821 h 1064312"/>
              <a:gd name="connsiteX6" fmla="*/ 400847 w 1306183"/>
              <a:gd name="connsiteY6" fmla="*/ 0 h 1064312"/>
              <a:gd name="connsiteX0" fmla="*/ 400847 w 1306183"/>
              <a:gd name="connsiteY0" fmla="*/ 0 h 1064312"/>
              <a:gd name="connsiteX1" fmla="*/ 884355 w 1306183"/>
              <a:gd name="connsiteY1" fmla="*/ 117 h 1064312"/>
              <a:gd name="connsiteX2" fmla="*/ 1306183 w 1306183"/>
              <a:gd name="connsiteY2" fmla="*/ 860643 h 1064312"/>
              <a:gd name="connsiteX3" fmla="*/ 1204349 w 1306183"/>
              <a:gd name="connsiteY3" fmla="*/ 1064312 h 1064312"/>
              <a:gd name="connsiteX4" fmla="*/ 105746 w 1306183"/>
              <a:gd name="connsiteY4" fmla="*/ 1064312 h 1064312"/>
              <a:gd name="connsiteX5" fmla="*/ 0 w 1306183"/>
              <a:gd name="connsiteY5" fmla="*/ 852821 h 1064312"/>
              <a:gd name="connsiteX6" fmla="*/ 400847 w 1306183"/>
              <a:gd name="connsiteY6" fmla="*/ 0 h 1064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06183" h="1064312">
                <a:moveTo>
                  <a:pt x="400847" y="0"/>
                </a:moveTo>
                <a:lnTo>
                  <a:pt x="884355" y="117"/>
                </a:lnTo>
                <a:lnTo>
                  <a:pt x="1306183" y="860643"/>
                </a:lnTo>
                <a:lnTo>
                  <a:pt x="1204349" y="1064312"/>
                </a:lnTo>
                <a:lnTo>
                  <a:pt x="105746" y="1064312"/>
                </a:lnTo>
                <a:lnTo>
                  <a:pt x="0" y="852821"/>
                </a:lnTo>
                <a:lnTo>
                  <a:pt x="400847"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FFFF"/>
              </a:solidFill>
            </a:endParaRP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4" name="Text Placeholder 3">
            <a:extLst>
              <a:ext uri="{FF2B5EF4-FFF2-40B4-BE49-F238E27FC236}">
                <a16:creationId xmlns:a16="http://schemas.microsoft.com/office/drawing/2014/main" id="{28494A72-6FDC-7A44-998C-C78F3CB07C7B}"/>
              </a:ext>
            </a:extLst>
          </p:cNvPr>
          <p:cNvSpPr>
            <a:spLocks noGrp="1"/>
          </p:cNvSpPr>
          <p:nvPr>
            <p:ph type="body" sz="quarter" idx="16" hasCustomPrompt="1"/>
          </p:nvPr>
        </p:nvSpPr>
        <p:spPr>
          <a:xfrm>
            <a:off x="4130733" y="1995917"/>
            <a:ext cx="986455" cy="276999"/>
          </a:xfrm>
        </p:spPr>
        <p:txBody>
          <a:bodyPr lIns="0" tIns="0" rIns="0" bIns="0">
            <a:spAutoFit/>
          </a:bodyPr>
          <a:lstStyle>
            <a:lvl1pPr marL="0" indent="0" algn="ctr">
              <a:buFontTx/>
              <a:buNone/>
              <a:defRPr sz="900" b="1" i="0">
                <a:solidFill>
                  <a:schemeClr val="bg1"/>
                </a:solidFill>
                <a:latin typeface="Arial Narrow" panose="020B0604020202020204" pitchFamily="34" charset="0"/>
                <a:cs typeface="Arial Narrow" panose="020B0604020202020204" pitchFamily="34" charset="0"/>
              </a:defRPr>
            </a:lvl1pPr>
          </a:lstStyle>
          <a:p>
            <a:pPr lvl="0"/>
            <a:r>
              <a:rPr lang="en-US" dirty="0"/>
              <a:t>CLICK TO EDIT MASTER</a:t>
            </a:r>
          </a:p>
        </p:txBody>
      </p:sp>
      <p:sp>
        <p:nvSpPr>
          <p:cNvPr id="19" name="Text Placeholder 3">
            <a:extLst>
              <a:ext uri="{FF2B5EF4-FFF2-40B4-BE49-F238E27FC236}">
                <a16:creationId xmlns:a16="http://schemas.microsoft.com/office/drawing/2014/main" id="{C60BE62D-246D-EB4F-8748-ABC401A1B65F}"/>
              </a:ext>
            </a:extLst>
          </p:cNvPr>
          <p:cNvSpPr>
            <a:spLocks noGrp="1"/>
          </p:cNvSpPr>
          <p:nvPr>
            <p:ph type="body" sz="quarter" idx="17" hasCustomPrompt="1"/>
          </p:nvPr>
        </p:nvSpPr>
        <p:spPr>
          <a:xfrm>
            <a:off x="5547790" y="3700249"/>
            <a:ext cx="767949" cy="276999"/>
          </a:xfrm>
        </p:spPr>
        <p:txBody>
          <a:bodyPr lIns="0" tIns="0" rIns="0" bIns="0">
            <a:spAutoFit/>
          </a:bodyPr>
          <a:lstStyle>
            <a:lvl1pPr marL="0" indent="0" algn="ctr">
              <a:buFontTx/>
              <a:buNone/>
              <a:defRPr sz="900" b="1" i="0">
                <a:solidFill>
                  <a:schemeClr val="bg1"/>
                </a:solidFill>
                <a:latin typeface="Arial Narrow" panose="020B0604020202020204" pitchFamily="34" charset="0"/>
                <a:cs typeface="Arial Narrow" panose="020B0604020202020204" pitchFamily="34" charset="0"/>
              </a:defRPr>
            </a:lvl1pPr>
          </a:lstStyle>
          <a:p>
            <a:pPr lvl="0"/>
            <a:r>
              <a:rPr lang="en-US" dirty="0"/>
              <a:t>CLICK TO EDIT MASTER</a:t>
            </a:r>
          </a:p>
        </p:txBody>
      </p:sp>
      <p:sp>
        <p:nvSpPr>
          <p:cNvPr id="21" name="Text Placeholder 3">
            <a:extLst>
              <a:ext uri="{FF2B5EF4-FFF2-40B4-BE49-F238E27FC236}">
                <a16:creationId xmlns:a16="http://schemas.microsoft.com/office/drawing/2014/main" id="{65EABFD6-B5DC-4543-A1A3-843637B6BF26}"/>
              </a:ext>
            </a:extLst>
          </p:cNvPr>
          <p:cNvSpPr>
            <a:spLocks noGrp="1"/>
          </p:cNvSpPr>
          <p:nvPr>
            <p:ph type="body" sz="quarter" idx="19" hasCustomPrompt="1"/>
          </p:nvPr>
        </p:nvSpPr>
        <p:spPr>
          <a:xfrm>
            <a:off x="4025051" y="3279457"/>
            <a:ext cx="1197146" cy="566870"/>
          </a:xfrm>
        </p:spPr>
        <p:txBody>
          <a:bodyPr>
            <a:noAutofit/>
          </a:bodyPr>
          <a:lstStyle>
            <a:lvl1pPr marL="0" indent="0" algn="ctr">
              <a:buFontTx/>
              <a:buNone/>
              <a:defRPr sz="1600" b="0" i="0">
                <a:solidFill>
                  <a:schemeClr val="bg1"/>
                </a:solidFill>
                <a:latin typeface="Arial" panose="020B0604020202020204" pitchFamily="34" charset="0"/>
                <a:cs typeface="Arial" panose="020B0604020202020204" pitchFamily="34" charset="0"/>
              </a:defRPr>
            </a:lvl1pPr>
          </a:lstStyle>
          <a:p>
            <a:pPr lvl="0"/>
            <a:r>
              <a:rPr lang="en-US" dirty="0"/>
              <a:t>Click To Edit Master</a:t>
            </a:r>
          </a:p>
        </p:txBody>
      </p:sp>
      <p:sp>
        <p:nvSpPr>
          <p:cNvPr id="32" name="Title 1">
            <a:extLst>
              <a:ext uri="{FF2B5EF4-FFF2-40B4-BE49-F238E27FC236}">
                <a16:creationId xmlns:a16="http://schemas.microsoft.com/office/drawing/2014/main" id="{B01B3B6A-0CF4-C243-8901-ED1521108F2D}"/>
              </a:ext>
            </a:extLst>
          </p:cNvPr>
          <p:cNvSpPr>
            <a:spLocks noGrp="1"/>
          </p:cNvSpPr>
          <p:nvPr>
            <p:ph type="title" hasCustomPrompt="1"/>
          </p:nvPr>
        </p:nvSpPr>
        <p:spPr>
          <a:xfrm>
            <a:off x="457200" y="543565"/>
            <a:ext cx="6405562" cy="332399"/>
          </a:xfrm>
          <a:prstGeom prst="rect">
            <a:avLst/>
          </a:prstGeom>
        </p:spPr>
        <p:txBody>
          <a:bodyPr/>
          <a:lstStyle/>
          <a:p>
            <a:r>
              <a:rPr lang="en-US" dirty="0"/>
              <a:t>Click to Edit Master Title Style</a:t>
            </a:r>
          </a:p>
        </p:txBody>
      </p:sp>
      <p:sp>
        <p:nvSpPr>
          <p:cNvPr id="26" name="Text Placeholder 17">
            <a:extLst>
              <a:ext uri="{FF2B5EF4-FFF2-40B4-BE49-F238E27FC236}">
                <a16:creationId xmlns:a16="http://schemas.microsoft.com/office/drawing/2014/main" id="{53C4BB4B-2EDF-0B4B-B395-9FA6EC93B0B9}"/>
              </a:ext>
            </a:extLst>
          </p:cNvPr>
          <p:cNvSpPr>
            <a:spLocks noGrp="1"/>
          </p:cNvSpPr>
          <p:nvPr>
            <p:ph type="body" sz="quarter" idx="23"/>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27" name="Text Placeholder 3">
            <a:extLst>
              <a:ext uri="{FF2B5EF4-FFF2-40B4-BE49-F238E27FC236}">
                <a16:creationId xmlns:a16="http://schemas.microsoft.com/office/drawing/2014/main" id="{9A1370D4-FF15-E54D-97B4-7DA54862D66A}"/>
              </a:ext>
            </a:extLst>
          </p:cNvPr>
          <p:cNvSpPr>
            <a:spLocks noGrp="1"/>
          </p:cNvSpPr>
          <p:nvPr>
            <p:ph type="body" sz="quarter" idx="18" hasCustomPrompt="1"/>
          </p:nvPr>
        </p:nvSpPr>
        <p:spPr>
          <a:xfrm>
            <a:off x="2900955" y="3695102"/>
            <a:ext cx="766603" cy="276999"/>
          </a:xfrm>
        </p:spPr>
        <p:txBody>
          <a:bodyPr lIns="0" tIns="0" rIns="0" bIns="0">
            <a:spAutoFit/>
          </a:bodyPr>
          <a:lstStyle>
            <a:lvl1pPr marL="0" indent="0" algn="ctr">
              <a:buFontTx/>
              <a:buNone/>
              <a:defRPr sz="900" b="1" i="0">
                <a:solidFill>
                  <a:schemeClr val="bg1"/>
                </a:solidFill>
                <a:latin typeface="Arial Narrow" panose="020B0604020202020204" pitchFamily="34" charset="0"/>
                <a:cs typeface="Arial Narrow" panose="020B0604020202020204" pitchFamily="34" charset="0"/>
              </a:defRPr>
            </a:lvl1pPr>
          </a:lstStyle>
          <a:p>
            <a:pPr lvl="0"/>
            <a:r>
              <a:rPr lang="en-US" dirty="0"/>
              <a:t>CLICK TO EDIT MASTER</a:t>
            </a:r>
          </a:p>
        </p:txBody>
      </p:sp>
      <p:sp>
        <p:nvSpPr>
          <p:cNvPr id="28" name="Text Placeholder 22">
            <a:extLst>
              <a:ext uri="{FF2B5EF4-FFF2-40B4-BE49-F238E27FC236}">
                <a16:creationId xmlns:a16="http://schemas.microsoft.com/office/drawing/2014/main" id="{9AF7068A-5F3E-134C-930C-CA1E0A4E5125}"/>
              </a:ext>
            </a:extLst>
          </p:cNvPr>
          <p:cNvSpPr>
            <a:spLocks noGrp="1"/>
          </p:cNvSpPr>
          <p:nvPr>
            <p:ph type="body" sz="quarter" idx="21" hasCustomPrompt="1"/>
          </p:nvPr>
        </p:nvSpPr>
        <p:spPr>
          <a:xfrm>
            <a:off x="148039" y="3881925"/>
            <a:ext cx="2632649" cy="169155"/>
          </a:xfrm>
        </p:spPr>
        <p:txBody>
          <a:bodyPr lIns="0" tIns="0" rIns="0" bIns="0" anchor="t" anchorCtr="0">
            <a:noAutofit/>
          </a:bodyPr>
          <a:lstStyle>
            <a:lvl1pPr marL="0" indent="0" algn="r">
              <a:spcAft>
                <a:spcPts val="0"/>
              </a:spcAft>
              <a:buFontTx/>
              <a:buNone/>
              <a:defRPr sz="1100"/>
            </a:lvl1pPr>
          </a:lstStyle>
          <a:p>
            <a:pPr lvl="0"/>
            <a:r>
              <a:rPr lang="en-US" dirty="0"/>
              <a:t>                CLICK TO EDIT MASTER</a:t>
            </a:r>
          </a:p>
        </p:txBody>
      </p:sp>
      <p:sp>
        <p:nvSpPr>
          <p:cNvPr id="33" name="Text Placeholder 22">
            <a:extLst>
              <a:ext uri="{FF2B5EF4-FFF2-40B4-BE49-F238E27FC236}">
                <a16:creationId xmlns:a16="http://schemas.microsoft.com/office/drawing/2014/main" id="{9B1E6086-AB85-7743-BA7D-5A8292838C09}"/>
              </a:ext>
            </a:extLst>
          </p:cNvPr>
          <p:cNvSpPr>
            <a:spLocks noGrp="1"/>
          </p:cNvSpPr>
          <p:nvPr>
            <p:ph type="body" sz="quarter" idx="22" hasCustomPrompt="1"/>
          </p:nvPr>
        </p:nvSpPr>
        <p:spPr>
          <a:xfrm>
            <a:off x="1063256" y="1803174"/>
            <a:ext cx="2639348" cy="182880"/>
          </a:xfrm>
        </p:spPr>
        <p:txBody>
          <a:bodyPr lIns="0" tIns="0" rIns="0" bIns="0" anchor="t" anchorCtr="0">
            <a:noAutofit/>
          </a:bodyPr>
          <a:lstStyle>
            <a:lvl1pPr marL="0" indent="0" algn="r">
              <a:spcBef>
                <a:spcPts val="600"/>
              </a:spcBef>
              <a:spcAft>
                <a:spcPts val="0"/>
              </a:spcAft>
              <a:buFontTx/>
              <a:buNone/>
              <a:defRPr sz="1100"/>
            </a:lvl1pPr>
          </a:lstStyle>
          <a:p>
            <a:pPr lvl="0"/>
            <a:r>
              <a:rPr lang="en-US" dirty="0"/>
              <a:t>  CLICK TO EDIT MASTER</a:t>
            </a:r>
          </a:p>
        </p:txBody>
      </p:sp>
      <p:sp>
        <p:nvSpPr>
          <p:cNvPr id="34" name="Text Placeholder 22">
            <a:extLst>
              <a:ext uri="{FF2B5EF4-FFF2-40B4-BE49-F238E27FC236}">
                <a16:creationId xmlns:a16="http://schemas.microsoft.com/office/drawing/2014/main" id="{5D8C6706-601E-D347-ACC3-E5D333DA28C4}"/>
              </a:ext>
            </a:extLst>
          </p:cNvPr>
          <p:cNvSpPr>
            <a:spLocks noGrp="1"/>
          </p:cNvSpPr>
          <p:nvPr>
            <p:ph type="body" sz="quarter" idx="24" hasCustomPrompt="1"/>
          </p:nvPr>
        </p:nvSpPr>
        <p:spPr>
          <a:xfrm>
            <a:off x="970337" y="2232350"/>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5" name="Text Placeholder 22">
            <a:extLst>
              <a:ext uri="{FF2B5EF4-FFF2-40B4-BE49-F238E27FC236}">
                <a16:creationId xmlns:a16="http://schemas.microsoft.com/office/drawing/2014/main" id="{A23D1CE9-C71C-7244-965B-0CB6BDBA2346}"/>
              </a:ext>
            </a:extLst>
          </p:cNvPr>
          <p:cNvSpPr>
            <a:spLocks noGrp="1"/>
          </p:cNvSpPr>
          <p:nvPr>
            <p:ph type="body" sz="quarter" idx="25" hasCustomPrompt="1"/>
          </p:nvPr>
        </p:nvSpPr>
        <p:spPr>
          <a:xfrm>
            <a:off x="852861" y="2546844"/>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6" name="Text Placeholder 22">
            <a:extLst>
              <a:ext uri="{FF2B5EF4-FFF2-40B4-BE49-F238E27FC236}">
                <a16:creationId xmlns:a16="http://schemas.microsoft.com/office/drawing/2014/main" id="{4B2A6B46-FE5E-4148-A087-6BCFAF87230D}"/>
              </a:ext>
            </a:extLst>
          </p:cNvPr>
          <p:cNvSpPr>
            <a:spLocks noGrp="1"/>
          </p:cNvSpPr>
          <p:nvPr>
            <p:ph type="body" sz="quarter" idx="26" hasCustomPrompt="1"/>
          </p:nvPr>
        </p:nvSpPr>
        <p:spPr>
          <a:xfrm>
            <a:off x="680398" y="2861338"/>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7" name="Text Placeholder 22">
            <a:extLst>
              <a:ext uri="{FF2B5EF4-FFF2-40B4-BE49-F238E27FC236}">
                <a16:creationId xmlns:a16="http://schemas.microsoft.com/office/drawing/2014/main" id="{7FCECD74-5A17-044D-AC65-FEAA661D105B}"/>
              </a:ext>
            </a:extLst>
          </p:cNvPr>
          <p:cNvSpPr>
            <a:spLocks noGrp="1"/>
          </p:cNvSpPr>
          <p:nvPr>
            <p:ph type="body" sz="quarter" idx="27" hasCustomPrompt="1"/>
          </p:nvPr>
        </p:nvSpPr>
        <p:spPr>
          <a:xfrm>
            <a:off x="506156" y="3175832"/>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8" name="Text Placeholder 22">
            <a:extLst>
              <a:ext uri="{FF2B5EF4-FFF2-40B4-BE49-F238E27FC236}">
                <a16:creationId xmlns:a16="http://schemas.microsoft.com/office/drawing/2014/main" id="{380043DB-5720-CD4D-BF68-B6E4C1DCF743}"/>
              </a:ext>
            </a:extLst>
          </p:cNvPr>
          <p:cNvSpPr>
            <a:spLocks noGrp="1"/>
          </p:cNvSpPr>
          <p:nvPr>
            <p:ph type="body" sz="quarter" idx="28" hasCustomPrompt="1"/>
          </p:nvPr>
        </p:nvSpPr>
        <p:spPr>
          <a:xfrm>
            <a:off x="350875" y="3490325"/>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39" name="Text Placeholder 22">
            <a:extLst>
              <a:ext uri="{FF2B5EF4-FFF2-40B4-BE49-F238E27FC236}">
                <a16:creationId xmlns:a16="http://schemas.microsoft.com/office/drawing/2014/main" id="{D9B6FD8E-BBDB-5A47-99A8-73BF6F6B9406}"/>
              </a:ext>
            </a:extLst>
          </p:cNvPr>
          <p:cNvSpPr>
            <a:spLocks noGrp="1"/>
          </p:cNvSpPr>
          <p:nvPr>
            <p:ph type="body" sz="quarter" idx="29" hasCustomPrompt="1"/>
          </p:nvPr>
        </p:nvSpPr>
        <p:spPr>
          <a:xfrm>
            <a:off x="472833" y="4259408"/>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40" name="Text Placeholder 22">
            <a:extLst>
              <a:ext uri="{FF2B5EF4-FFF2-40B4-BE49-F238E27FC236}">
                <a16:creationId xmlns:a16="http://schemas.microsoft.com/office/drawing/2014/main" id="{3F7EE76A-D9D0-B240-AF3D-99876325DEAD}"/>
              </a:ext>
            </a:extLst>
          </p:cNvPr>
          <p:cNvSpPr>
            <a:spLocks noGrp="1"/>
          </p:cNvSpPr>
          <p:nvPr>
            <p:ph type="body" sz="quarter" idx="30" hasCustomPrompt="1"/>
          </p:nvPr>
        </p:nvSpPr>
        <p:spPr>
          <a:xfrm>
            <a:off x="606211" y="4530785"/>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41" name="Text Placeholder 22">
            <a:extLst>
              <a:ext uri="{FF2B5EF4-FFF2-40B4-BE49-F238E27FC236}">
                <a16:creationId xmlns:a16="http://schemas.microsoft.com/office/drawing/2014/main" id="{52DA0F7E-1688-7E4A-8DBB-7A103BEC86D5}"/>
              </a:ext>
            </a:extLst>
          </p:cNvPr>
          <p:cNvSpPr>
            <a:spLocks noGrp="1"/>
          </p:cNvSpPr>
          <p:nvPr>
            <p:ph type="body" sz="quarter" idx="31" hasCustomPrompt="1"/>
          </p:nvPr>
        </p:nvSpPr>
        <p:spPr>
          <a:xfrm>
            <a:off x="754022" y="4821507"/>
            <a:ext cx="2487702" cy="182880"/>
          </a:xfrm>
        </p:spPr>
        <p:txBody>
          <a:bodyPr lIns="0" tIns="0" rIns="0" bIns="0" anchor="t" anchorCtr="0">
            <a:noAutofit/>
          </a:bodyPr>
          <a:lstStyle>
            <a:lvl1pPr marL="0" indent="0" algn="r">
              <a:spcBef>
                <a:spcPts val="600"/>
              </a:spcBef>
              <a:spcAft>
                <a:spcPts val="0"/>
              </a:spcAft>
              <a:buFontTx/>
              <a:buNone/>
              <a:defRPr sz="800"/>
            </a:lvl1pPr>
          </a:lstStyle>
          <a:p>
            <a:pPr lvl="0"/>
            <a:r>
              <a:rPr lang="en-US" dirty="0"/>
              <a:t>  Click to edit Master text styles</a:t>
            </a:r>
          </a:p>
        </p:txBody>
      </p:sp>
      <p:sp>
        <p:nvSpPr>
          <p:cNvPr id="42" name="Text Placeholder 22">
            <a:extLst>
              <a:ext uri="{FF2B5EF4-FFF2-40B4-BE49-F238E27FC236}">
                <a16:creationId xmlns:a16="http://schemas.microsoft.com/office/drawing/2014/main" id="{D02272DA-6106-E743-9CCC-597BB2FEB1C2}"/>
              </a:ext>
            </a:extLst>
          </p:cNvPr>
          <p:cNvSpPr>
            <a:spLocks noGrp="1"/>
          </p:cNvSpPr>
          <p:nvPr>
            <p:ph type="body" sz="quarter" idx="33" hasCustomPrompt="1"/>
          </p:nvPr>
        </p:nvSpPr>
        <p:spPr>
          <a:xfrm>
            <a:off x="5995855" y="2623231"/>
            <a:ext cx="2811847" cy="182880"/>
          </a:xfrm>
        </p:spPr>
        <p:txBody>
          <a:bodyPr lIns="0" tIns="0" rIns="0" bIns="0" anchor="t" anchorCtr="0">
            <a:noAutofit/>
          </a:bodyPr>
          <a:lstStyle>
            <a:lvl1pPr marL="0" indent="0" algn="l">
              <a:spcBef>
                <a:spcPts val="0"/>
              </a:spcBef>
              <a:spcAft>
                <a:spcPts val="0"/>
              </a:spcAft>
              <a:buFontTx/>
              <a:buNone/>
              <a:defRPr sz="1100"/>
            </a:lvl1pPr>
          </a:lstStyle>
          <a:p>
            <a:pPr lvl="0"/>
            <a:r>
              <a:rPr lang="en-US" dirty="0"/>
              <a:t>CLICK TO EDIT MASTER</a:t>
            </a:r>
          </a:p>
        </p:txBody>
      </p:sp>
      <p:sp>
        <p:nvSpPr>
          <p:cNvPr id="43" name="Text Placeholder 22">
            <a:extLst>
              <a:ext uri="{FF2B5EF4-FFF2-40B4-BE49-F238E27FC236}">
                <a16:creationId xmlns:a16="http://schemas.microsoft.com/office/drawing/2014/main" id="{2C9DC322-7274-B442-812F-9B5820F742D9}"/>
              </a:ext>
            </a:extLst>
          </p:cNvPr>
          <p:cNvSpPr>
            <a:spLocks noGrp="1"/>
          </p:cNvSpPr>
          <p:nvPr>
            <p:ph type="body" sz="quarter" idx="34"/>
          </p:nvPr>
        </p:nvSpPr>
        <p:spPr>
          <a:xfrm>
            <a:off x="6180037" y="3009425"/>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4" name="Text Placeholder 22">
            <a:extLst>
              <a:ext uri="{FF2B5EF4-FFF2-40B4-BE49-F238E27FC236}">
                <a16:creationId xmlns:a16="http://schemas.microsoft.com/office/drawing/2014/main" id="{614DB69F-DA65-B644-8A61-FA047E6FBBA0}"/>
              </a:ext>
            </a:extLst>
          </p:cNvPr>
          <p:cNvSpPr>
            <a:spLocks noGrp="1"/>
          </p:cNvSpPr>
          <p:nvPr>
            <p:ph type="body" sz="quarter" idx="35"/>
          </p:nvPr>
        </p:nvSpPr>
        <p:spPr>
          <a:xfrm>
            <a:off x="6349717" y="3338616"/>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5" name="Text Placeholder 22">
            <a:extLst>
              <a:ext uri="{FF2B5EF4-FFF2-40B4-BE49-F238E27FC236}">
                <a16:creationId xmlns:a16="http://schemas.microsoft.com/office/drawing/2014/main" id="{50F0AD31-7DAE-1C48-8641-962891F194FB}"/>
              </a:ext>
            </a:extLst>
          </p:cNvPr>
          <p:cNvSpPr>
            <a:spLocks noGrp="1"/>
          </p:cNvSpPr>
          <p:nvPr>
            <p:ph type="body" sz="quarter" idx="36"/>
          </p:nvPr>
        </p:nvSpPr>
        <p:spPr>
          <a:xfrm>
            <a:off x="6504972" y="3667807"/>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6" name="Text Placeholder 22">
            <a:extLst>
              <a:ext uri="{FF2B5EF4-FFF2-40B4-BE49-F238E27FC236}">
                <a16:creationId xmlns:a16="http://schemas.microsoft.com/office/drawing/2014/main" id="{73810C9E-DE80-8F49-B315-10CC653581D9}"/>
              </a:ext>
            </a:extLst>
          </p:cNvPr>
          <p:cNvSpPr>
            <a:spLocks noGrp="1"/>
          </p:cNvSpPr>
          <p:nvPr>
            <p:ph type="body" sz="quarter" idx="37"/>
          </p:nvPr>
        </p:nvSpPr>
        <p:spPr>
          <a:xfrm>
            <a:off x="6410022" y="3996998"/>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
        <p:nvSpPr>
          <p:cNvPr id="47" name="Text Placeholder 22">
            <a:extLst>
              <a:ext uri="{FF2B5EF4-FFF2-40B4-BE49-F238E27FC236}">
                <a16:creationId xmlns:a16="http://schemas.microsoft.com/office/drawing/2014/main" id="{6833FDA7-DD23-F14F-A67C-8B75BBCD85E2}"/>
              </a:ext>
            </a:extLst>
          </p:cNvPr>
          <p:cNvSpPr>
            <a:spLocks noGrp="1"/>
          </p:cNvSpPr>
          <p:nvPr>
            <p:ph type="body" sz="quarter" idx="38"/>
          </p:nvPr>
        </p:nvSpPr>
        <p:spPr>
          <a:xfrm>
            <a:off x="6271793" y="4326190"/>
            <a:ext cx="2487702" cy="182880"/>
          </a:xfrm>
        </p:spPr>
        <p:txBody>
          <a:bodyPr lIns="0" tIns="0" rIns="0" bIns="0" anchor="t" anchorCtr="0">
            <a:noAutofit/>
          </a:bodyPr>
          <a:lstStyle>
            <a:lvl1pPr marL="0" indent="0" algn="l">
              <a:spcBef>
                <a:spcPts val="0"/>
              </a:spcBef>
              <a:spcAft>
                <a:spcPts val="0"/>
              </a:spcAft>
              <a:buFontTx/>
              <a:buNone/>
              <a:defRPr sz="800"/>
            </a:lvl1pPr>
          </a:lstStyle>
          <a:p>
            <a:pPr lvl="0"/>
            <a:r>
              <a:rPr lang="en-US"/>
              <a:t>Click to edit Master text styles</a:t>
            </a:r>
          </a:p>
        </p:txBody>
      </p:sp>
    </p:spTree>
    <p:extLst>
      <p:ext uri="{BB962C8B-B14F-4D97-AF65-F5344CB8AC3E}">
        <p14:creationId xmlns:p14="http://schemas.microsoft.com/office/powerpoint/2010/main" val="3094868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hree Baskets">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C8A9008-2F6B-844A-8D82-71A820226111}"/>
              </a:ext>
            </a:extLst>
          </p:cNvPr>
          <p:cNvSpPr/>
          <p:nvPr/>
        </p:nvSpPr>
        <p:spPr>
          <a:xfrm>
            <a:off x="1150957" y="1828669"/>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1" name="Rectangle 30">
            <a:extLst>
              <a:ext uri="{FF2B5EF4-FFF2-40B4-BE49-F238E27FC236}">
                <a16:creationId xmlns:a16="http://schemas.microsoft.com/office/drawing/2014/main" id="{BA11F27E-43CA-0745-8C67-C79B7351289C}"/>
              </a:ext>
            </a:extLst>
          </p:cNvPr>
          <p:cNvSpPr/>
          <p:nvPr/>
        </p:nvSpPr>
        <p:spPr>
          <a:xfrm>
            <a:off x="1150957" y="4133396"/>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2" name="Rectangle 31">
            <a:extLst>
              <a:ext uri="{FF2B5EF4-FFF2-40B4-BE49-F238E27FC236}">
                <a16:creationId xmlns:a16="http://schemas.microsoft.com/office/drawing/2014/main" id="{CE94BA64-4E00-6349-94C9-71B25C877183}"/>
              </a:ext>
            </a:extLst>
          </p:cNvPr>
          <p:cNvSpPr/>
          <p:nvPr/>
        </p:nvSpPr>
        <p:spPr>
          <a:xfrm>
            <a:off x="1150957" y="2981033"/>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7" name="Rectangle 16">
            <a:extLst>
              <a:ext uri="{FF2B5EF4-FFF2-40B4-BE49-F238E27FC236}">
                <a16:creationId xmlns:a16="http://schemas.microsoft.com/office/drawing/2014/main" id="{AA314E67-34CB-C547-A015-A529862AABA5}"/>
              </a:ext>
            </a:extLst>
          </p:cNvPr>
          <p:cNvSpPr/>
          <p:nvPr/>
        </p:nvSpPr>
        <p:spPr>
          <a:xfrm>
            <a:off x="1150957" y="1828669"/>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extLst>
              <a:ext uri="{FF2B5EF4-FFF2-40B4-BE49-F238E27FC236}">
                <a16:creationId xmlns:a16="http://schemas.microsoft.com/office/drawing/2014/main" id="{8512790B-58E8-E84E-BC97-1A07E6AAEDA5}"/>
              </a:ext>
            </a:extLst>
          </p:cNvPr>
          <p:cNvSpPr/>
          <p:nvPr/>
        </p:nvSpPr>
        <p:spPr>
          <a:xfrm>
            <a:off x="1150957" y="4133396"/>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extLst>
              <a:ext uri="{FF2B5EF4-FFF2-40B4-BE49-F238E27FC236}">
                <a16:creationId xmlns:a16="http://schemas.microsoft.com/office/drawing/2014/main" id="{6FE9A70E-EF9D-2C4B-9C1E-59DCB9EE2BC8}"/>
              </a:ext>
            </a:extLst>
          </p:cNvPr>
          <p:cNvSpPr/>
          <p:nvPr/>
        </p:nvSpPr>
        <p:spPr>
          <a:xfrm>
            <a:off x="1150957" y="2981033"/>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Text Placeholder 9">
            <a:extLst>
              <a:ext uri="{FF2B5EF4-FFF2-40B4-BE49-F238E27FC236}">
                <a16:creationId xmlns:a16="http://schemas.microsoft.com/office/drawing/2014/main" id="{B62B3020-025F-8E41-A2BA-C8C51F32C6E5}"/>
              </a:ext>
            </a:extLst>
          </p:cNvPr>
          <p:cNvSpPr>
            <a:spLocks noGrp="1"/>
          </p:cNvSpPr>
          <p:nvPr>
            <p:ph type="body" sz="quarter" idx="25" hasCustomPrompt="1"/>
          </p:nvPr>
        </p:nvSpPr>
        <p:spPr>
          <a:xfrm>
            <a:off x="1246835" y="2028234"/>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1" name="Text Placeholder 9">
            <a:extLst>
              <a:ext uri="{FF2B5EF4-FFF2-40B4-BE49-F238E27FC236}">
                <a16:creationId xmlns:a16="http://schemas.microsoft.com/office/drawing/2014/main" id="{04FCBD4A-4C23-3A47-8187-F5EF2CCF50AA}"/>
              </a:ext>
            </a:extLst>
          </p:cNvPr>
          <p:cNvSpPr>
            <a:spLocks noGrp="1"/>
          </p:cNvSpPr>
          <p:nvPr>
            <p:ph type="body" sz="quarter" idx="26" hasCustomPrompt="1"/>
          </p:nvPr>
        </p:nvSpPr>
        <p:spPr>
          <a:xfrm>
            <a:off x="1246835" y="3178547"/>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3" name="Text Placeholder 9">
            <a:extLst>
              <a:ext uri="{FF2B5EF4-FFF2-40B4-BE49-F238E27FC236}">
                <a16:creationId xmlns:a16="http://schemas.microsoft.com/office/drawing/2014/main" id="{27A8E4C6-2D92-884C-AC69-679F73B3B9EF}"/>
              </a:ext>
            </a:extLst>
          </p:cNvPr>
          <p:cNvSpPr>
            <a:spLocks noGrp="1"/>
          </p:cNvSpPr>
          <p:nvPr>
            <p:ph type="body" sz="quarter" idx="27" hasCustomPrompt="1"/>
          </p:nvPr>
        </p:nvSpPr>
        <p:spPr>
          <a:xfrm>
            <a:off x="1246836" y="4330910"/>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4" name="Text Placeholder 9">
            <a:extLst>
              <a:ext uri="{FF2B5EF4-FFF2-40B4-BE49-F238E27FC236}">
                <a16:creationId xmlns:a16="http://schemas.microsoft.com/office/drawing/2014/main" id="{69774288-F790-D045-964F-03ECECD372DA}"/>
              </a:ext>
            </a:extLst>
          </p:cNvPr>
          <p:cNvSpPr>
            <a:spLocks noGrp="1"/>
          </p:cNvSpPr>
          <p:nvPr>
            <p:ph type="body" sz="quarter" idx="22"/>
          </p:nvPr>
        </p:nvSpPr>
        <p:spPr>
          <a:xfrm>
            <a:off x="4385877" y="1836752"/>
            <a:ext cx="4300918" cy="887721"/>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5" name="Text Placeholder 9">
            <a:extLst>
              <a:ext uri="{FF2B5EF4-FFF2-40B4-BE49-F238E27FC236}">
                <a16:creationId xmlns:a16="http://schemas.microsoft.com/office/drawing/2014/main" id="{93186105-E0F0-A249-B548-2E10DCE9BB19}"/>
              </a:ext>
            </a:extLst>
          </p:cNvPr>
          <p:cNvSpPr>
            <a:spLocks noGrp="1"/>
          </p:cNvSpPr>
          <p:nvPr>
            <p:ph type="body" sz="quarter" idx="28"/>
          </p:nvPr>
        </p:nvSpPr>
        <p:spPr>
          <a:xfrm>
            <a:off x="4385882" y="2989116"/>
            <a:ext cx="4300918" cy="887721"/>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6" name="Text Placeholder 9">
            <a:extLst>
              <a:ext uri="{FF2B5EF4-FFF2-40B4-BE49-F238E27FC236}">
                <a16:creationId xmlns:a16="http://schemas.microsoft.com/office/drawing/2014/main" id="{45406154-90FD-224F-83C9-9C2E99361D0F}"/>
              </a:ext>
            </a:extLst>
          </p:cNvPr>
          <p:cNvSpPr>
            <a:spLocks noGrp="1"/>
          </p:cNvSpPr>
          <p:nvPr>
            <p:ph type="body" sz="quarter" idx="29"/>
          </p:nvPr>
        </p:nvSpPr>
        <p:spPr>
          <a:xfrm>
            <a:off x="4385882" y="4137436"/>
            <a:ext cx="4300918" cy="887721"/>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6" name="Text Placeholder 9">
            <a:extLst>
              <a:ext uri="{FF2B5EF4-FFF2-40B4-BE49-F238E27FC236}">
                <a16:creationId xmlns:a16="http://schemas.microsoft.com/office/drawing/2014/main" id="{84316774-59B4-7E4F-8B49-5623F04FCB74}"/>
              </a:ext>
            </a:extLst>
          </p:cNvPr>
          <p:cNvSpPr>
            <a:spLocks noGrp="1"/>
          </p:cNvSpPr>
          <p:nvPr>
            <p:ph type="body" sz="quarter" idx="30" hasCustomPrompt="1"/>
          </p:nvPr>
        </p:nvSpPr>
        <p:spPr>
          <a:xfrm>
            <a:off x="1246835" y="2408930"/>
            <a:ext cx="2920562" cy="236743"/>
          </a:xfrm>
        </p:spPr>
        <p:txBody>
          <a:bodyPr lIns="0" tIns="0" rIns="0" bIns="0" anchor="ctr" anchorCtr="0">
            <a:noAutofit/>
          </a:bodyPr>
          <a:lstStyle>
            <a:lvl1pPr algn="l">
              <a:spcAft>
                <a:spcPts val="0"/>
              </a:spcAft>
              <a:buFontTx/>
              <a:buNone/>
              <a:defRPr sz="12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7" name="Text Placeholder 9">
            <a:extLst>
              <a:ext uri="{FF2B5EF4-FFF2-40B4-BE49-F238E27FC236}">
                <a16:creationId xmlns:a16="http://schemas.microsoft.com/office/drawing/2014/main" id="{DC010362-1828-B648-B8C7-F9E2A52265E8}"/>
              </a:ext>
            </a:extLst>
          </p:cNvPr>
          <p:cNvSpPr>
            <a:spLocks noGrp="1"/>
          </p:cNvSpPr>
          <p:nvPr>
            <p:ph type="body" sz="quarter" idx="31" hasCustomPrompt="1"/>
          </p:nvPr>
        </p:nvSpPr>
        <p:spPr>
          <a:xfrm>
            <a:off x="1246835" y="3553477"/>
            <a:ext cx="2920562" cy="236743"/>
          </a:xfrm>
        </p:spPr>
        <p:txBody>
          <a:bodyPr lIns="0" tIns="0" rIns="0" bIns="0" anchor="ctr" anchorCtr="0">
            <a:noAutofit/>
          </a:bodyPr>
          <a:lstStyle>
            <a:lvl1pPr algn="l">
              <a:spcAft>
                <a:spcPts val="0"/>
              </a:spcAft>
              <a:buFontTx/>
              <a:buNone/>
              <a:defRPr sz="12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8" name="Text Placeholder 9">
            <a:extLst>
              <a:ext uri="{FF2B5EF4-FFF2-40B4-BE49-F238E27FC236}">
                <a16:creationId xmlns:a16="http://schemas.microsoft.com/office/drawing/2014/main" id="{786DAADD-0524-1741-A02B-61A1313A8C86}"/>
              </a:ext>
            </a:extLst>
          </p:cNvPr>
          <p:cNvSpPr>
            <a:spLocks noGrp="1"/>
          </p:cNvSpPr>
          <p:nvPr>
            <p:ph type="body" sz="quarter" idx="32" hasCustomPrompt="1"/>
          </p:nvPr>
        </p:nvSpPr>
        <p:spPr>
          <a:xfrm>
            <a:off x="1246835" y="4705840"/>
            <a:ext cx="2920562" cy="236743"/>
          </a:xfrm>
        </p:spPr>
        <p:txBody>
          <a:bodyPr lIns="0" tIns="0" rIns="0" bIns="0" anchor="ctr" anchorCtr="0">
            <a:noAutofit/>
          </a:bodyPr>
          <a:lstStyle>
            <a:lvl1pPr algn="l">
              <a:spcAft>
                <a:spcPts val="0"/>
              </a:spcAft>
              <a:buFontTx/>
              <a:buNone/>
              <a:defRPr sz="12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9" name="Title 71">
            <a:extLst>
              <a:ext uri="{FF2B5EF4-FFF2-40B4-BE49-F238E27FC236}">
                <a16:creationId xmlns:a16="http://schemas.microsoft.com/office/drawing/2014/main" id="{38D3B612-8940-5049-B404-8613F12E3691}"/>
              </a:ext>
            </a:extLst>
          </p:cNvPr>
          <p:cNvSpPr>
            <a:spLocks noGrp="1"/>
          </p:cNvSpPr>
          <p:nvPr>
            <p:ph type="title" hasCustomPrompt="1"/>
          </p:nvPr>
        </p:nvSpPr>
        <p:spPr>
          <a:xfrm>
            <a:off x="457200" y="543565"/>
            <a:ext cx="6405563" cy="332399"/>
          </a:xfrm>
          <a:prstGeom prst="rect">
            <a:avLst/>
          </a:prstGeom>
        </p:spPr>
        <p:txBody>
          <a:bodyPr/>
          <a:lstStyle/>
          <a:p>
            <a:r>
              <a:rPr lang="en-US" dirty="0"/>
              <a:t>Click to Edit Master Title Style</a:t>
            </a:r>
          </a:p>
        </p:txBody>
      </p:sp>
      <p:sp>
        <p:nvSpPr>
          <p:cNvPr id="35" name="Text Placeholder 17">
            <a:extLst>
              <a:ext uri="{FF2B5EF4-FFF2-40B4-BE49-F238E27FC236}">
                <a16:creationId xmlns:a16="http://schemas.microsoft.com/office/drawing/2014/main" id="{9771887F-1D93-BE4B-98B0-425B62B74B24}"/>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36" name="Text Placeholder 14">
            <a:extLst>
              <a:ext uri="{FF2B5EF4-FFF2-40B4-BE49-F238E27FC236}">
                <a16:creationId xmlns:a16="http://schemas.microsoft.com/office/drawing/2014/main" id="{EC1C8C51-2DD8-9444-B917-1212CCFEE883}"/>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37" name="Text Placeholder 14">
            <a:extLst>
              <a:ext uri="{FF2B5EF4-FFF2-40B4-BE49-F238E27FC236}">
                <a16:creationId xmlns:a16="http://schemas.microsoft.com/office/drawing/2014/main" id="{CA339768-955A-8549-91D2-8DC3F70116CC}"/>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8928550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A91654D6-2AC2-4D46-B79B-5C9A6B0B5B2B}"/>
              </a:ext>
            </a:extLst>
          </p:cNvPr>
          <p:cNvSpPr/>
          <p:nvPr/>
        </p:nvSpPr>
        <p:spPr>
          <a:xfrm>
            <a:off x="1143000" y="1828669"/>
            <a:ext cx="3121638" cy="66973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2" name="Rectangle 31">
            <a:extLst>
              <a:ext uri="{FF2B5EF4-FFF2-40B4-BE49-F238E27FC236}">
                <a16:creationId xmlns:a16="http://schemas.microsoft.com/office/drawing/2014/main" id="{6A173E5B-42F6-B54D-98B0-759D5A3E7F88}"/>
              </a:ext>
            </a:extLst>
          </p:cNvPr>
          <p:cNvSpPr/>
          <p:nvPr/>
        </p:nvSpPr>
        <p:spPr>
          <a:xfrm>
            <a:off x="1143000" y="3524763"/>
            <a:ext cx="3121638" cy="66973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3" name="Rectangle 32">
            <a:extLst>
              <a:ext uri="{FF2B5EF4-FFF2-40B4-BE49-F238E27FC236}">
                <a16:creationId xmlns:a16="http://schemas.microsoft.com/office/drawing/2014/main" id="{13FE8AC9-9113-8642-BA03-9A908062B878}"/>
              </a:ext>
            </a:extLst>
          </p:cNvPr>
          <p:cNvSpPr/>
          <p:nvPr/>
        </p:nvSpPr>
        <p:spPr>
          <a:xfrm>
            <a:off x="1143000" y="2676716"/>
            <a:ext cx="3121638" cy="66973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4" name="Rectangle 33">
            <a:extLst>
              <a:ext uri="{FF2B5EF4-FFF2-40B4-BE49-F238E27FC236}">
                <a16:creationId xmlns:a16="http://schemas.microsoft.com/office/drawing/2014/main" id="{288050CF-3E75-1341-8B53-8A933F2A7B06}"/>
              </a:ext>
            </a:extLst>
          </p:cNvPr>
          <p:cNvSpPr/>
          <p:nvPr/>
        </p:nvSpPr>
        <p:spPr>
          <a:xfrm>
            <a:off x="1143000" y="4372810"/>
            <a:ext cx="3121638" cy="66973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7" name="Rectangle 16">
            <a:extLst>
              <a:ext uri="{FF2B5EF4-FFF2-40B4-BE49-F238E27FC236}">
                <a16:creationId xmlns:a16="http://schemas.microsoft.com/office/drawing/2014/main" id="{AA314E67-34CB-C547-A015-A529862AABA5}"/>
              </a:ext>
            </a:extLst>
          </p:cNvPr>
          <p:cNvSpPr/>
          <p:nvPr/>
        </p:nvSpPr>
        <p:spPr>
          <a:xfrm>
            <a:off x="1143000" y="1828669"/>
            <a:ext cx="3121638" cy="66973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extLst>
              <a:ext uri="{FF2B5EF4-FFF2-40B4-BE49-F238E27FC236}">
                <a16:creationId xmlns:a16="http://schemas.microsoft.com/office/drawing/2014/main" id="{8512790B-58E8-E84E-BC97-1A07E6AAEDA5}"/>
              </a:ext>
            </a:extLst>
          </p:cNvPr>
          <p:cNvSpPr/>
          <p:nvPr/>
        </p:nvSpPr>
        <p:spPr>
          <a:xfrm>
            <a:off x="1143000" y="3524763"/>
            <a:ext cx="3121638" cy="66973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extLst>
              <a:ext uri="{FF2B5EF4-FFF2-40B4-BE49-F238E27FC236}">
                <a16:creationId xmlns:a16="http://schemas.microsoft.com/office/drawing/2014/main" id="{6FE9A70E-EF9D-2C4B-9C1E-59DCB9EE2BC8}"/>
              </a:ext>
            </a:extLst>
          </p:cNvPr>
          <p:cNvSpPr/>
          <p:nvPr/>
        </p:nvSpPr>
        <p:spPr>
          <a:xfrm>
            <a:off x="1143000" y="2676716"/>
            <a:ext cx="3121638" cy="66973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Text Placeholder 9">
            <a:extLst>
              <a:ext uri="{FF2B5EF4-FFF2-40B4-BE49-F238E27FC236}">
                <a16:creationId xmlns:a16="http://schemas.microsoft.com/office/drawing/2014/main" id="{B62B3020-025F-8E41-A2BA-C8C51F32C6E5}"/>
              </a:ext>
            </a:extLst>
          </p:cNvPr>
          <p:cNvSpPr>
            <a:spLocks noGrp="1"/>
          </p:cNvSpPr>
          <p:nvPr>
            <p:ph type="body" sz="quarter" idx="25" hasCustomPrompt="1"/>
          </p:nvPr>
        </p:nvSpPr>
        <p:spPr>
          <a:xfrm>
            <a:off x="1246835" y="2028234"/>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1" name="Text Placeholder 9">
            <a:extLst>
              <a:ext uri="{FF2B5EF4-FFF2-40B4-BE49-F238E27FC236}">
                <a16:creationId xmlns:a16="http://schemas.microsoft.com/office/drawing/2014/main" id="{04FCBD4A-4C23-3A47-8187-F5EF2CCF50AA}"/>
              </a:ext>
            </a:extLst>
          </p:cNvPr>
          <p:cNvSpPr>
            <a:spLocks noGrp="1"/>
          </p:cNvSpPr>
          <p:nvPr>
            <p:ph type="body" sz="quarter" idx="26" hasCustomPrompt="1"/>
          </p:nvPr>
        </p:nvSpPr>
        <p:spPr>
          <a:xfrm>
            <a:off x="1246835" y="2895513"/>
            <a:ext cx="2920562" cy="215444"/>
          </a:xfrm>
        </p:spPr>
        <p:txBody>
          <a:bodyPr lIns="0" tIns="0" rIns="0" bIns="0" anchor="ctr" anchorCtr="0">
            <a:sp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3" name="Text Placeholder 9">
            <a:extLst>
              <a:ext uri="{FF2B5EF4-FFF2-40B4-BE49-F238E27FC236}">
                <a16:creationId xmlns:a16="http://schemas.microsoft.com/office/drawing/2014/main" id="{27A8E4C6-2D92-884C-AC69-679F73B3B9EF}"/>
              </a:ext>
            </a:extLst>
          </p:cNvPr>
          <p:cNvSpPr>
            <a:spLocks noGrp="1"/>
          </p:cNvSpPr>
          <p:nvPr>
            <p:ph type="body" sz="quarter" idx="27" hasCustomPrompt="1"/>
          </p:nvPr>
        </p:nvSpPr>
        <p:spPr>
          <a:xfrm>
            <a:off x="1246837" y="3703045"/>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4" name="Text Placeholder 9">
            <a:extLst>
              <a:ext uri="{FF2B5EF4-FFF2-40B4-BE49-F238E27FC236}">
                <a16:creationId xmlns:a16="http://schemas.microsoft.com/office/drawing/2014/main" id="{69774288-F790-D045-964F-03ECECD372DA}"/>
              </a:ext>
            </a:extLst>
          </p:cNvPr>
          <p:cNvSpPr>
            <a:spLocks noGrp="1"/>
          </p:cNvSpPr>
          <p:nvPr>
            <p:ph type="body" sz="quarter" idx="22"/>
          </p:nvPr>
        </p:nvSpPr>
        <p:spPr>
          <a:xfrm>
            <a:off x="4385877" y="1836752"/>
            <a:ext cx="3615117" cy="663687"/>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5" name="Text Placeholder 9">
            <a:extLst>
              <a:ext uri="{FF2B5EF4-FFF2-40B4-BE49-F238E27FC236}">
                <a16:creationId xmlns:a16="http://schemas.microsoft.com/office/drawing/2014/main" id="{93186105-E0F0-A249-B548-2E10DCE9BB19}"/>
              </a:ext>
            </a:extLst>
          </p:cNvPr>
          <p:cNvSpPr>
            <a:spLocks noGrp="1"/>
          </p:cNvSpPr>
          <p:nvPr>
            <p:ph type="body" sz="quarter" idx="28"/>
          </p:nvPr>
        </p:nvSpPr>
        <p:spPr>
          <a:xfrm>
            <a:off x="4385882" y="2673528"/>
            <a:ext cx="3615117" cy="663687"/>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6" name="Text Placeholder 9">
            <a:extLst>
              <a:ext uri="{FF2B5EF4-FFF2-40B4-BE49-F238E27FC236}">
                <a16:creationId xmlns:a16="http://schemas.microsoft.com/office/drawing/2014/main" id="{45406154-90FD-224F-83C9-9C2E99361D0F}"/>
              </a:ext>
            </a:extLst>
          </p:cNvPr>
          <p:cNvSpPr>
            <a:spLocks noGrp="1"/>
          </p:cNvSpPr>
          <p:nvPr>
            <p:ph type="body" sz="quarter" idx="29"/>
          </p:nvPr>
        </p:nvSpPr>
        <p:spPr>
          <a:xfrm>
            <a:off x="4385883" y="3529238"/>
            <a:ext cx="3615117" cy="663687"/>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9" name="Rectangle 28">
            <a:extLst>
              <a:ext uri="{FF2B5EF4-FFF2-40B4-BE49-F238E27FC236}">
                <a16:creationId xmlns:a16="http://schemas.microsoft.com/office/drawing/2014/main" id="{49E158E2-2BCA-9D48-8ADB-84553015E57A}"/>
              </a:ext>
            </a:extLst>
          </p:cNvPr>
          <p:cNvSpPr/>
          <p:nvPr/>
        </p:nvSpPr>
        <p:spPr>
          <a:xfrm>
            <a:off x="1143000" y="4372810"/>
            <a:ext cx="3121638" cy="66973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Text Placeholder 9">
            <a:extLst>
              <a:ext uri="{FF2B5EF4-FFF2-40B4-BE49-F238E27FC236}">
                <a16:creationId xmlns:a16="http://schemas.microsoft.com/office/drawing/2014/main" id="{BF1268F8-A31E-464A-B845-ECBBAAF012E8}"/>
              </a:ext>
            </a:extLst>
          </p:cNvPr>
          <p:cNvSpPr>
            <a:spLocks noGrp="1"/>
          </p:cNvSpPr>
          <p:nvPr>
            <p:ph type="body" sz="quarter" idx="30" hasCustomPrompt="1"/>
          </p:nvPr>
        </p:nvSpPr>
        <p:spPr>
          <a:xfrm>
            <a:off x="1238879" y="4570324"/>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31" name="Text Placeholder 9">
            <a:extLst>
              <a:ext uri="{FF2B5EF4-FFF2-40B4-BE49-F238E27FC236}">
                <a16:creationId xmlns:a16="http://schemas.microsoft.com/office/drawing/2014/main" id="{3AADFC25-2CC4-844A-A48F-71990AF2738E}"/>
              </a:ext>
            </a:extLst>
          </p:cNvPr>
          <p:cNvSpPr>
            <a:spLocks noGrp="1"/>
          </p:cNvSpPr>
          <p:nvPr>
            <p:ph type="body" sz="quarter" idx="31"/>
          </p:nvPr>
        </p:nvSpPr>
        <p:spPr>
          <a:xfrm>
            <a:off x="4377925" y="4376850"/>
            <a:ext cx="3615117" cy="663687"/>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7" name="Title 1">
            <a:extLst>
              <a:ext uri="{FF2B5EF4-FFF2-40B4-BE49-F238E27FC236}">
                <a16:creationId xmlns:a16="http://schemas.microsoft.com/office/drawing/2014/main" id="{24ADFF74-F41C-E049-A2B3-851938C1596D}"/>
              </a:ext>
            </a:extLst>
          </p:cNvPr>
          <p:cNvSpPr>
            <a:spLocks noGrp="1"/>
          </p:cNvSpPr>
          <p:nvPr>
            <p:ph type="title" hasCustomPrompt="1"/>
          </p:nvPr>
        </p:nvSpPr>
        <p:spPr>
          <a:xfrm>
            <a:off x="457200" y="543565"/>
            <a:ext cx="6405562" cy="332399"/>
          </a:xfrm>
          <a:prstGeom prst="rect">
            <a:avLst/>
          </a:prstGeom>
        </p:spPr>
        <p:txBody>
          <a:bodyPr/>
          <a:lstStyle/>
          <a:p>
            <a:r>
              <a:rPr lang="en-US" dirty="0"/>
              <a:t>Click to Edit Master Title Style</a:t>
            </a:r>
          </a:p>
        </p:txBody>
      </p:sp>
      <p:sp>
        <p:nvSpPr>
          <p:cNvPr id="35" name="Text Placeholder 17">
            <a:extLst>
              <a:ext uri="{FF2B5EF4-FFF2-40B4-BE49-F238E27FC236}">
                <a16:creationId xmlns:a16="http://schemas.microsoft.com/office/drawing/2014/main" id="{8A81B684-C5F4-E14B-A36C-C3897A38AFDC}"/>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38" name="Text Placeholder 14">
            <a:extLst>
              <a:ext uri="{FF2B5EF4-FFF2-40B4-BE49-F238E27FC236}">
                <a16:creationId xmlns:a16="http://schemas.microsoft.com/office/drawing/2014/main" id="{B97E2029-E436-7F42-9833-393FC8588865}"/>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39" name="Text Placeholder 14">
            <a:extLst>
              <a:ext uri="{FF2B5EF4-FFF2-40B4-BE49-F238E27FC236}">
                <a16:creationId xmlns:a16="http://schemas.microsoft.com/office/drawing/2014/main" id="{8C7B6681-2B04-B742-BFDB-A647B3B73385}"/>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30487795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5 Content">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692DBEF9-B898-C54B-86E9-AAA5C82F33EA}"/>
              </a:ext>
            </a:extLst>
          </p:cNvPr>
          <p:cNvSpPr/>
          <p:nvPr/>
        </p:nvSpPr>
        <p:spPr>
          <a:xfrm>
            <a:off x="1150958" y="4497199"/>
            <a:ext cx="3121638" cy="54864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5" name="Rectangle 34">
            <a:extLst>
              <a:ext uri="{FF2B5EF4-FFF2-40B4-BE49-F238E27FC236}">
                <a16:creationId xmlns:a16="http://schemas.microsoft.com/office/drawing/2014/main" id="{8B19D3D9-7875-D448-B00E-3B20E0E37377}"/>
              </a:ext>
            </a:extLst>
          </p:cNvPr>
          <p:cNvSpPr/>
          <p:nvPr/>
        </p:nvSpPr>
        <p:spPr>
          <a:xfrm>
            <a:off x="1143000" y="1828669"/>
            <a:ext cx="3121638" cy="54864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6" name="Rectangle 35">
            <a:extLst>
              <a:ext uri="{FF2B5EF4-FFF2-40B4-BE49-F238E27FC236}">
                <a16:creationId xmlns:a16="http://schemas.microsoft.com/office/drawing/2014/main" id="{C5EC9326-DE19-AA45-BF48-64E820D25245}"/>
              </a:ext>
            </a:extLst>
          </p:cNvPr>
          <p:cNvSpPr/>
          <p:nvPr/>
        </p:nvSpPr>
        <p:spPr>
          <a:xfrm>
            <a:off x="1150958" y="3162935"/>
            <a:ext cx="3121638" cy="54864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7" name="Rectangle 36">
            <a:extLst>
              <a:ext uri="{FF2B5EF4-FFF2-40B4-BE49-F238E27FC236}">
                <a16:creationId xmlns:a16="http://schemas.microsoft.com/office/drawing/2014/main" id="{6302A08A-0606-8945-BEC1-5F6A908C2E83}"/>
              </a:ext>
            </a:extLst>
          </p:cNvPr>
          <p:cNvSpPr/>
          <p:nvPr/>
        </p:nvSpPr>
        <p:spPr>
          <a:xfrm>
            <a:off x="1146297" y="2495802"/>
            <a:ext cx="3121638" cy="54864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8" name="Rectangle 37">
            <a:extLst>
              <a:ext uri="{FF2B5EF4-FFF2-40B4-BE49-F238E27FC236}">
                <a16:creationId xmlns:a16="http://schemas.microsoft.com/office/drawing/2014/main" id="{3FDBEEB9-129F-2447-9239-35FB821F34BF}"/>
              </a:ext>
            </a:extLst>
          </p:cNvPr>
          <p:cNvSpPr/>
          <p:nvPr/>
        </p:nvSpPr>
        <p:spPr>
          <a:xfrm>
            <a:off x="1150958" y="3830068"/>
            <a:ext cx="3121638" cy="548640"/>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extLst>
              <a:ext uri="{FF2B5EF4-FFF2-40B4-BE49-F238E27FC236}">
                <a16:creationId xmlns:a16="http://schemas.microsoft.com/office/drawing/2014/main" id="{1706A3F2-A550-4D46-92E5-23FF3A3AE23D}"/>
              </a:ext>
            </a:extLst>
          </p:cNvPr>
          <p:cNvSpPr/>
          <p:nvPr/>
        </p:nvSpPr>
        <p:spPr>
          <a:xfrm>
            <a:off x="1150958" y="4497199"/>
            <a:ext cx="3121638" cy="54864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Footer Placeholder 4"/>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12"/>
          </p:nvPr>
        </p:nvSpPr>
        <p:spPr/>
        <p:txBody>
          <a:body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7" name="Rectangle 16">
            <a:extLst>
              <a:ext uri="{FF2B5EF4-FFF2-40B4-BE49-F238E27FC236}">
                <a16:creationId xmlns:a16="http://schemas.microsoft.com/office/drawing/2014/main" id="{AA314E67-34CB-C547-A015-A529862AABA5}"/>
              </a:ext>
            </a:extLst>
          </p:cNvPr>
          <p:cNvSpPr/>
          <p:nvPr/>
        </p:nvSpPr>
        <p:spPr>
          <a:xfrm>
            <a:off x="1143000" y="1828669"/>
            <a:ext cx="3121638" cy="54864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a:extLst>
              <a:ext uri="{FF2B5EF4-FFF2-40B4-BE49-F238E27FC236}">
                <a16:creationId xmlns:a16="http://schemas.microsoft.com/office/drawing/2014/main" id="{8512790B-58E8-E84E-BC97-1A07E6AAEDA5}"/>
              </a:ext>
            </a:extLst>
          </p:cNvPr>
          <p:cNvSpPr/>
          <p:nvPr/>
        </p:nvSpPr>
        <p:spPr>
          <a:xfrm>
            <a:off x="1150958" y="3162935"/>
            <a:ext cx="3121638" cy="54864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9" name="Rectangle 18">
            <a:extLst>
              <a:ext uri="{FF2B5EF4-FFF2-40B4-BE49-F238E27FC236}">
                <a16:creationId xmlns:a16="http://schemas.microsoft.com/office/drawing/2014/main" id="{6FE9A70E-EF9D-2C4B-9C1E-59DCB9EE2BC8}"/>
              </a:ext>
            </a:extLst>
          </p:cNvPr>
          <p:cNvSpPr/>
          <p:nvPr/>
        </p:nvSpPr>
        <p:spPr>
          <a:xfrm>
            <a:off x="1146297" y="2495802"/>
            <a:ext cx="3121638" cy="54864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0" name="Text Placeholder 9">
            <a:extLst>
              <a:ext uri="{FF2B5EF4-FFF2-40B4-BE49-F238E27FC236}">
                <a16:creationId xmlns:a16="http://schemas.microsoft.com/office/drawing/2014/main" id="{B62B3020-025F-8E41-A2BA-C8C51F32C6E5}"/>
              </a:ext>
            </a:extLst>
          </p:cNvPr>
          <p:cNvSpPr>
            <a:spLocks noGrp="1"/>
          </p:cNvSpPr>
          <p:nvPr>
            <p:ph type="body" sz="quarter" idx="25" hasCustomPrompt="1"/>
          </p:nvPr>
        </p:nvSpPr>
        <p:spPr>
          <a:xfrm>
            <a:off x="1243538" y="1980749"/>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1" name="Text Placeholder 9">
            <a:extLst>
              <a:ext uri="{FF2B5EF4-FFF2-40B4-BE49-F238E27FC236}">
                <a16:creationId xmlns:a16="http://schemas.microsoft.com/office/drawing/2014/main" id="{04FCBD4A-4C23-3A47-8187-F5EF2CCF50AA}"/>
              </a:ext>
            </a:extLst>
          </p:cNvPr>
          <p:cNvSpPr>
            <a:spLocks noGrp="1"/>
          </p:cNvSpPr>
          <p:nvPr>
            <p:ph type="body" sz="quarter" idx="26" hasCustomPrompt="1"/>
          </p:nvPr>
        </p:nvSpPr>
        <p:spPr>
          <a:xfrm>
            <a:off x="1246835" y="2658789"/>
            <a:ext cx="2920562" cy="215444"/>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4" name="Text Placeholder 9">
            <a:extLst>
              <a:ext uri="{FF2B5EF4-FFF2-40B4-BE49-F238E27FC236}">
                <a16:creationId xmlns:a16="http://schemas.microsoft.com/office/drawing/2014/main" id="{69774288-F790-D045-964F-03ECECD372DA}"/>
              </a:ext>
            </a:extLst>
          </p:cNvPr>
          <p:cNvSpPr>
            <a:spLocks noGrp="1"/>
          </p:cNvSpPr>
          <p:nvPr>
            <p:ph type="body" sz="quarter" idx="22"/>
          </p:nvPr>
        </p:nvSpPr>
        <p:spPr>
          <a:xfrm>
            <a:off x="4385877" y="1836753"/>
            <a:ext cx="3615117" cy="548640"/>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5" name="Text Placeholder 9">
            <a:extLst>
              <a:ext uri="{FF2B5EF4-FFF2-40B4-BE49-F238E27FC236}">
                <a16:creationId xmlns:a16="http://schemas.microsoft.com/office/drawing/2014/main" id="{93186105-E0F0-A249-B548-2E10DCE9BB19}"/>
              </a:ext>
            </a:extLst>
          </p:cNvPr>
          <p:cNvSpPr>
            <a:spLocks noGrp="1"/>
          </p:cNvSpPr>
          <p:nvPr>
            <p:ph type="body" sz="quarter" idx="28"/>
          </p:nvPr>
        </p:nvSpPr>
        <p:spPr>
          <a:xfrm>
            <a:off x="4385883" y="2495803"/>
            <a:ext cx="3615117" cy="548640"/>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6" name="Text Placeholder 9">
            <a:extLst>
              <a:ext uri="{FF2B5EF4-FFF2-40B4-BE49-F238E27FC236}">
                <a16:creationId xmlns:a16="http://schemas.microsoft.com/office/drawing/2014/main" id="{45406154-90FD-224F-83C9-9C2E99361D0F}"/>
              </a:ext>
            </a:extLst>
          </p:cNvPr>
          <p:cNvSpPr>
            <a:spLocks noGrp="1"/>
          </p:cNvSpPr>
          <p:nvPr>
            <p:ph type="body" sz="quarter" idx="29"/>
          </p:nvPr>
        </p:nvSpPr>
        <p:spPr>
          <a:xfrm>
            <a:off x="4385883" y="3166382"/>
            <a:ext cx="3615117" cy="545194"/>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9" name="Rectangle 28">
            <a:extLst>
              <a:ext uri="{FF2B5EF4-FFF2-40B4-BE49-F238E27FC236}">
                <a16:creationId xmlns:a16="http://schemas.microsoft.com/office/drawing/2014/main" id="{49E158E2-2BCA-9D48-8ADB-84553015E57A}"/>
              </a:ext>
            </a:extLst>
          </p:cNvPr>
          <p:cNvSpPr/>
          <p:nvPr/>
        </p:nvSpPr>
        <p:spPr>
          <a:xfrm>
            <a:off x="1150958" y="3830068"/>
            <a:ext cx="3121638" cy="548640"/>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30" name="Text Placeholder 9">
            <a:extLst>
              <a:ext uri="{FF2B5EF4-FFF2-40B4-BE49-F238E27FC236}">
                <a16:creationId xmlns:a16="http://schemas.microsoft.com/office/drawing/2014/main" id="{BF1268F8-A31E-464A-B845-ECBBAAF012E8}"/>
              </a:ext>
            </a:extLst>
          </p:cNvPr>
          <p:cNvSpPr>
            <a:spLocks noGrp="1"/>
          </p:cNvSpPr>
          <p:nvPr>
            <p:ph type="body" sz="quarter" idx="30" hasCustomPrompt="1"/>
          </p:nvPr>
        </p:nvSpPr>
        <p:spPr>
          <a:xfrm>
            <a:off x="1243538" y="4650313"/>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31" name="Text Placeholder 9">
            <a:extLst>
              <a:ext uri="{FF2B5EF4-FFF2-40B4-BE49-F238E27FC236}">
                <a16:creationId xmlns:a16="http://schemas.microsoft.com/office/drawing/2014/main" id="{3AADFC25-2CC4-844A-A48F-71990AF2738E}"/>
              </a:ext>
            </a:extLst>
          </p:cNvPr>
          <p:cNvSpPr>
            <a:spLocks noGrp="1"/>
          </p:cNvSpPr>
          <p:nvPr>
            <p:ph type="body" sz="quarter" idx="31"/>
          </p:nvPr>
        </p:nvSpPr>
        <p:spPr>
          <a:xfrm>
            <a:off x="4385883" y="3830068"/>
            <a:ext cx="3615117" cy="545195"/>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8" name="Text Placeholder 9">
            <a:extLst>
              <a:ext uri="{FF2B5EF4-FFF2-40B4-BE49-F238E27FC236}">
                <a16:creationId xmlns:a16="http://schemas.microsoft.com/office/drawing/2014/main" id="{DC53FAFD-A5B6-E546-A1C3-325F70BEDB08}"/>
              </a:ext>
            </a:extLst>
          </p:cNvPr>
          <p:cNvSpPr>
            <a:spLocks noGrp="1"/>
          </p:cNvSpPr>
          <p:nvPr>
            <p:ph type="body" sz="quarter" idx="32" hasCustomPrompt="1"/>
          </p:nvPr>
        </p:nvSpPr>
        <p:spPr>
          <a:xfrm>
            <a:off x="1246835" y="3315530"/>
            <a:ext cx="2920562" cy="215444"/>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3" name="Text Placeholder 9">
            <a:extLst>
              <a:ext uri="{FF2B5EF4-FFF2-40B4-BE49-F238E27FC236}">
                <a16:creationId xmlns:a16="http://schemas.microsoft.com/office/drawing/2014/main" id="{27A8E4C6-2D92-884C-AC69-679F73B3B9EF}"/>
              </a:ext>
            </a:extLst>
          </p:cNvPr>
          <p:cNvSpPr>
            <a:spLocks noGrp="1"/>
          </p:cNvSpPr>
          <p:nvPr>
            <p:ph type="body" sz="quarter" idx="27" hasCustomPrompt="1"/>
          </p:nvPr>
        </p:nvSpPr>
        <p:spPr>
          <a:xfrm>
            <a:off x="1246835" y="3972271"/>
            <a:ext cx="2920562" cy="236743"/>
          </a:xfrm>
        </p:spPr>
        <p:txBody>
          <a:bodyPr lIns="0" tIns="0" rIns="0" bIns="0" anchor="ctr" anchorCtr="0">
            <a:noAutofit/>
          </a:bodyPr>
          <a:lstStyle>
            <a:lvl1pPr algn="l">
              <a:spcAft>
                <a:spcPts val="0"/>
              </a:spcAft>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33" name="Text Placeholder 9">
            <a:extLst>
              <a:ext uri="{FF2B5EF4-FFF2-40B4-BE49-F238E27FC236}">
                <a16:creationId xmlns:a16="http://schemas.microsoft.com/office/drawing/2014/main" id="{D04B63CF-A2AC-9E43-AFF7-8D2B001E053F}"/>
              </a:ext>
            </a:extLst>
          </p:cNvPr>
          <p:cNvSpPr>
            <a:spLocks noGrp="1"/>
          </p:cNvSpPr>
          <p:nvPr>
            <p:ph type="body" sz="quarter" idx="33"/>
          </p:nvPr>
        </p:nvSpPr>
        <p:spPr>
          <a:xfrm>
            <a:off x="4385883" y="4500644"/>
            <a:ext cx="3615117" cy="545195"/>
          </a:xfrm>
        </p:spPr>
        <p:txBody>
          <a:bodyPr lIns="0" tIns="0" rIns="0" bIns="0" anchor="t" anchorCtr="0">
            <a:noAutofit/>
          </a:bodyPr>
          <a:lstStyle>
            <a:lvl1pPr marL="173736" indent="-173736" algn="l">
              <a:spcBef>
                <a:spcPts val="600"/>
              </a:spcBef>
              <a:spcAft>
                <a:spcPts val="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34" name="Title 1">
            <a:extLst>
              <a:ext uri="{FF2B5EF4-FFF2-40B4-BE49-F238E27FC236}">
                <a16:creationId xmlns:a16="http://schemas.microsoft.com/office/drawing/2014/main" id="{AC0E1EB6-6CEA-0042-814D-E4A4ED033AE8}"/>
              </a:ext>
            </a:extLst>
          </p:cNvPr>
          <p:cNvSpPr>
            <a:spLocks noGrp="1"/>
          </p:cNvSpPr>
          <p:nvPr>
            <p:ph type="title" hasCustomPrompt="1"/>
          </p:nvPr>
        </p:nvSpPr>
        <p:spPr>
          <a:xfrm>
            <a:off x="457200" y="543565"/>
            <a:ext cx="6405563" cy="332399"/>
          </a:xfrm>
          <a:prstGeom prst="rect">
            <a:avLst/>
          </a:prstGeom>
        </p:spPr>
        <p:txBody>
          <a:bodyPr/>
          <a:lstStyle/>
          <a:p>
            <a:r>
              <a:rPr lang="en-US" dirty="0"/>
              <a:t>Click to Edit Master Title Style</a:t>
            </a:r>
          </a:p>
        </p:txBody>
      </p:sp>
      <p:sp>
        <p:nvSpPr>
          <p:cNvPr id="41" name="Text Placeholder 17">
            <a:extLst>
              <a:ext uri="{FF2B5EF4-FFF2-40B4-BE49-F238E27FC236}">
                <a16:creationId xmlns:a16="http://schemas.microsoft.com/office/drawing/2014/main" id="{ACD6463F-25D2-9441-BAF7-AA50791DD229}"/>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42" name="Text Placeholder 14">
            <a:extLst>
              <a:ext uri="{FF2B5EF4-FFF2-40B4-BE49-F238E27FC236}">
                <a16:creationId xmlns:a16="http://schemas.microsoft.com/office/drawing/2014/main" id="{8A1FC4E3-38E3-204C-8096-F99E608332C9}"/>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43" name="Text Placeholder 14">
            <a:extLst>
              <a:ext uri="{FF2B5EF4-FFF2-40B4-BE49-F238E27FC236}">
                <a16:creationId xmlns:a16="http://schemas.microsoft.com/office/drawing/2014/main" id="{78F11A4E-64CD-5649-B4EF-230A05CFBE43}"/>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38875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m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1152939" y="1836750"/>
            <a:ext cx="3200400" cy="3200400"/>
          </a:xfrm>
        </p:spPr>
        <p:txBody>
          <a:bodyPr lIns="0" tIns="0" rIns="0" bIns="0">
            <a:noAutofit/>
          </a:bodyPr>
          <a:lstStyle>
            <a:lvl1pPr indent="0">
              <a:buNone/>
              <a:defRPr sz="1200"/>
            </a:lvl1pPr>
          </a:lstStyle>
          <a:p>
            <a:pPr lvl="0"/>
            <a:r>
              <a:rPr lang="en-US"/>
              <a:t>Click to edit Master text styles</a:t>
            </a:r>
          </a:p>
        </p:txBody>
      </p:sp>
      <p:sp>
        <p:nvSpPr>
          <p:cNvPr id="4" name="Content Placeholder 3"/>
          <p:cNvSpPr>
            <a:spLocks noGrp="1"/>
          </p:cNvSpPr>
          <p:nvPr>
            <p:ph sz="half" idx="2"/>
          </p:nvPr>
        </p:nvSpPr>
        <p:spPr>
          <a:xfrm>
            <a:off x="4800602" y="1836750"/>
            <a:ext cx="3200400" cy="3200400"/>
          </a:xfrm>
        </p:spPr>
        <p:txBody>
          <a:bodyPr lIns="0" tIns="0" rIns="0" bIns="0">
            <a:noAutofit/>
          </a:bodyPr>
          <a:lstStyle>
            <a:lvl1pPr>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cxnSp>
        <p:nvCxnSpPr>
          <p:cNvPr id="10" name="Straight Connector 9">
            <a:extLst>
              <a:ext uri="{FF2B5EF4-FFF2-40B4-BE49-F238E27FC236}">
                <a16:creationId xmlns:a16="http://schemas.microsoft.com/office/drawing/2014/main" id="{6DF540C2-AB15-3C48-AA5E-E855F4D90E61}"/>
              </a:ext>
            </a:extLst>
          </p:cNvPr>
          <p:cNvCxnSpPr>
            <a:cxnSpLocks/>
          </p:cNvCxnSpPr>
          <p:nvPr/>
        </p:nvCxnSpPr>
        <p:spPr>
          <a:xfrm>
            <a:off x="4572000" y="1828800"/>
            <a:ext cx="0" cy="320040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F24757F1-7886-EA49-BA53-797E97EBC8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5" name="Text Placeholder 14">
            <a:extLst>
              <a:ext uri="{FF2B5EF4-FFF2-40B4-BE49-F238E27FC236}">
                <a16:creationId xmlns:a16="http://schemas.microsoft.com/office/drawing/2014/main" id="{417E06C4-34B5-E341-8266-DA60C5B2577A}"/>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17" name="Text Placeholder 14">
            <a:extLst>
              <a:ext uri="{FF2B5EF4-FFF2-40B4-BE49-F238E27FC236}">
                <a16:creationId xmlns:a16="http://schemas.microsoft.com/office/drawing/2014/main" id="{B7F68B6D-96A5-6847-8240-76EDB49B4BA5}"/>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cxnSp>
        <p:nvCxnSpPr>
          <p:cNvPr id="14" name="Straight Connector 13">
            <a:extLst>
              <a:ext uri="{FF2B5EF4-FFF2-40B4-BE49-F238E27FC236}">
                <a16:creationId xmlns:a16="http://schemas.microsoft.com/office/drawing/2014/main" id="{E880D972-8DB9-A443-8A7F-FC31CABF5128}"/>
              </a:ext>
            </a:extLst>
          </p:cNvPr>
          <p:cNvCxnSpPr>
            <a:cxnSpLocks/>
          </p:cNvCxnSpPr>
          <p:nvPr/>
        </p:nvCxnSpPr>
        <p:spPr>
          <a:xfrm>
            <a:off x="4572000" y="1828800"/>
            <a:ext cx="0" cy="320040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 Placeholder 17">
            <a:extLst>
              <a:ext uri="{FF2B5EF4-FFF2-40B4-BE49-F238E27FC236}">
                <a16:creationId xmlns:a16="http://schemas.microsoft.com/office/drawing/2014/main" id="{37F3E0DF-8A07-244F-A8CF-EE1F675D2ACB}"/>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3900196914"/>
      </p:ext>
    </p:extLst>
  </p:cSld>
  <p:clrMapOvr>
    <a:masterClrMapping/>
  </p:clrMapOvr>
  <p:extLst>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isclosur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465152" y="1221897"/>
            <a:ext cx="4023360" cy="4493103"/>
          </a:xfrm>
        </p:spPr>
        <p:txBody>
          <a:bodyPr lIns="0" tIns="0" rIns="0" bIns="0">
            <a:noAutofit/>
          </a:bodyPr>
          <a:lstStyle>
            <a:lvl1pPr>
              <a:buNone/>
              <a:defRPr sz="80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8" name="Picture 7">
            <a:extLst>
              <a:ext uri="{FF2B5EF4-FFF2-40B4-BE49-F238E27FC236}">
                <a16:creationId xmlns:a16="http://schemas.microsoft.com/office/drawing/2014/main" id="{231074BE-9A85-DD4D-91EF-73D10756DA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3" name="Content Placeholder 2">
            <a:extLst>
              <a:ext uri="{FF2B5EF4-FFF2-40B4-BE49-F238E27FC236}">
                <a16:creationId xmlns:a16="http://schemas.microsoft.com/office/drawing/2014/main" id="{E4AE6954-8976-BB43-B7B5-877DF5423BF1}"/>
              </a:ext>
            </a:extLst>
          </p:cNvPr>
          <p:cNvSpPr>
            <a:spLocks noGrp="1"/>
          </p:cNvSpPr>
          <p:nvPr>
            <p:ph sz="half" idx="16"/>
          </p:nvPr>
        </p:nvSpPr>
        <p:spPr>
          <a:xfrm>
            <a:off x="4663440" y="1221896"/>
            <a:ext cx="4023360" cy="4493103"/>
          </a:xfrm>
        </p:spPr>
        <p:txBody>
          <a:bodyPr lIns="0" tIns="0" rIns="0" bIns="0">
            <a:noAutofit/>
          </a:bodyPr>
          <a:lstStyle>
            <a:lvl1pPr>
              <a:buNone/>
              <a:defRPr sz="80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2009989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GIPS">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E4AE6954-8976-BB43-B7B5-877DF5423BF1}"/>
              </a:ext>
            </a:extLst>
          </p:cNvPr>
          <p:cNvSpPr>
            <a:spLocks noGrp="1"/>
          </p:cNvSpPr>
          <p:nvPr>
            <p:ph sz="half" idx="16"/>
          </p:nvPr>
        </p:nvSpPr>
        <p:spPr>
          <a:xfrm>
            <a:off x="457199" y="1239520"/>
            <a:ext cx="8229601" cy="4475479"/>
          </a:xfrm>
        </p:spPr>
        <p:txBody>
          <a:bodyPr lIns="0" tIns="0" rIns="0" bIns="0">
            <a:noAutofit/>
          </a:bodyPr>
          <a:lstStyle>
            <a:lvl1pPr>
              <a:buNone/>
              <a:defRPr sz="80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8" name="Picture 7">
            <a:extLst>
              <a:ext uri="{FF2B5EF4-FFF2-40B4-BE49-F238E27FC236}">
                <a16:creationId xmlns:a16="http://schemas.microsoft.com/office/drawing/2014/main" id="{231074BE-9A85-DD4D-91EF-73D10756DA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0" name="Text Placeholder 17">
            <a:extLst>
              <a:ext uri="{FF2B5EF4-FFF2-40B4-BE49-F238E27FC236}">
                <a16:creationId xmlns:a16="http://schemas.microsoft.com/office/drawing/2014/main" id="{17B32880-1479-0647-B4D8-9C2F0F0E4692}"/>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4725885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nd Slid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1D4C209-FDBD-E242-B9AE-D115BC1BAE09}"/>
              </a:ext>
            </a:extLst>
          </p:cNvPr>
          <p:cNvGrpSpPr/>
          <p:nvPr/>
        </p:nvGrpSpPr>
        <p:grpSpPr>
          <a:xfrm>
            <a:off x="445625" y="3131727"/>
            <a:ext cx="8241173" cy="640080"/>
            <a:chOff x="2012162" y="4054522"/>
            <a:chExt cx="22257501" cy="640080"/>
          </a:xfrm>
        </p:grpSpPr>
        <p:cxnSp>
          <p:nvCxnSpPr>
            <p:cNvPr id="7" name="Straight Connector 6">
              <a:extLst>
                <a:ext uri="{FF2B5EF4-FFF2-40B4-BE49-F238E27FC236}">
                  <a16:creationId xmlns:a16="http://schemas.microsoft.com/office/drawing/2014/main" id="{286C0366-8628-FC45-8B61-3B7BDE74AC5A}"/>
                </a:ext>
              </a:extLst>
            </p:cNvPr>
            <p:cNvCxnSpPr>
              <a:cxnSpLocks/>
            </p:cNvCxnSpPr>
            <p:nvPr/>
          </p:nvCxnSpPr>
          <p:spPr>
            <a:xfrm>
              <a:off x="2043418" y="4054522"/>
              <a:ext cx="2222624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22C8521-2848-1542-BEB6-F4F3BF09C81A}"/>
                </a:ext>
              </a:extLst>
            </p:cNvPr>
            <p:cNvCxnSpPr>
              <a:cxnSpLocks/>
            </p:cNvCxnSpPr>
            <p:nvPr/>
          </p:nvCxnSpPr>
          <p:spPr>
            <a:xfrm>
              <a:off x="2012162" y="4054522"/>
              <a:ext cx="0" cy="64008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pic>
        <p:nvPicPr>
          <p:cNvPr id="23" name="Picture 22">
            <a:extLst>
              <a:ext uri="{FF2B5EF4-FFF2-40B4-BE49-F238E27FC236}">
                <a16:creationId xmlns:a16="http://schemas.microsoft.com/office/drawing/2014/main" id="{953CA5C7-705F-F34C-A828-8B6A6B7731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625" y="677210"/>
            <a:ext cx="1097282" cy="495887"/>
          </a:xfrm>
          <a:prstGeom prst="rect">
            <a:avLst/>
          </a:prstGeom>
        </p:spPr>
      </p:pic>
      <p:sp>
        <p:nvSpPr>
          <p:cNvPr id="12" name="Text Placeholder 9">
            <a:extLst>
              <a:ext uri="{FF2B5EF4-FFF2-40B4-BE49-F238E27FC236}">
                <a16:creationId xmlns:a16="http://schemas.microsoft.com/office/drawing/2014/main" id="{95A5EC3A-5239-F24D-BD9A-2D14524F859C}"/>
              </a:ext>
            </a:extLst>
          </p:cNvPr>
          <p:cNvSpPr>
            <a:spLocks noGrp="1"/>
          </p:cNvSpPr>
          <p:nvPr>
            <p:ph type="body" sz="quarter" idx="14"/>
          </p:nvPr>
        </p:nvSpPr>
        <p:spPr>
          <a:xfrm>
            <a:off x="547370" y="3197164"/>
            <a:ext cx="8139407" cy="184666"/>
          </a:xfrm>
        </p:spPr>
        <p:txBody>
          <a:bodyPr wrap="square" lIns="0" tIns="0" rIns="0" bIns="0">
            <a:spAutoFit/>
          </a:bodyPr>
          <a:lstStyle>
            <a:lvl1pPr>
              <a:spcBef>
                <a:spcPts val="0"/>
              </a:spcBef>
              <a:spcAft>
                <a:spcPts val="0"/>
              </a:spcAft>
              <a:buFontTx/>
              <a:buNone/>
              <a:defRPr sz="1200" b="0" i="1">
                <a:solidFill>
                  <a:schemeClr val="tx1"/>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3" name="Text Placeholder 9">
            <a:extLst>
              <a:ext uri="{FF2B5EF4-FFF2-40B4-BE49-F238E27FC236}">
                <a16:creationId xmlns:a16="http://schemas.microsoft.com/office/drawing/2014/main" id="{B425214B-2E27-054F-928C-EE9C3A9C47F5}"/>
              </a:ext>
            </a:extLst>
          </p:cNvPr>
          <p:cNvSpPr>
            <a:spLocks noGrp="1"/>
          </p:cNvSpPr>
          <p:nvPr>
            <p:ph type="body" sz="quarter" idx="15"/>
          </p:nvPr>
        </p:nvSpPr>
        <p:spPr>
          <a:xfrm>
            <a:off x="547370" y="4921887"/>
            <a:ext cx="8139405" cy="161583"/>
          </a:xfrm>
        </p:spPr>
        <p:txBody>
          <a:bodyPr wrap="square" lIns="0" tIns="0" rIns="0" bIns="0">
            <a:spAutoFit/>
          </a:bodyPr>
          <a:lstStyle>
            <a:lvl1pPr>
              <a:spcBef>
                <a:spcPts val="0"/>
              </a:spcBef>
              <a:spcAft>
                <a:spcPts val="0"/>
              </a:spcAft>
              <a:buFontTx/>
              <a:buNone/>
              <a:defRPr sz="1050" b="0" i="0">
                <a:solidFill>
                  <a:schemeClr val="tx1">
                    <a:lumMod val="50000"/>
                    <a:lumOff val="50000"/>
                  </a:schemeClr>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4" name="Text Placeholder 9">
            <a:extLst>
              <a:ext uri="{FF2B5EF4-FFF2-40B4-BE49-F238E27FC236}">
                <a16:creationId xmlns:a16="http://schemas.microsoft.com/office/drawing/2014/main" id="{021C8248-0EF6-6446-B505-7B95CFE6751A}"/>
              </a:ext>
            </a:extLst>
          </p:cNvPr>
          <p:cNvSpPr>
            <a:spLocks noGrp="1"/>
          </p:cNvSpPr>
          <p:nvPr>
            <p:ph type="body" sz="quarter" idx="16"/>
          </p:nvPr>
        </p:nvSpPr>
        <p:spPr>
          <a:xfrm>
            <a:off x="547371" y="4171926"/>
            <a:ext cx="8139406" cy="153888"/>
          </a:xfrm>
        </p:spPr>
        <p:txBody>
          <a:bodyPr wrap="square" lIns="0" tIns="0" rIns="0" bIns="0">
            <a:spAutoFit/>
          </a:bodyPr>
          <a:lstStyle>
            <a:lvl1pPr>
              <a:spcBef>
                <a:spcPts val="0"/>
              </a:spcBef>
              <a:spcAft>
                <a:spcPts val="0"/>
              </a:spcAft>
              <a:buFontTx/>
              <a:buNone/>
              <a:defRPr sz="1000" b="0" i="0">
                <a:solidFill>
                  <a:schemeClr val="tx1"/>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 name="TextBox 1">
            <a:extLst>
              <a:ext uri="{FF2B5EF4-FFF2-40B4-BE49-F238E27FC236}">
                <a16:creationId xmlns:a16="http://schemas.microsoft.com/office/drawing/2014/main" id="{199C8AB4-04AF-C545-B56B-9366BDB9D368}"/>
              </a:ext>
            </a:extLst>
          </p:cNvPr>
          <p:cNvSpPr txBox="1"/>
          <p:nvPr/>
        </p:nvSpPr>
        <p:spPr>
          <a:xfrm>
            <a:off x="457199" y="2736237"/>
            <a:ext cx="4338321" cy="330053"/>
          </a:xfrm>
          <a:prstGeom prst="rect">
            <a:avLst/>
          </a:prstGeom>
          <a:noFill/>
        </p:spPr>
        <p:txBody>
          <a:bodyPr wrap="square" rtlCol="0" anchor="ctr" anchorCtr="0">
            <a:noAutofit/>
          </a:bodyPr>
          <a:lstStyle/>
          <a:p>
            <a:r>
              <a:rPr lang="en-US" sz="2400" dirty="0">
                <a:solidFill>
                  <a:srgbClr val="00114D"/>
                </a:solidFill>
              </a:rPr>
              <a:t>www.thornburg.com</a:t>
            </a:r>
          </a:p>
        </p:txBody>
      </p:sp>
    </p:spTree>
    <p:extLst>
      <p:ext uri="{BB962C8B-B14F-4D97-AF65-F5344CB8AC3E}">
        <p14:creationId xmlns:p14="http://schemas.microsoft.com/office/powerpoint/2010/main" val="31294013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Three Baskets">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C8A9008-2F6B-844A-8D82-71A820226111}"/>
              </a:ext>
            </a:extLst>
          </p:cNvPr>
          <p:cNvSpPr/>
          <p:nvPr userDrawn="1"/>
        </p:nvSpPr>
        <p:spPr>
          <a:xfrm>
            <a:off x="1150957" y="1828669"/>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A11F27E-43CA-0745-8C67-C79B7351289C}"/>
              </a:ext>
            </a:extLst>
          </p:cNvPr>
          <p:cNvSpPr/>
          <p:nvPr userDrawn="1"/>
        </p:nvSpPr>
        <p:spPr>
          <a:xfrm>
            <a:off x="1150957" y="4133396"/>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CE94BA64-4E00-6349-94C9-71B25C877183}"/>
              </a:ext>
            </a:extLst>
          </p:cNvPr>
          <p:cNvSpPr/>
          <p:nvPr userDrawn="1"/>
        </p:nvSpPr>
        <p:spPr>
          <a:xfrm>
            <a:off x="1150957" y="2981033"/>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810601"/>
            <a:ext cx="8229600" cy="332399"/>
          </a:xfrm>
        </p:spPr>
        <p:txBody>
          <a:bodyPr anchor="b"/>
          <a:lstStyle>
            <a:lvl1pPr>
              <a:defRPr sz="2400">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p:cNvSpPr>
            <a:spLocks noGrp="1"/>
          </p:cNvSpPr>
          <p:nvPr>
            <p:ph type="sldNum" sz="quarter" idx="12"/>
          </p:nvPr>
        </p:nvSpPr>
        <p:spPr/>
        <p:txBody>
          <a:bodyPr/>
          <a:lstStyle/>
          <a:p>
            <a:fld id="{07AD6B60-1C19-2246-A923-3503AC7EC2C5}" type="slidenum">
              <a:rPr lang="en-US" smtClean="0"/>
              <a:t>‹#›</a:t>
            </a:fld>
            <a:endParaRPr lang="en-US" dirty="0"/>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tx1">
                    <a:lumMod val="25000"/>
                    <a:lumOff val="75000"/>
                  </a:schemeClr>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7" name="Rectangle 16">
            <a:extLst>
              <a:ext uri="{FF2B5EF4-FFF2-40B4-BE49-F238E27FC236}">
                <a16:creationId xmlns:a16="http://schemas.microsoft.com/office/drawing/2014/main" id="{AA314E67-34CB-C547-A015-A529862AABA5}"/>
              </a:ext>
            </a:extLst>
          </p:cNvPr>
          <p:cNvSpPr/>
          <p:nvPr/>
        </p:nvSpPr>
        <p:spPr>
          <a:xfrm>
            <a:off x="1150957" y="1828669"/>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512790B-58E8-E84E-BC97-1A07E6AAEDA5}"/>
              </a:ext>
            </a:extLst>
          </p:cNvPr>
          <p:cNvSpPr/>
          <p:nvPr/>
        </p:nvSpPr>
        <p:spPr>
          <a:xfrm>
            <a:off x="1150957" y="4133396"/>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6FE9A70E-EF9D-2C4B-9C1E-59DCB9EE2BC8}"/>
              </a:ext>
            </a:extLst>
          </p:cNvPr>
          <p:cNvSpPr/>
          <p:nvPr/>
        </p:nvSpPr>
        <p:spPr>
          <a:xfrm>
            <a:off x="1150957" y="2981033"/>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9">
            <a:extLst>
              <a:ext uri="{FF2B5EF4-FFF2-40B4-BE49-F238E27FC236}">
                <a16:creationId xmlns:a16="http://schemas.microsoft.com/office/drawing/2014/main" id="{B62B3020-025F-8E41-A2BA-C8C51F32C6E5}"/>
              </a:ext>
            </a:extLst>
          </p:cNvPr>
          <p:cNvSpPr>
            <a:spLocks noGrp="1"/>
          </p:cNvSpPr>
          <p:nvPr>
            <p:ph type="body" sz="quarter" idx="25" hasCustomPrompt="1"/>
          </p:nvPr>
        </p:nvSpPr>
        <p:spPr>
          <a:xfrm>
            <a:off x="1246835" y="2028234"/>
            <a:ext cx="2920562" cy="236743"/>
          </a:xfrm>
        </p:spPr>
        <p:txBody>
          <a:bodyPr lIns="0" tIns="0" rIns="0" bIns="0" anchor="ctr" anchorCtr="0">
            <a:noAutofit/>
          </a:bodyPr>
          <a:lstStyle>
            <a:lvl1pPr algn="l">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1" name="Text Placeholder 9">
            <a:extLst>
              <a:ext uri="{FF2B5EF4-FFF2-40B4-BE49-F238E27FC236}">
                <a16:creationId xmlns:a16="http://schemas.microsoft.com/office/drawing/2014/main" id="{04FCBD4A-4C23-3A47-8187-F5EF2CCF50AA}"/>
              </a:ext>
            </a:extLst>
          </p:cNvPr>
          <p:cNvSpPr>
            <a:spLocks noGrp="1"/>
          </p:cNvSpPr>
          <p:nvPr>
            <p:ph type="body" sz="quarter" idx="26" hasCustomPrompt="1"/>
          </p:nvPr>
        </p:nvSpPr>
        <p:spPr>
          <a:xfrm>
            <a:off x="1246835" y="3178547"/>
            <a:ext cx="2920562" cy="236743"/>
          </a:xfrm>
        </p:spPr>
        <p:txBody>
          <a:bodyPr lIns="0" tIns="0" rIns="0" bIns="0" anchor="ctr" anchorCtr="0">
            <a:noAutofit/>
          </a:bodyPr>
          <a:lstStyle>
            <a:lvl1pPr algn="l">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3" name="Text Placeholder 9">
            <a:extLst>
              <a:ext uri="{FF2B5EF4-FFF2-40B4-BE49-F238E27FC236}">
                <a16:creationId xmlns:a16="http://schemas.microsoft.com/office/drawing/2014/main" id="{27A8E4C6-2D92-884C-AC69-679F73B3B9EF}"/>
              </a:ext>
            </a:extLst>
          </p:cNvPr>
          <p:cNvSpPr>
            <a:spLocks noGrp="1"/>
          </p:cNvSpPr>
          <p:nvPr>
            <p:ph type="body" sz="quarter" idx="27" hasCustomPrompt="1"/>
          </p:nvPr>
        </p:nvSpPr>
        <p:spPr>
          <a:xfrm>
            <a:off x="1246836" y="4330910"/>
            <a:ext cx="2920562" cy="236743"/>
          </a:xfrm>
        </p:spPr>
        <p:txBody>
          <a:bodyPr lIns="0" tIns="0" rIns="0" bIns="0" anchor="ctr" anchorCtr="0">
            <a:noAutofit/>
          </a:bodyPr>
          <a:lstStyle>
            <a:lvl1pPr algn="l">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4" name="Text Placeholder 9">
            <a:extLst>
              <a:ext uri="{FF2B5EF4-FFF2-40B4-BE49-F238E27FC236}">
                <a16:creationId xmlns:a16="http://schemas.microsoft.com/office/drawing/2014/main" id="{69774288-F790-D045-964F-03ECECD372DA}"/>
              </a:ext>
            </a:extLst>
          </p:cNvPr>
          <p:cNvSpPr>
            <a:spLocks noGrp="1"/>
          </p:cNvSpPr>
          <p:nvPr>
            <p:ph type="body" sz="quarter" idx="22"/>
          </p:nvPr>
        </p:nvSpPr>
        <p:spPr>
          <a:xfrm>
            <a:off x="4385877" y="1836752"/>
            <a:ext cx="4300918" cy="887721"/>
          </a:xfrm>
        </p:spPr>
        <p:txBody>
          <a:bodyPr lIns="0" tIns="0" rIns="0" bIns="0" anchor="t" anchorCtr="0">
            <a:noAutofit/>
          </a:bodyPr>
          <a:lstStyle>
            <a:lvl1pPr marL="0" indent="91440" algn="l">
              <a:spcAft>
                <a:spcPts val="60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5" name="Text Placeholder 9">
            <a:extLst>
              <a:ext uri="{FF2B5EF4-FFF2-40B4-BE49-F238E27FC236}">
                <a16:creationId xmlns:a16="http://schemas.microsoft.com/office/drawing/2014/main" id="{93186105-E0F0-A249-B548-2E10DCE9BB19}"/>
              </a:ext>
            </a:extLst>
          </p:cNvPr>
          <p:cNvSpPr>
            <a:spLocks noGrp="1"/>
          </p:cNvSpPr>
          <p:nvPr>
            <p:ph type="body" sz="quarter" idx="28"/>
          </p:nvPr>
        </p:nvSpPr>
        <p:spPr>
          <a:xfrm>
            <a:off x="4385882" y="2989116"/>
            <a:ext cx="4300918" cy="887721"/>
          </a:xfrm>
        </p:spPr>
        <p:txBody>
          <a:bodyPr lIns="0" tIns="0" rIns="0" bIns="0" anchor="t" anchorCtr="0">
            <a:noAutofit/>
          </a:bodyPr>
          <a:lstStyle>
            <a:lvl1pPr marL="0" indent="91440" algn="l">
              <a:spcAft>
                <a:spcPts val="60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6" name="Text Placeholder 9">
            <a:extLst>
              <a:ext uri="{FF2B5EF4-FFF2-40B4-BE49-F238E27FC236}">
                <a16:creationId xmlns:a16="http://schemas.microsoft.com/office/drawing/2014/main" id="{45406154-90FD-224F-83C9-9C2E99361D0F}"/>
              </a:ext>
            </a:extLst>
          </p:cNvPr>
          <p:cNvSpPr>
            <a:spLocks noGrp="1"/>
          </p:cNvSpPr>
          <p:nvPr>
            <p:ph type="body" sz="quarter" idx="29"/>
          </p:nvPr>
        </p:nvSpPr>
        <p:spPr>
          <a:xfrm>
            <a:off x="4385882" y="4137436"/>
            <a:ext cx="4300918" cy="887721"/>
          </a:xfrm>
        </p:spPr>
        <p:txBody>
          <a:bodyPr lIns="0" tIns="0" rIns="0" bIns="0" anchor="t" anchorCtr="0">
            <a:noAutofit/>
          </a:bodyPr>
          <a:lstStyle>
            <a:lvl1pPr marL="0" indent="91440" algn="l">
              <a:spcAft>
                <a:spcPts val="60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6" name="Text Placeholder 9">
            <a:extLst>
              <a:ext uri="{FF2B5EF4-FFF2-40B4-BE49-F238E27FC236}">
                <a16:creationId xmlns:a16="http://schemas.microsoft.com/office/drawing/2014/main" id="{84316774-59B4-7E4F-8B49-5623F04FCB74}"/>
              </a:ext>
            </a:extLst>
          </p:cNvPr>
          <p:cNvSpPr>
            <a:spLocks noGrp="1"/>
          </p:cNvSpPr>
          <p:nvPr>
            <p:ph type="body" sz="quarter" idx="30" hasCustomPrompt="1"/>
          </p:nvPr>
        </p:nvSpPr>
        <p:spPr>
          <a:xfrm>
            <a:off x="1246835" y="2408930"/>
            <a:ext cx="2920562" cy="236743"/>
          </a:xfrm>
        </p:spPr>
        <p:txBody>
          <a:bodyPr lIns="0" tIns="0" rIns="0" bIns="0" anchor="ctr" anchorCtr="0">
            <a:noAutofit/>
          </a:bodyPr>
          <a:lstStyle>
            <a:lvl1pPr algn="l">
              <a:buFontTx/>
              <a:buNone/>
              <a:defRPr sz="10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7" name="Text Placeholder 9">
            <a:extLst>
              <a:ext uri="{FF2B5EF4-FFF2-40B4-BE49-F238E27FC236}">
                <a16:creationId xmlns:a16="http://schemas.microsoft.com/office/drawing/2014/main" id="{DC010362-1828-B648-B8C7-F9E2A52265E8}"/>
              </a:ext>
            </a:extLst>
          </p:cNvPr>
          <p:cNvSpPr>
            <a:spLocks noGrp="1"/>
          </p:cNvSpPr>
          <p:nvPr>
            <p:ph type="body" sz="quarter" idx="31" hasCustomPrompt="1"/>
          </p:nvPr>
        </p:nvSpPr>
        <p:spPr>
          <a:xfrm>
            <a:off x="1246835" y="3553477"/>
            <a:ext cx="2920562" cy="236743"/>
          </a:xfrm>
        </p:spPr>
        <p:txBody>
          <a:bodyPr lIns="0" tIns="0" rIns="0" bIns="0" anchor="ctr" anchorCtr="0">
            <a:noAutofit/>
          </a:bodyPr>
          <a:lstStyle>
            <a:lvl1pPr algn="l">
              <a:buFontTx/>
              <a:buNone/>
              <a:defRPr sz="10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8" name="Text Placeholder 9">
            <a:extLst>
              <a:ext uri="{FF2B5EF4-FFF2-40B4-BE49-F238E27FC236}">
                <a16:creationId xmlns:a16="http://schemas.microsoft.com/office/drawing/2014/main" id="{786DAADD-0524-1741-A02B-61A1313A8C86}"/>
              </a:ext>
            </a:extLst>
          </p:cNvPr>
          <p:cNvSpPr>
            <a:spLocks noGrp="1"/>
          </p:cNvSpPr>
          <p:nvPr>
            <p:ph type="body" sz="quarter" idx="32" hasCustomPrompt="1"/>
          </p:nvPr>
        </p:nvSpPr>
        <p:spPr>
          <a:xfrm>
            <a:off x="1246835" y="4705840"/>
            <a:ext cx="2920562" cy="236743"/>
          </a:xfrm>
        </p:spPr>
        <p:txBody>
          <a:bodyPr lIns="0" tIns="0" rIns="0" bIns="0" anchor="ctr" anchorCtr="0">
            <a:noAutofit/>
          </a:bodyPr>
          <a:lstStyle>
            <a:lvl1pPr algn="l">
              <a:buFontTx/>
              <a:buNone/>
              <a:defRPr sz="10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33" name="Text Placeholder 14">
            <a:extLst>
              <a:ext uri="{FF2B5EF4-FFF2-40B4-BE49-F238E27FC236}">
                <a16:creationId xmlns:a16="http://schemas.microsoft.com/office/drawing/2014/main" id="{858864D3-6BDD-B94C-9DB2-A2C267AB63E6}"/>
              </a:ext>
            </a:extLst>
          </p:cNvPr>
          <p:cNvSpPr>
            <a:spLocks noGrp="1"/>
          </p:cNvSpPr>
          <p:nvPr>
            <p:ph type="body" sz="quarter" idx="33" hasCustomPrompt="1"/>
          </p:nvPr>
        </p:nvSpPr>
        <p:spPr>
          <a:xfrm>
            <a:off x="2743201" y="5387098"/>
            <a:ext cx="5943600" cy="153888"/>
          </a:xfrm>
        </p:spPr>
        <p:txBody>
          <a:bodyPr wrap="square" lIns="0" tIns="0" rIns="0" bIns="0" anchor="b" anchorCtr="0">
            <a:spAutoFit/>
          </a:bodyPr>
          <a:lstStyle>
            <a:lvl1pPr algn="r">
              <a:buFontTx/>
              <a:buNone/>
              <a:defRPr sz="1000" i="1">
                <a:solidFill>
                  <a:schemeClr val="tx1">
                    <a:lumMod val="75000"/>
                    <a:lumOff val="25000"/>
                  </a:schemeClr>
                </a:solidFill>
              </a:defRPr>
            </a:lvl1pPr>
          </a:lstStyle>
          <a:p>
            <a:pPr lvl="0"/>
            <a:r>
              <a:rPr lang="en-US" dirty="0"/>
              <a:t>Performance</a:t>
            </a:r>
          </a:p>
        </p:txBody>
      </p:sp>
      <p:sp>
        <p:nvSpPr>
          <p:cNvPr id="34" name="Text Placeholder 14">
            <a:extLst>
              <a:ext uri="{FF2B5EF4-FFF2-40B4-BE49-F238E27FC236}">
                <a16:creationId xmlns:a16="http://schemas.microsoft.com/office/drawing/2014/main" id="{4AD59C49-CB79-4043-8728-EF26631F7AD4}"/>
              </a:ext>
            </a:extLst>
          </p:cNvPr>
          <p:cNvSpPr>
            <a:spLocks noGrp="1"/>
          </p:cNvSpPr>
          <p:nvPr>
            <p:ph type="body" sz="quarter" idx="34" hasCustomPrompt="1"/>
          </p:nvPr>
        </p:nvSpPr>
        <p:spPr>
          <a:xfrm>
            <a:off x="2743200" y="5592916"/>
            <a:ext cx="5943600" cy="123111"/>
          </a:xfrm>
        </p:spPr>
        <p:txBody>
          <a:bodyPr wrap="square" lIns="0" tIns="0" rIns="0" bIns="0" anchor="t" anchorCtr="0">
            <a:spAutoFit/>
          </a:bodyPr>
          <a:lstStyle>
            <a:lvl1pPr algn="r">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22922705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ontent,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3" name="Text Placeholder 6"/>
          <p:cNvSpPr>
            <a:spLocks noGrp="1"/>
          </p:cNvSpPr>
          <p:nvPr>
            <p:ph type="body" sz="quarter" idx="16"/>
          </p:nvPr>
        </p:nvSpPr>
        <p:spPr>
          <a:xfrm>
            <a:off x="274320" y="6163733"/>
            <a:ext cx="7315200" cy="353013"/>
          </a:xfrm>
        </p:spPr>
        <p:txBody>
          <a:bodyPr lIns="0" tIns="0" rIns="0" bIns="0">
            <a:noAutofit/>
          </a:bodyPr>
          <a:lstStyle>
            <a:lvl1pPr marL="0" indent="0">
              <a:spcBef>
                <a:spcPts val="0"/>
              </a:spcBef>
              <a:buFontTx/>
              <a:buNone/>
              <a:defRPr sz="800">
                <a:solidFill>
                  <a:schemeClr val="bg1">
                    <a:lumMod val="50000"/>
                  </a:schemeClr>
                </a:solidFill>
              </a:defRPr>
            </a:lvl1pPr>
          </a:lstStyle>
          <a:p>
            <a:pPr lvl="0"/>
            <a:r>
              <a:rPr lang="en-US"/>
              <a:t>Click to edit Master text styles</a:t>
            </a:r>
          </a:p>
        </p:txBody>
      </p:sp>
      <p:sp>
        <p:nvSpPr>
          <p:cNvPr id="14" name="Text Placeholder 8"/>
          <p:cNvSpPr>
            <a:spLocks noGrp="1"/>
          </p:cNvSpPr>
          <p:nvPr>
            <p:ph type="body" sz="quarter" idx="17"/>
          </p:nvPr>
        </p:nvSpPr>
        <p:spPr>
          <a:xfrm>
            <a:off x="274320" y="5555973"/>
            <a:ext cx="8595360" cy="536713"/>
          </a:xfrm>
        </p:spPr>
        <p:txBody>
          <a:bodyPr lIns="0" tIns="0" rIns="0" bIns="0" anchor="b" anchorCtr="0">
            <a:noAutofit/>
          </a:bodyPr>
          <a:lstStyle>
            <a:lvl1pPr marL="0" indent="0">
              <a:spcBef>
                <a:spcPts val="0"/>
              </a:spcBef>
              <a:buFontTx/>
              <a:buNone/>
              <a:defRPr sz="1200" i="1">
                <a:solidFill>
                  <a:schemeClr val="bg1">
                    <a:lumMod val="50000"/>
                  </a:schemeClr>
                </a:solidFill>
              </a:defRPr>
            </a:lvl1pPr>
          </a:lstStyle>
          <a:p>
            <a:pPr lvl="0"/>
            <a:r>
              <a:rPr lang="en-US"/>
              <a:t>Click to edit Master text styles</a:t>
            </a:r>
          </a:p>
        </p:txBody>
      </p:sp>
      <p:sp>
        <p:nvSpPr>
          <p:cNvPr id="15" name="Text Placeholder 8"/>
          <p:cNvSpPr>
            <a:spLocks noGrp="1"/>
          </p:cNvSpPr>
          <p:nvPr>
            <p:ph type="body" sz="quarter" idx="14" hasCustomPrompt="1"/>
          </p:nvPr>
        </p:nvSpPr>
        <p:spPr>
          <a:xfrm>
            <a:off x="274319" y="822959"/>
            <a:ext cx="6858000" cy="320041"/>
          </a:xfrm>
        </p:spPr>
        <p:txBody>
          <a:bodyPr lIns="0" tIns="0" rIns="0" bIns="0" anchor="ctr" anchorCtr="0">
            <a:noAutofit/>
          </a:bodyPr>
          <a:lstStyle>
            <a:lvl1pPr marL="0" indent="0">
              <a:spcBef>
                <a:spcPts val="0"/>
              </a:spcBef>
              <a:buFontTx/>
              <a:buNone/>
              <a:defRPr sz="1400"/>
            </a:lvl1pPr>
          </a:lstStyle>
          <a:p>
            <a:pPr lvl="0"/>
            <a:r>
              <a:rPr lang="en-US" dirty="0"/>
              <a:t>Subtitle</a:t>
            </a:r>
          </a:p>
        </p:txBody>
      </p:sp>
      <p:sp>
        <p:nvSpPr>
          <p:cNvPr id="3" name="Date Placeholder 2"/>
          <p:cNvSpPr>
            <a:spLocks noGrp="1"/>
          </p:cNvSpPr>
          <p:nvPr>
            <p:ph type="dt" sz="half" idx="18"/>
          </p:nvPr>
        </p:nvSpPr>
        <p:spPr/>
        <p:txBody>
          <a:bodyPr/>
          <a:lstStyle/>
          <a:p>
            <a:pPr fontAlgn="auto">
              <a:spcBef>
                <a:spcPts val="0"/>
              </a:spcBef>
              <a:spcAft>
                <a:spcPts val="0"/>
              </a:spcAft>
            </a:pPr>
            <a:endParaRPr lang="en-US">
              <a:solidFill>
                <a:srgbClr val="53565A">
                  <a:tint val="75000"/>
                </a:srgbClr>
              </a:solidFill>
              <a:latin typeface="Arial" panose="020B0604020202020204"/>
              <a:cs typeface="+mn-cs"/>
            </a:endParaRPr>
          </a:p>
        </p:txBody>
      </p:sp>
      <p:sp>
        <p:nvSpPr>
          <p:cNvPr id="4" name="Footer Placeholder 3"/>
          <p:cNvSpPr>
            <a:spLocks noGrp="1"/>
          </p:cNvSpPr>
          <p:nvPr>
            <p:ph type="ftr" sz="quarter" idx="19"/>
          </p:nvPr>
        </p:nvSpPr>
        <p:spPr/>
        <p:txBody>
          <a:bodyPr/>
          <a:lstStyle/>
          <a:p>
            <a:r>
              <a:rPr lang="en-US"/>
              <a:t>This material is for investment professional use only.</a:t>
            </a:r>
            <a:endParaRPr lang="en-US" dirty="0"/>
          </a:p>
        </p:txBody>
      </p:sp>
      <p:sp>
        <p:nvSpPr>
          <p:cNvPr id="5" name="Slide Number Placeholder 4"/>
          <p:cNvSpPr>
            <a:spLocks noGrp="1"/>
          </p:cNvSpPr>
          <p:nvPr>
            <p:ph type="sldNum" sz="quarter" idx="20"/>
          </p:nvPr>
        </p:nvSpPr>
        <p:spPr/>
        <p:txBody>
          <a:bodyPr/>
          <a:lstStyle/>
          <a:p>
            <a:fld id="{7066D668-7CE0-4E4F-A16F-6F49B3215BCE}" type="slidenum">
              <a:rPr lang="en-US" smtClean="0"/>
              <a:pPr/>
              <a:t>‹#›</a:t>
            </a:fld>
            <a:endParaRPr lang="en-US" dirty="0"/>
          </a:p>
        </p:txBody>
      </p:sp>
      <p:sp>
        <p:nvSpPr>
          <p:cNvPr id="8" name="Content Placeholder 7"/>
          <p:cNvSpPr>
            <a:spLocks noGrp="1"/>
          </p:cNvSpPr>
          <p:nvPr>
            <p:ph sz="quarter" idx="21"/>
          </p:nvPr>
        </p:nvSpPr>
        <p:spPr>
          <a:xfrm>
            <a:off x="274638" y="1371600"/>
            <a:ext cx="8594725" cy="3838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41936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hree Baskets">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6C8A9008-2F6B-844A-8D82-71A820226111}"/>
              </a:ext>
            </a:extLst>
          </p:cNvPr>
          <p:cNvSpPr/>
          <p:nvPr userDrawn="1"/>
        </p:nvSpPr>
        <p:spPr>
          <a:xfrm>
            <a:off x="1150957" y="1828669"/>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BA11F27E-43CA-0745-8C67-C79B7351289C}"/>
              </a:ext>
            </a:extLst>
          </p:cNvPr>
          <p:cNvSpPr/>
          <p:nvPr userDrawn="1"/>
        </p:nvSpPr>
        <p:spPr>
          <a:xfrm>
            <a:off x="1150957" y="4133396"/>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E94BA64-4E00-6349-94C9-71B25C877183}"/>
              </a:ext>
            </a:extLst>
          </p:cNvPr>
          <p:cNvSpPr/>
          <p:nvPr userDrawn="1"/>
        </p:nvSpPr>
        <p:spPr>
          <a:xfrm>
            <a:off x="1150957" y="2981033"/>
            <a:ext cx="3121638" cy="895804"/>
          </a:xfrm>
          <a:prstGeom prst="rect">
            <a:avLst/>
          </a:prstGeom>
          <a:solidFill>
            <a:srgbClr val="E6EAF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810601"/>
            <a:ext cx="8229600" cy="332399"/>
          </a:xfrm>
        </p:spPr>
        <p:txBody>
          <a:bodyPr anchor="b"/>
          <a:lstStyle>
            <a:lvl1pPr>
              <a:defRPr sz="2400">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p:cNvSpPr>
            <a:spLocks noGrp="1"/>
          </p:cNvSpPr>
          <p:nvPr>
            <p:ph type="sldNum" sz="quarter" idx="12"/>
          </p:nvPr>
        </p:nvSpPr>
        <p:spPr/>
        <p:txBody>
          <a:bodyPr/>
          <a:lstStyle/>
          <a:p>
            <a:fld id="{07AD6B60-1C19-2246-A923-3503AC7EC2C5}" type="slidenum">
              <a:rPr lang="en-US" smtClean="0"/>
              <a:t>‹#›</a:t>
            </a:fld>
            <a:endParaRPr lang="en-US"/>
          </a:p>
        </p:txBody>
      </p:sp>
      <p:sp>
        <p:nvSpPr>
          <p:cNvPr id="8" name="Text Placeholder 9">
            <a:extLst>
              <a:ext uri="{FF2B5EF4-FFF2-40B4-BE49-F238E27FC236}">
                <a16:creationId xmlns:a16="http://schemas.microsoft.com/office/drawing/2014/main" id="{FCBFCBB3-0BB1-DB41-8315-374D7E9A80EA}"/>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tx1">
                    <a:lumMod val="25000"/>
                    <a:lumOff val="75000"/>
                  </a:schemeClr>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22" name="Picture 21">
            <a:extLst>
              <a:ext uri="{FF2B5EF4-FFF2-40B4-BE49-F238E27FC236}">
                <a16:creationId xmlns:a16="http://schemas.microsoft.com/office/drawing/2014/main" id="{9400E52C-A7A9-DC4D-B5BA-70C2A98324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7" name="Rectangle 16">
            <a:extLst>
              <a:ext uri="{FF2B5EF4-FFF2-40B4-BE49-F238E27FC236}">
                <a16:creationId xmlns:a16="http://schemas.microsoft.com/office/drawing/2014/main" id="{AA314E67-34CB-C547-A015-A529862AABA5}"/>
              </a:ext>
            </a:extLst>
          </p:cNvPr>
          <p:cNvSpPr/>
          <p:nvPr/>
        </p:nvSpPr>
        <p:spPr>
          <a:xfrm>
            <a:off x="1150957" y="1828669"/>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8512790B-58E8-E84E-BC97-1A07E6AAEDA5}"/>
              </a:ext>
            </a:extLst>
          </p:cNvPr>
          <p:cNvSpPr/>
          <p:nvPr/>
        </p:nvSpPr>
        <p:spPr>
          <a:xfrm>
            <a:off x="1150957" y="4133396"/>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FE9A70E-EF9D-2C4B-9C1E-59DCB9EE2BC8}"/>
              </a:ext>
            </a:extLst>
          </p:cNvPr>
          <p:cNvSpPr/>
          <p:nvPr/>
        </p:nvSpPr>
        <p:spPr>
          <a:xfrm>
            <a:off x="1150957" y="2981033"/>
            <a:ext cx="3121638" cy="895804"/>
          </a:xfrm>
          <a:prstGeom prst="rect">
            <a:avLst/>
          </a:prstGeom>
          <a:solidFill>
            <a:schemeClr val="bg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 Placeholder 9">
            <a:extLst>
              <a:ext uri="{FF2B5EF4-FFF2-40B4-BE49-F238E27FC236}">
                <a16:creationId xmlns:a16="http://schemas.microsoft.com/office/drawing/2014/main" id="{B62B3020-025F-8E41-A2BA-C8C51F32C6E5}"/>
              </a:ext>
            </a:extLst>
          </p:cNvPr>
          <p:cNvSpPr>
            <a:spLocks noGrp="1"/>
          </p:cNvSpPr>
          <p:nvPr>
            <p:ph type="body" sz="quarter" idx="25" hasCustomPrompt="1"/>
          </p:nvPr>
        </p:nvSpPr>
        <p:spPr>
          <a:xfrm>
            <a:off x="1246835" y="2028234"/>
            <a:ext cx="2920562" cy="236743"/>
          </a:xfrm>
        </p:spPr>
        <p:txBody>
          <a:bodyPr lIns="0" tIns="0" rIns="0" bIns="0" anchor="ctr" anchorCtr="0">
            <a:noAutofit/>
          </a:bodyPr>
          <a:lstStyle>
            <a:lvl1pPr algn="l">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1" name="Text Placeholder 9">
            <a:extLst>
              <a:ext uri="{FF2B5EF4-FFF2-40B4-BE49-F238E27FC236}">
                <a16:creationId xmlns:a16="http://schemas.microsoft.com/office/drawing/2014/main" id="{04FCBD4A-4C23-3A47-8187-F5EF2CCF50AA}"/>
              </a:ext>
            </a:extLst>
          </p:cNvPr>
          <p:cNvSpPr>
            <a:spLocks noGrp="1"/>
          </p:cNvSpPr>
          <p:nvPr>
            <p:ph type="body" sz="quarter" idx="26" hasCustomPrompt="1"/>
          </p:nvPr>
        </p:nvSpPr>
        <p:spPr>
          <a:xfrm>
            <a:off x="1246835" y="3178547"/>
            <a:ext cx="2920562" cy="236743"/>
          </a:xfrm>
        </p:spPr>
        <p:txBody>
          <a:bodyPr lIns="0" tIns="0" rIns="0" bIns="0" anchor="ctr" anchorCtr="0">
            <a:noAutofit/>
          </a:bodyPr>
          <a:lstStyle>
            <a:lvl1pPr algn="l">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3" name="Text Placeholder 9">
            <a:extLst>
              <a:ext uri="{FF2B5EF4-FFF2-40B4-BE49-F238E27FC236}">
                <a16:creationId xmlns:a16="http://schemas.microsoft.com/office/drawing/2014/main" id="{27A8E4C6-2D92-884C-AC69-679F73B3B9EF}"/>
              </a:ext>
            </a:extLst>
          </p:cNvPr>
          <p:cNvSpPr>
            <a:spLocks noGrp="1"/>
          </p:cNvSpPr>
          <p:nvPr>
            <p:ph type="body" sz="quarter" idx="27" hasCustomPrompt="1"/>
          </p:nvPr>
        </p:nvSpPr>
        <p:spPr>
          <a:xfrm>
            <a:off x="1246836" y="4330910"/>
            <a:ext cx="2920562" cy="236743"/>
          </a:xfrm>
        </p:spPr>
        <p:txBody>
          <a:bodyPr lIns="0" tIns="0" rIns="0" bIns="0" anchor="ctr" anchorCtr="0">
            <a:noAutofit/>
          </a:bodyPr>
          <a:lstStyle>
            <a:lvl1pPr algn="l">
              <a:buFontTx/>
              <a:buNone/>
              <a:defRPr sz="1400">
                <a:solidFill>
                  <a:schemeClr val="tx2"/>
                </a:solidFill>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4" name="Text Placeholder 9">
            <a:extLst>
              <a:ext uri="{FF2B5EF4-FFF2-40B4-BE49-F238E27FC236}">
                <a16:creationId xmlns:a16="http://schemas.microsoft.com/office/drawing/2014/main" id="{69774288-F790-D045-964F-03ECECD372DA}"/>
              </a:ext>
            </a:extLst>
          </p:cNvPr>
          <p:cNvSpPr>
            <a:spLocks noGrp="1"/>
          </p:cNvSpPr>
          <p:nvPr>
            <p:ph type="body" sz="quarter" idx="22"/>
          </p:nvPr>
        </p:nvSpPr>
        <p:spPr>
          <a:xfrm>
            <a:off x="4385877" y="1836752"/>
            <a:ext cx="4300918" cy="887721"/>
          </a:xfrm>
        </p:spPr>
        <p:txBody>
          <a:bodyPr lIns="0" tIns="0" rIns="0" bIns="0" anchor="t" anchorCtr="0">
            <a:noAutofit/>
          </a:bodyPr>
          <a:lstStyle>
            <a:lvl1pPr marL="0" indent="91440" algn="l">
              <a:spcAft>
                <a:spcPts val="60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5" name="Text Placeholder 9">
            <a:extLst>
              <a:ext uri="{FF2B5EF4-FFF2-40B4-BE49-F238E27FC236}">
                <a16:creationId xmlns:a16="http://schemas.microsoft.com/office/drawing/2014/main" id="{93186105-E0F0-A249-B548-2E10DCE9BB19}"/>
              </a:ext>
            </a:extLst>
          </p:cNvPr>
          <p:cNvSpPr>
            <a:spLocks noGrp="1"/>
          </p:cNvSpPr>
          <p:nvPr>
            <p:ph type="body" sz="quarter" idx="28"/>
          </p:nvPr>
        </p:nvSpPr>
        <p:spPr>
          <a:xfrm>
            <a:off x="4385882" y="2989116"/>
            <a:ext cx="4300918" cy="887721"/>
          </a:xfrm>
        </p:spPr>
        <p:txBody>
          <a:bodyPr lIns="0" tIns="0" rIns="0" bIns="0" anchor="t" anchorCtr="0">
            <a:noAutofit/>
          </a:bodyPr>
          <a:lstStyle>
            <a:lvl1pPr marL="0" indent="91440" algn="l">
              <a:spcAft>
                <a:spcPts val="60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26" name="Text Placeholder 9">
            <a:extLst>
              <a:ext uri="{FF2B5EF4-FFF2-40B4-BE49-F238E27FC236}">
                <a16:creationId xmlns:a16="http://schemas.microsoft.com/office/drawing/2014/main" id="{45406154-90FD-224F-83C9-9C2E99361D0F}"/>
              </a:ext>
            </a:extLst>
          </p:cNvPr>
          <p:cNvSpPr>
            <a:spLocks noGrp="1"/>
          </p:cNvSpPr>
          <p:nvPr>
            <p:ph type="body" sz="quarter" idx="29"/>
          </p:nvPr>
        </p:nvSpPr>
        <p:spPr>
          <a:xfrm>
            <a:off x="4385882" y="4137436"/>
            <a:ext cx="4300918" cy="887721"/>
          </a:xfrm>
        </p:spPr>
        <p:txBody>
          <a:bodyPr lIns="0" tIns="0" rIns="0" bIns="0" anchor="t" anchorCtr="0">
            <a:noAutofit/>
          </a:bodyPr>
          <a:lstStyle>
            <a:lvl1pPr marL="0" indent="91440" algn="l">
              <a:spcAft>
                <a:spcPts val="600"/>
              </a:spcAft>
              <a:buClr>
                <a:schemeClr val="tx2"/>
              </a:buClr>
              <a:buFont typeface="Wingdings" pitchFamily="2" charset="2"/>
              <a:buChar char="§"/>
              <a:defRPr sz="900">
                <a:solidFill>
                  <a:schemeClr val="tx1"/>
                </a:solidFill>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sp>
        <p:nvSpPr>
          <p:cNvPr id="16" name="Text Placeholder 9">
            <a:extLst>
              <a:ext uri="{FF2B5EF4-FFF2-40B4-BE49-F238E27FC236}">
                <a16:creationId xmlns:a16="http://schemas.microsoft.com/office/drawing/2014/main" id="{84316774-59B4-7E4F-8B49-5623F04FCB74}"/>
              </a:ext>
            </a:extLst>
          </p:cNvPr>
          <p:cNvSpPr>
            <a:spLocks noGrp="1"/>
          </p:cNvSpPr>
          <p:nvPr>
            <p:ph type="body" sz="quarter" idx="30" hasCustomPrompt="1"/>
          </p:nvPr>
        </p:nvSpPr>
        <p:spPr>
          <a:xfrm>
            <a:off x="1246835" y="2408930"/>
            <a:ext cx="2920562" cy="236743"/>
          </a:xfrm>
        </p:spPr>
        <p:txBody>
          <a:bodyPr lIns="0" tIns="0" rIns="0" bIns="0" anchor="ctr" anchorCtr="0">
            <a:noAutofit/>
          </a:bodyPr>
          <a:lstStyle>
            <a:lvl1pPr algn="l">
              <a:buFontTx/>
              <a:buNone/>
              <a:defRPr sz="10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7" name="Text Placeholder 9">
            <a:extLst>
              <a:ext uri="{FF2B5EF4-FFF2-40B4-BE49-F238E27FC236}">
                <a16:creationId xmlns:a16="http://schemas.microsoft.com/office/drawing/2014/main" id="{DC010362-1828-B648-B8C7-F9E2A52265E8}"/>
              </a:ext>
            </a:extLst>
          </p:cNvPr>
          <p:cNvSpPr>
            <a:spLocks noGrp="1"/>
          </p:cNvSpPr>
          <p:nvPr>
            <p:ph type="body" sz="quarter" idx="31" hasCustomPrompt="1"/>
          </p:nvPr>
        </p:nvSpPr>
        <p:spPr>
          <a:xfrm>
            <a:off x="1246835" y="3553477"/>
            <a:ext cx="2920562" cy="236743"/>
          </a:xfrm>
        </p:spPr>
        <p:txBody>
          <a:bodyPr lIns="0" tIns="0" rIns="0" bIns="0" anchor="ctr" anchorCtr="0">
            <a:noAutofit/>
          </a:bodyPr>
          <a:lstStyle>
            <a:lvl1pPr algn="l">
              <a:buFontTx/>
              <a:buNone/>
              <a:defRPr sz="10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28" name="Text Placeholder 9">
            <a:extLst>
              <a:ext uri="{FF2B5EF4-FFF2-40B4-BE49-F238E27FC236}">
                <a16:creationId xmlns:a16="http://schemas.microsoft.com/office/drawing/2014/main" id="{786DAADD-0524-1741-A02B-61A1313A8C86}"/>
              </a:ext>
            </a:extLst>
          </p:cNvPr>
          <p:cNvSpPr>
            <a:spLocks noGrp="1"/>
          </p:cNvSpPr>
          <p:nvPr>
            <p:ph type="body" sz="quarter" idx="32" hasCustomPrompt="1"/>
          </p:nvPr>
        </p:nvSpPr>
        <p:spPr>
          <a:xfrm>
            <a:off x="1246835" y="4705840"/>
            <a:ext cx="2920562" cy="236743"/>
          </a:xfrm>
        </p:spPr>
        <p:txBody>
          <a:bodyPr lIns="0" tIns="0" rIns="0" bIns="0" anchor="ctr" anchorCtr="0">
            <a:noAutofit/>
          </a:bodyPr>
          <a:lstStyle>
            <a:lvl1pPr algn="l">
              <a:buFontTx/>
              <a:buNone/>
              <a:defRPr sz="1000" b="0" i="0">
                <a:solidFill>
                  <a:schemeClr val="tx2"/>
                </a:solidFill>
                <a:latin typeface="Arial Narrow" panose="020B0604020202020204" pitchFamily="34" charset="0"/>
                <a:cs typeface="Arial Narrow"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a:t>
            </a:r>
          </a:p>
        </p:txBody>
      </p:sp>
      <p:sp>
        <p:nvSpPr>
          <p:cNvPr id="33" name="Text Placeholder 14">
            <a:extLst>
              <a:ext uri="{FF2B5EF4-FFF2-40B4-BE49-F238E27FC236}">
                <a16:creationId xmlns:a16="http://schemas.microsoft.com/office/drawing/2014/main" id="{858864D3-6BDD-B94C-9DB2-A2C267AB63E6}"/>
              </a:ext>
            </a:extLst>
          </p:cNvPr>
          <p:cNvSpPr>
            <a:spLocks noGrp="1"/>
          </p:cNvSpPr>
          <p:nvPr>
            <p:ph type="body" sz="quarter" idx="33" hasCustomPrompt="1"/>
          </p:nvPr>
        </p:nvSpPr>
        <p:spPr>
          <a:xfrm>
            <a:off x="2743201" y="5387098"/>
            <a:ext cx="5943600" cy="153888"/>
          </a:xfrm>
        </p:spPr>
        <p:txBody>
          <a:bodyPr wrap="square" lIns="0" tIns="0" rIns="0" bIns="0" anchor="b" anchorCtr="0">
            <a:spAutoFit/>
          </a:bodyPr>
          <a:lstStyle>
            <a:lvl1pPr algn="r">
              <a:buFontTx/>
              <a:buNone/>
              <a:defRPr sz="1000" i="1">
                <a:solidFill>
                  <a:schemeClr val="tx1">
                    <a:lumMod val="75000"/>
                    <a:lumOff val="25000"/>
                  </a:schemeClr>
                </a:solidFill>
              </a:defRPr>
            </a:lvl1pPr>
          </a:lstStyle>
          <a:p>
            <a:pPr lvl="0"/>
            <a:r>
              <a:rPr lang="en-US" dirty="0"/>
              <a:t>Performance</a:t>
            </a:r>
          </a:p>
        </p:txBody>
      </p:sp>
      <p:sp>
        <p:nvSpPr>
          <p:cNvPr id="34" name="Text Placeholder 14">
            <a:extLst>
              <a:ext uri="{FF2B5EF4-FFF2-40B4-BE49-F238E27FC236}">
                <a16:creationId xmlns:a16="http://schemas.microsoft.com/office/drawing/2014/main" id="{4AD59C49-CB79-4043-8728-EF26631F7AD4}"/>
              </a:ext>
            </a:extLst>
          </p:cNvPr>
          <p:cNvSpPr>
            <a:spLocks noGrp="1"/>
          </p:cNvSpPr>
          <p:nvPr>
            <p:ph type="body" sz="quarter" idx="34" hasCustomPrompt="1"/>
          </p:nvPr>
        </p:nvSpPr>
        <p:spPr>
          <a:xfrm>
            <a:off x="2743200" y="5592916"/>
            <a:ext cx="5943600" cy="123111"/>
          </a:xfrm>
        </p:spPr>
        <p:txBody>
          <a:bodyPr wrap="square" lIns="0" tIns="0" rIns="0" bIns="0" anchor="t" anchorCtr="0">
            <a:spAutoFit/>
          </a:bodyPr>
          <a:lstStyle>
            <a:lvl1pPr algn="r">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77255357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Content, subtitle,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3" name="Text Placeholder 6"/>
          <p:cNvSpPr>
            <a:spLocks noGrp="1"/>
          </p:cNvSpPr>
          <p:nvPr>
            <p:ph type="body" sz="quarter" idx="16"/>
          </p:nvPr>
        </p:nvSpPr>
        <p:spPr>
          <a:xfrm>
            <a:off x="274320" y="6163733"/>
            <a:ext cx="7315200" cy="353013"/>
          </a:xfrm>
        </p:spPr>
        <p:txBody>
          <a:bodyPr lIns="0" tIns="0" rIns="0" bIns="0">
            <a:noAutofit/>
          </a:bodyPr>
          <a:lstStyle>
            <a:lvl1pPr marL="0" indent="0">
              <a:spcBef>
                <a:spcPts val="0"/>
              </a:spcBef>
              <a:buFontTx/>
              <a:buNone/>
              <a:defRPr sz="800">
                <a:solidFill>
                  <a:schemeClr val="bg1">
                    <a:lumMod val="50000"/>
                  </a:schemeClr>
                </a:solidFill>
              </a:defRPr>
            </a:lvl1pPr>
          </a:lstStyle>
          <a:p>
            <a:pPr lvl="0"/>
            <a:r>
              <a:rPr lang="en-US"/>
              <a:t>Click to edit Master text styles</a:t>
            </a:r>
          </a:p>
        </p:txBody>
      </p:sp>
      <p:sp>
        <p:nvSpPr>
          <p:cNvPr id="14" name="Text Placeholder 8"/>
          <p:cNvSpPr>
            <a:spLocks noGrp="1"/>
          </p:cNvSpPr>
          <p:nvPr>
            <p:ph type="body" sz="quarter" idx="17"/>
          </p:nvPr>
        </p:nvSpPr>
        <p:spPr>
          <a:xfrm>
            <a:off x="274320" y="5555973"/>
            <a:ext cx="8595360" cy="536713"/>
          </a:xfrm>
        </p:spPr>
        <p:txBody>
          <a:bodyPr lIns="0" tIns="0" rIns="0" bIns="0" anchor="b" anchorCtr="0">
            <a:noAutofit/>
          </a:bodyPr>
          <a:lstStyle>
            <a:lvl1pPr marL="0" indent="0">
              <a:spcBef>
                <a:spcPts val="0"/>
              </a:spcBef>
              <a:buFontTx/>
              <a:buNone/>
              <a:defRPr sz="1200" i="1">
                <a:solidFill>
                  <a:schemeClr val="bg1">
                    <a:lumMod val="50000"/>
                  </a:schemeClr>
                </a:solidFill>
              </a:defRPr>
            </a:lvl1pPr>
          </a:lstStyle>
          <a:p>
            <a:pPr lvl="0"/>
            <a:r>
              <a:rPr lang="en-US"/>
              <a:t>Click to edit Master text styles</a:t>
            </a:r>
          </a:p>
        </p:txBody>
      </p:sp>
      <p:sp>
        <p:nvSpPr>
          <p:cNvPr id="15" name="Text Placeholder 8"/>
          <p:cNvSpPr>
            <a:spLocks noGrp="1"/>
          </p:cNvSpPr>
          <p:nvPr>
            <p:ph type="body" sz="quarter" idx="14" hasCustomPrompt="1"/>
          </p:nvPr>
        </p:nvSpPr>
        <p:spPr>
          <a:xfrm>
            <a:off x="274319" y="822959"/>
            <a:ext cx="6858000" cy="320041"/>
          </a:xfrm>
        </p:spPr>
        <p:txBody>
          <a:bodyPr lIns="0" tIns="0" rIns="0" bIns="0" anchor="ctr" anchorCtr="0">
            <a:noAutofit/>
          </a:bodyPr>
          <a:lstStyle>
            <a:lvl1pPr marL="0" indent="0">
              <a:spcBef>
                <a:spcPts val="0"/>
              </a:spcBef>
              <a:buFontTx/>
              <a:buNone/>
              <a:defRPr sz="1400"/>
            </a:lvl1pPr>
          </a:lstStyle>
          <a:p>
            <a:pPr lvl="0"/>
            <a:r>
              <a:rPr lang="en-US" dirty="0"/>
              <a:t>Subtitle</a:t>
            </a:r>
          </a:p>
        </p:txBody>
      </p:sp>
      <p:sp>
        <p:nvSpPr>
          <p:cNvPr id="16" name="Text Placeholder 10"/>
          <p:cNvSpPr>
            <a:spLocks noGrp="1"/>
          </p:cNvSpPr>
          <p:nvPr>
            <p:ph type="body" sz="quarter" idx="15" hasCustomPrompt="1"/>
          </p:nvPr>
        </p:nvSpPr>
        <p:spPr>
          <a:xfrm>
            <a:off x="7406323" y="822960"/>
            <a:ext cx="1463040" cy="320040"/>
          </a:xfrm>
        </p:spPr>
        <p:txBody>
          <a:bodyPr lIns="0" tIns="0" rIns="0" bIns="0" anchor="ctr" anchorCtr="0">
            <a:noAutofit/>
          </a:bodyPr>
          <a:lstStyle>
            <a:lvl1pPr marL="0" indent="0" algn="r">
              <a:spcBef>
                <a:spcPts val="0"/>
              </a:spcBef>
              <a:buFontTx/>
              <a:buNone/>
              <a:defRPr sz="1200"/>
            </a:lvl1pPr>
          </a:lstStyle>
          <a:p>
            <a:pPr lvl="0"/>
            <a:r>
              <a:rPr lang="en-US" dirty="0"/>
              <a:t>Date</a:t>
            </a:r>
          </a:p>
        </p:txBody>
      </p:sp>
      <p:cxnSp>
        <p:nvCxnSpPr>
          <p:cNvPr id="17" name="Straight Connector 16"/>
          <p:cNvCxnSpPr/>
          <p:nvPr/>
        </p:nvCxnSpPr>
        <p:spPr>
          <a:xfrm flipH="1">
            <a:off x="7406640" y="822960"/>
            <a:ext cx="2503" cy="3200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8"/>
          </p:nvPr>
        </p:nvSpPr>
        <p:spPr/>
        <p:txBody>
          <a:bodyPr/>
          <a:lstStyle/>
          <a:p>
            <a:endParaRPr lang="en-US"/>
          </a:p>
        </p:txBody>
      </p:sp>
      <p:sp>
        <p:nvSpPr>
          <p:cNvPr id="4" name="Footer Placeholder 3"/>
          <p:cNvSpPr>
            <a:spLocks noGrp="1"/>
          </p:cNvSpPr>
          <p:nvPr>
            <p:ph type="ftr" sz="quarter" idx="19"/>
          </p:nvPr>
        </p:nvSpPr>
        <p:spPr/>
        <p:txBody>
          <a:bodyPr/>
          <a:lstStyle/>
          <a:p>
            <a:r>
              <a:rPr lang="en-US"/>
              <a:t>This material is for investment professional use only.</a:t>
            </a:r>
            <a:endParaRPr lang="en-US" dirty="0"/>
          </a:p>
        </p:txBody>
      </p:sp>
      <p:sp>
        <p:nvSpPr>
          <p:cNvPr id="5" name="Slide Number Placeholder 4"/>
          <p:cNvSpPr>
            <a:spLocks noGrp="1"/>
          </p:cNvSpPr>
          <p:nvPr>
            <p:ph type="sldNum" sz="quarter" idx="20"/>
          </p:nvPr>
        </p:nvSpPr>
        <p:spPr/>
        <p:txBody>
          <a:bodyPr/>
          <a:lstStyle/>
          <a:p>
            <a:fld id="{8E334A90-36FA-4178-AF14-85D251CCC983}" type="slidenum">
              <a:rPr lang="en-US" smtClean="0"/>
              <a:pPr/>
              <a:t>‹#›</a:t>
            </a:fld>
            <a:endParaRPr lang="en-US"/>
          </a:p>
        </p:txBody>
      </p:sp>
      <p:sp>
        <p:nvSpPr>
          <p:cNvPr id="8" name="Content Placeholder 7"/>
          <p:cNvSpPr>
            <a:spLocks noGrp="1"/>
          </p:cNvSpPr>
          <p:nvPr>
            <p:ph sz="quarter" idx="21"/>
          </p:nvPr>
        </p:nvSpPr>
        <p:spPr>
          <a:xfrm>
            <a:off x="274319" y="1371600"/>
            <a:ext cx="8595044" cy="384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5146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GIPS">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endParaRPr lang="en-US" dirty="0">
              <a:solidFill>
                <a:schemeClr val="tx1">
                  <a:lumMod val="50000"/>
                  <a:lumOff val="50000"/>
                </a:scheme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07AD6B60-1C19-2246-A923-3503AC7EC2C5}" type="slidenum">
              <a:rPr lang="en-US" smtClean="0"/>
              <a:pPr/>
              <a:t>‹#›</a:t>
            </a:fld>
            <a:endParaRPr lang="en-US" dirty="0"/>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a:prstGeom prst="rect">
            <a:avLst/>
          </a:prstGeo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8" name="Picture 7">
            <a:extLst>
              <a:ext uri="{FF2B5EF4-FFF2-40B4-BE49-F238E27FC236}">
                <a16:creationId xmlns:a16="http://schemas.microsoft.com/office/drawing/2014/main" id="{231074BE-9A85-DD4D-91EF-73D10756DA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3" name="Content Placeholder 2">
            <a:extLst>
              <a:ext uri="{FF2B5EF4-FFF2-40B4-BE49-F238E27FC236}">
                <a16:creationId xmlns:a16="http://schemas.microsoft.com/office/drawing/2014/main" id="{E4AE6954-8976-BB43-B7B5-877DF5423BF1}"/>
              </a:ext>
            </a:extLst>
          </p:cNvPr>
          <p:cNvSpPr>
            <a:spLocks noGrp="1"/>
          </p:cNvSpPr>
          <p:nvPr>
            <p:ph sz="half" idx="16"/>
          </p:nvPr>
        </p:nvSpPr>
        <p:spPr>
          <a:xfrm>
            <a:off x="457199" y="1239520"/>
            <a:ext cx="8229601" cy="4475479"/>
          </a:xfrm>
          <a:prstGeom prst="rect">
            <a:avLst/>
          </a:prstGeom>
        </p:spPr>
        <p:txBody>
          <a:bodyPr lIns="0" tIns="0" rIns="0" bIns="0">
            <a:noAutofit/>
          </a:bodyPr>
          <a:lstStyle>
            <a:lvl1pPr>
              <a:buNone/>
              <a:defRPr sz="80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10" name="Text Placeholder 17">
            <a:extLst>
              <a:ext uri="{FF2B5EF4-FFF2-40B4-BE49-F238E27FC236}">
                <a16:creationId xmlns:a16="http://schemas.microsoft.com/office/drawing/2014/main" id="{17B32880-1479-0647-B4D8-9C2F0F0E4692}"/>
              </a:ext>
            </a:extLst>
          </p:cNvPr>
          <p:cNvSpPr>
            <a:spLocks noGrp="1"/>
          </p:cNvSpPr>
          <p:nvPr>
            <p:ph type="body" sz="quarter" idx="19" hasCustomPrompt="1"/>
          </p:nvPr>
        </p:nvSpPr>
        <p:spPr>
          <a:xfrm>
            <a:off x="457199" y="940461"/>
            <a:ext cx="8229600" cy="215444"/>
          </a:xfrm>
          <a:prstGeom prst="rect">
            <a:avLst/>
          </a:prstGeom>
        </p:spPr>
        <p:txBody>
          <a:bodyPr lIns="0" tIns="0" bIns="0">
            <a:spAutoFit/>
          </a:bodyPr>
          <a:lstStyle>
            <a:lvl1pPr>
              <a:defRPr>
                <a:solidFill>
                  <a:schemeClr val="bg2"/>
                </a:solidFill>
                <a:latin typeface="+mj-lt"/>
              </a:defRPr>
            </a:lvl1pPr>
          </a:lstStyle>
          <a:p>
            <a:pPr lvl="0"/>
            <a:r>
              <a:rPr lang="en-US" dirty="0"/>
              <a:t>Click to edit master text styles</a:t>
            </a:r>
          </a:p>
        </p:txBody>
      </p:sp>
      <p:sp>
        <p:nvSpPr>
          <p:cNvPr id="11" name="Text Placeholder 14">
            <a:extLst>
              <a:ext uri="{FF2B5EF4-FFF2-40B4-BE49-F238E27FC236}">
                <a16:creationId xmlns:a16="http://schemas.microsoft.com/office/drawing/2014/main" id="{9251CCFE-CC35-0546-B944-4AFCCA71C1F1}"/>
              </a:ext>
            </a:extLst>
          </p:cNvPr>
          <p:cNvSpPr>
            <a:spLocks noGrp="1"/>
          </p:cNvSpPr>
          <p:nvPr>
            <p:ph type="body" sz="quarter" idx="18" hasCustomPrompt="1"/>
          </p:nvPr>
        </p:nvSpPr>
        <p:spPr>
          <a:xfrm>
            <a:off x="1463039" y="5730153"/>
            <a:ext cx="7223760" cy="123111"/>
          </a:xfrm>
          <a:prstGeom prst="rect">
            <a:avLst/>
          </a:prstGeo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
        <p:nvSpPr>
          <p:cNvPr id="3" name="Title 2">
            <a:extLst>
              <a:ext uri="{FF2B5EF4-FFF2-40B4-BE49-F238E27FC236}">
                <a16:creationId xmlns:a16="http://schemas.microsoft.com/office/drawing/2014/main" id="{7A563235-5784-164C-851C-C9463339A63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828645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GIPS">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endParaRPr lang="en-US" dirty="0">
              <a:solidFill>
                <a:schemeClr val="tx1">
                  <a:lumMod val="50000"/>
                  <a:lumOff val="50000"/>
                </a:scheme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07AD6B60-1C19-2246-A923-3503AC7EC2C5}" type="slidenum">
              <a:rPr lang="en-US" smtClean="0"/>
              <a:pPr/>
              <a:t>‹#›</a:t>
            </a:fld>
            <a:endParaRPr lang="en-US" dirty="0"/>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a:prstGeom prst="rect">
            <a:avLst/>
          </a:prstGeo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8" name="Picture 7">
            <a:extLst>
              <a:ext uri="{FF2B5EF4-FFF2-40B4-BE49-F238E27FC236}">
                <a16:creationId xmlns:a16="http://schemas.microsoft.com/office/drawing/2014/main" id="{231074BE-9A85-DD4D-91EF-73D10756DA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3" name="Content Placeholder 2">
            <a:extLst>
              <a:ext uri="{FF2B5EF4-FFF2-40B4-BE49-F238E27FC236}">
                <a16:creationId xmlns:a16="http://schemas.microsoft.com/office/drawing/2014/main" id="{E4AE6954-8976-BB43-B7B5-877DF5423BF1}"/>
              </a:ext>
            </a:extLst>
          </p:cNvPr>
          <p:cNvSpPr>
            <a:spLocks noGrp="1"/>
          </p:cNvSpPr>
          <p:nvPr>
            <p:ph sz="half" idx="16"/>
          </p:nvPr>
        </p:nvSpPr>
        <p:spPr>
          <a:xfrm>
            <a:off x="457199" y="1239520"/>
            <a:ext cx="8229601" cy="4475479"/>
          </a:xfrm>
          <a:prstGeom prst="rect">
            <a:avLst/>
          </a:prstGeom>
        </p:spPr>
        <p:txBody>
          <a:bodyPr lIns="0" tIns="0" rIns="0" bIns="0">
            <a:noAutofit/>
          </a:bodyPr>
          <a:lstStyle>
            <a:lvl1pPr>
              <a:buNone/>
              <a:defRPr sz="800" b="0" i="0">
                <a:solidFill>
                  <a:schemeClr val="tx1"/>
                </a:solidFill>
                <a:latin typeface="Arial Narrow" panose="020B0604020202020204" pitchFamily="34" charset="0"/>
                <a:cs typeface="Arial Narrow" panose="020B0604020202020204" pitchFamily="34" charset="0"/>
              </a:defRPr>
            </a:lvl1pPr>
          </a:lstStyle>
          <a:p>
            <a:pPr lvl="0"/>
            <a:r>
              <a:rPr lang="en-US"/>
              <a:t>Click to edit Master text styles</a:t>
            </a:r>
          </a:p>
        </p:txBody>
      </p:sp>
      <p:sp>
        <p:nvSpPr>
          <p:cNvPr id="10" name="Text Placeholder 17">
            <a:extLst>
              <a:ext uri="{FF2B5EF4-FFF2-40B4-BE49-F238E27FC236}">
                <a16:creationId xmlns:a16="http://schemas.microsoft.com/office/drawing/2014/main" id="{17B32880-1479-0647-B4D8-9C2F0F0E4692}"/>
              </a:ext>
            </a:extLst>
          </p:cNvPr>
          <p:cNvSpPr>
            <a:spLocks noGrp="1"/>
          </p:cNvSpPr>
          <p:nvPr>
            <p:ph type="body" sz="quarter" idx="19" hasCustomPrompt="1"/>
          </p:nvPr>
        </p:nvSpPr>
        <p:spPr>
          <a:xfrm>
            <a:off x="457199" y="940461"/>
            <a:ext cx="8229600" cy="215444"/>
          </a:xfrm>
          <a:prstGeom prst="rect">
            <a:avLst/>
          </a:prstGeom>
        </p:spPr>
        <p:txBody>
          <a:bodyPr lIns="0" tIns="0" bIns="0">
            <a:spAutoFit/>
          </a:bodyPr>
          <a:lstStyle>
            <a:lvl1pPr>
              <a:defRPr>
                <a:solidFill>
                  <a:schemeClr val="bg2"/>
                </a:solidFill>
                <a:latin typeface="+mj-lt"/>
              </a:defRPr>
            </a:lvl1pPr>
          </a:lstStyle>
          <a:p>
            <a:pPr lvl="0"/>
            <a:r>
              <a:rPr lang="en-US" dirty="0"/>
              <a:t>Click to edit master text styles</a:t>
            </a:r>
          </a:p>
        </p:txBody>
      </p:sp>
      <p:sp>
        <p:nvSpPr>
          <p:cNvPr id="11" name="Text Placeholder 14">
            <a:extLst>
              <a:ext uri="{FF2B5EF4-FFF2-40B4-BE49-F238E27FC236}">
                <a16:creationId xmlns:a16="http://schemas.microsoft.com/office/drawing/2014/main" id="{9251CCFE-CC35-0546-B944-4AFCCA71C1F1}"/>
              </a:ext>
            </a:extLst>
          </p:cNvPr>
          <p:cNvSpPr>
            <a:spLocks noGrp="1"/>
          </p:cNvSpPr>
          <p:nvPr>
            <p:ph type="body" sz="quarter" idx="18" hasCustomPrompt="1"/>
          </p:nvPr>
        </p:nvSpPr>
        <p:spPr>
          <a:xfrm>
            <a:off x="1463039" y="5730153"/>
            <a:ext cx="7223760" cy="123111"/>
          </a:xfrm>
          <a:prstGeom prst="rect">
            <a:avLst/>
          </a:prstGeo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
        <p:nvSpPr>
          <p:cNvPr id="3" name="Title 2">
            <a:extLst>
              <a:ext uri="{FF2B5EF4-FFF2-40B4-BE49-F238E27FC236}">
                <a16:creationId xmlns:a16="http://schemas.microsoft.com/office/drawing/2014/main" id="{7A563235-5784-164C-851C-C9463339A63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5492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g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457200" y="1836750"/>
            <a:ext cx="3896139" cy="3200400"/>
          </a:xfrm>
        </p:spPr>
        <p:txBody>
          <a:bodyPr lIns="0" tIns="0" rIns="0" bIns="0">
            <a:noAutofit/>
          </a:bodyPr>
          <a:lstStyle>
            <a:lvl1pPr>
              <a:buNone/>
              <a:defRPr sz="1200"/>
            </a:lvl1pPr>
          </a:lstStyle>
          <a:p>
            <a:pPr lvl="0"/>
            <a:r>
              <a:rPr lang="en-US"/>
              <a:t>Click to edit Master text styles</a:t>
            </a:r>
          </a:p>
        </p:txBody>
      </p:sp>
      <p:sp>
        <p:nvSpPr>
          <p:cNvPr id="4" name="Content Placeholder 3"/>
          <p:cNvSpPr>
            <a:spLocks noGrp="1"/>
          </p:cNvSpPr>
          <p:nvPr>
            <p:ph sz="half" idx="2"/>
          </p:nvPr>
        </p:nvSpPr>
        <p:spPr>
          <a:xfrm>
            <a:off x="4800602" y="1836750"/>
            <a:ext cx="3886198" cy="3200400"/>
          </a:xfrm>
        </p:spPr>
        <p:txBody>
          <a:bodyPr lIns="0" tIns="0" rIns="0" bIns="0">
            <a:noAutofit/>
          </a:bodyPr>
          <a:lstStyle>
            <a:lvl1pPr>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cxnSp>
        <p:nvCxnSpPr>
          <p:cNvPr id="10" name="Straight Connector 9">
            <a:extLst>
              <a:ext uri="{FF2B5EF4-FFF2-40B4-BE49-F238E27FC236}">
                <a16:creationId xmlns:a16="http://schemas.microsoft.com/office/drawing/2014/main" id="{6DF540C2-AB15-3C48-AA5E-E855F4D90E61}"/>
              </a:ext>
            </a:extLst>
          </p:cNvPr>
          <p:cNvCxnSpPr>
            <a:cxnSpLocks/>
          </p:cNvCxnSpPr>
          <p:nvPr/>
        </p:nvCxnSpPr>
        <p:spPr>
          <a:xfrm>
            <a:off x="4572000" y="1836751"/>
            <a:ext cx="0" cy="3192449"/>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F24757F1-7886-EA49-BA53-797E97EBC8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cxnSp>
        <p:nvCxnSpPr>
          <p:cNvPr id="16" name="Straight Connector 15">
            <a:extLst>
              <a:ext uri="{FF2B5EF4-FFF2-40B4-BE49-F238E27FC236}">
                <a16:creationId xmlns:a16="http://schemas.microsoft.com/office/drawing/2014/main" id="{8DC96C46-404A-C24C-BD97-6D22BCBC0C01}"/>
              </a:ext>
            </a:extLst>
          </p:cNvPr>
          <p:cNvCxnSpPr>
            <a:cxnSpLocks/>
          </p:cNvCxnSpPr>
          <p:nvPr/>
        </p:nvCxnSpPr>
        <p:spPr>
          <a:xfrm>
            <a:off x="4572000" y="1836751"/>
            <a:ext cx="0" cy="319244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Text Placeholder 17">
            <a:extLst>
              <a:ext uri="{FF2B5EF4-FFF2-40B4-BE49-F238E27FC236}">
                <a16:creationId xmlns:a16="http://schemas.microsoft.com/office/drawing/2014/main" id="{5B176B73-DD99-2045-8D0E-8C82F5A9BAD8}"/>
              </a:ext>
            </a:extLst>
          </p:cNvPr>
          <p:cNvSpPr>
            <a:spLocks noGrp="1"/>
          </p:cNvSpPr>
          <p:nvPr>
            <p:ph type="body" sz="quarter" idx="19"/>
          </p:nvPr>
        </p:nvSpPr>
        <p:spPr>
          <a:xfrm>
            <a:off x="457200" y="940461"/>
            <a:ext cx="6405563" cy="215444"/>
          </a:xfrm>
        </p:spPr>
        <p:txBody>
          <a:bodyPr wrap="square" lIns="0" tIns="0" bIns="0">
            <a:spAutoFit/>
          </a:bodyPr>
          <a:lstStyle>
            <a:lvl1pPr>
              <a:defRPr>
                <a:solidFill>
                  <a:schemeClr val="bg2"/>
                </a:solidFill>
                <a:latin typeface="+mj-lt"/>
              </a:defRPr>
            </a:lvl1pPr>
          </a:lstStyle>
          <a:p>
            <a:pPr lvl="0"/>
            <a:r>
              <a:rPr lang="en-US"/>
              <a:t>Click to edit Master text styles</a:t>
            </a:r>
          </a:p>
        </p:txBody>
      </p:sp>
      <p:sp>
        <p:nvSpPr>
          <p:cNvPr id="18" name="Text Placeholder 14">
            <a:extLst>
              <a:ext uri="{FF2B5EF4-FFF2-40B4-BE49-F238E27FC236}">
                <a16:creationId xmlns:a16="http://schemas.microsoft.com/office/drawing/2014/main" id="{F6E177E8-2243-D84D-ACAE-E6BFCBDA02F4}"/>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0" name="Text Placeholder 14">
            <a:extLst>
              <a:ext uri="{FF2B5EF4-FFF2-40B4-BE49-F238E27FC236}">
                <a16:creationId xmlns:a16="http://schemas.microsoft.com/office/drawing/2014/main" id="{0F6E1321-E9E8-9043-8B14-0CEDCBF1260C}"/>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2306585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3-1/3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1152938" y="1836750"/>
            <a:ext cx="3919993" cy="3200400"/>
          </a:xfrm>
        </p:spPr>
        <p:txBody>
          <a:bodyPr lIns="0" tIns="0" rIns="0" bIns="0">
            <a:noAutofit/>
          </a:bodyPr>
          <a:lstStyle>
            <a:lvl1pPr>
              <a:buNone/>
              <a:defRPr sz="1200"/>
            </a:lvl1pPr>
          </a:lstStyle>
          <a:p>
            <a:pPr lvl="0"/>
            <a:r>
              <a:rPr lang="en-US"/>
              <a:t>Click to edit Master text styles</a:t>
            </a:r>
          </a:p>
        </p:txBody>
      </p:sp>
      <p:sp>
        <p:nvSpPr>
          <p:cNvPr id="4" name="Content Placeholder 3"/>
          <p:cNvSpPr>
            <a:spLocks noGrp="1"/>
          </p:cNvSpPr>
          <p:nvPr>
            <p:ph sz="half" idx="2"/>
          </p:nvPr>
        </p:nvSpPr>
        <p:spPr>
          <a:xfrm>
            <a:off x="5271714" y="1836750"/>
            <a:ext cx="2729287" cy="3200400"/>
          </a:xfrm>
        </p:spPr>
        <p:txBody>
          <a:bodyPr lIns="0" tIns="0" rIns="0" bIns="0">
            <a:noAutofit/>
          </a:bodyPr>
          <a:lstStyle>
            <a:lvl1pPr>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85D31449-FEF1-AA41-8022-FB93772428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cxnSp>
        <p:nvCxnSpPr>
          <p:cNvPr id="14" name="Straight Connector 13">
            <a:extLst>
              <a:ext uri="{FF2B5EF4-FFF2-40B4-BE49-F238E27FC236}">
                <a16:creationId xmlns:a16="http://schemas.microsoft.com/office/drawing/2014/main" id="{31EDBF07-112A-2F49-871D-92CC8809B822}"/>
              </a:ext>
            </a:extLst>
          </p:cNvPr>
          <p:cNvCxnSpPr>
            <a:cxnSpLocks/>
          </p:cNvCxnSpPr>
          <p:nvPr/>
        </p:nvCxnSpPr>
        <p:spPr>
          <a:xfrm>
            <a:off x="5170314" y="1836751"/>
            <a:ext cx="0" cy="319244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8" name="Text Placeholder 17">
            <a:extLst>
              <a:ext uri="{FF2B5EF4-FFF2-40B4-BE49-F238E27FC236}">
                <a16:creationId xmlns:a16="http://schemas.microsoft.com/office/drawing/2014/main" id="{F5F968E0-A31A-1D4A-97CE-55FAA777E7F7}"/>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19" name="Text Placeholder 14">
            <a:extLst>
              <a:ext uri="{FF2B5EF4-FFF2-40B4-BE49-F238E27FC236}">
                <a16:creationId xmlns:a16="http://schemas.microsoft.com/office/drawing/2014/main" id="{EBEA0954-1331-B74D-AE71-DA4C9578B9D3}"/>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0" name="Text Placeholder 14">
            <a:extLst>
              <a:ext uri="{FF2B5EF4-FFF2-40B4-BE49-F238E27FC236}">
                <a16:creationId xmlns:a16="http://schemas.microsoft.com/office/drawing/2014/main" id="{0776886C-A68E-E547-8640-20486EF60837}"/>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2673676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mall Content W/ba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1147970" y="1836751"/>
            <a:ext cx="6848061" cy="2496581"/>
          </a:xfrm>
        </p:spPr>
        <p:txBody>
          <a:bodyPr lIns="0" tIns="0" rIns="0" bIns="0">
            <a:noAutofit/>
          </a:bodyPr>
          <a:lstStyle>
            <a:lvl1pPr indent="0">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8618C570-00AE-AF4C-B250-FAD8E739C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7" name="Rectangle 16">
            <a:extLst>
              <a:ext uri="{FF2B5EF4-FFF2-40B4-BE49-F238E27FC236}">
                <a16:creationId xmlns:a16="http://schemas.microsoft.com/office/drawing/2014/main" id="{3AACB1F1-438E-FF43-9276-2DF763E2B2CF}"/>
              </a:ext>
            </a:extLst>
          </p:cNvPr>
          <p:cNvSpPr>
            <a:spLocks/>
          </p:cNvSpPr>
          <p:nvPr/>
        </p:nvSpPr>
        <p:spPr>
          <a:xfrm>
            <a:off x="1147970" y="4434141"/>
            <a:ext cx="6849055" cy="85829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548640" rtlCol="0" anchor="b"/>
          <a:lstStyle/>
          <a:p>
            <a:pPr algn="ctr"/>
            <a:endParaRPr lang="en-US" sz="1100" dirty="0">
              <a:solidFill>
                <a:srgbClr val="00114D"/>
              </a:solidFill>
              <a:latin typeface="Arial Narrow" panose="020B0604020202020204" pitchFamily="34" charset="0"/>
              <a:cs typeface="Arial Narrow" panose="020B0604020202020204" pitchFamily="34" charset="0"/>
            </a:endParaRPr>
          </a:p>
        </p:txBody>
      </p:sp>
      <p:sp>
        <p:nvSpPr>
          <p:cNvPr id="19" name="Text Placeholder 14">
            <a:extLst>
              <a:ext uri="{FF2B5EF4-FFF2-40B4-BE49-F238E27FC236}">
                <a16:creationId xmlns:a16="http://schemas.microsoft.com/office/drawing/2014/main" id="{A71AFCC1-E3C7-E449-A62F-66F705AB3842}"/>
              </a:ext>
            </a:extLst>
          </p:cNvPr>
          <p:cNvSpPr>
            <a:spLocks noGrp="1"/>
          </p:cNvSpPr>
          <p:nvPr>
            <p:ph type="body" sz="quarter" idx="19" hasCustomPrompt="1"/>
          </p:nvPr>
        </p:nvSpPr>
        <p:spPr>
          <a:xfrm>
            <a:off x="1365498" y="4694009"/>
            <a:ext cx="6413999" cy="338554"/>
          </a:xfrm>
          <a:solidFill>
            <a:schemeClr val="bg1">
              <a:alpha val="70000"/>
            </a:schemeClr>
          </a:solidFill>
        </p:spPr>
        <p:txBody>
          <a:bodyPr wrap="square" lIns="91440" tIns="91440" rIns="91440" bIns="91440" anchor="ctr" anchorCtr="0">
            <a:spAutoFit/>
          </a:bodyPr>
          <a:lstStyle>
            <a:lvl1pPr algn="ctr">
              <a:spcAft>
                <a:spcPts val="0"/>
              </a:spcAft>
              <a:buFontTx/>
              <a:buNone/>
              <a:defRPr sz="1000" i="0">
                <a:solidFill>
                  <a:schemeClr val="tx1">
                    <a:lumMod val="75000"/>
                    <a:lumOff val="25000"/>
                  </a:schemeClr>
                </a:solidFill>
              </a:defRPr>
            </a:lvl1pPr>
          </a:lstStyle>
          <a:p>
            <a:pPr lvl="0"/>
            <a:r>
              <a:rPr lang="en-US" dirty="0"/>
              <a:t>Click to edit text</a:t>
            </a:r>
          </a:p>
        </p:txBody>
      </p:sp>
      <p:sp>
        <p:nvSpPr>
          <p:cNvPr id="16" name="Text Placeholder 17">
            <a:extLst>
              <a:ext uri="{FF2B5EF4-FFF2-40B4-BE49-F238E27FC236}">
                <a16:creationId xmlns:a16="http://schemas.microsoft.com/office/drawing/2014/main" id="{AE3C9536-D039-B04E-B356-2A0329D04EC2}"/>
              </a:ext>
            </a:extLst>
          </p:cNvPr>
          <p:cNvSpPr>
            <a:spLocks noGrp="1"/>
          </p:cNvSpPr>
          <p:nvPr>
            <p:ph type="body" sz="quarter" idx="20"/>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20" name="Text Placeholder 14">
            <a:extLst>
              <a:ext uri="{FF2B5EF4-FFF2-40B4-BE49-F238E27FC236}">
                <a16:creationId xmlns:a16="http://schemas.microsoft.com/office/drawing/2014/main" id="{4B75F0B5-1F87-F245-AFFA-02A6D9409BBB}"/>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1" name="Text Placeholder 14">
            <a:extLst>
              <a:ext uri="{FF2B5EF4-FFF2-40B4-BE49-F238E27FC236}">
                <a16:creationId xmlns:a16="http://schemas.microsoft.com/office/drawing/2014/main" id="{44C56D88-004F-6641-B644-D7B7A307B651}"/>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91855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mall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1147970" y="1836751"/>
            <a:ext cx="6848061" cy="3200400"/>
          </a:xfrm>
        </p:spPr>
        <p:txBody>
          <a:bodyPr lIns="0" tIns="0" rIns="0" bIns="0">
            <a:noAutofit/>
          </a:bodyPr>
          <a:lstStyle>
            <a:lvl1pPr indent="0">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8618C570-00AE-AF4C-B250-FAD8E739C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6" name="Text Placeholder 17">
            <a:extLst>
              <a:ext uri="{FF2B5EF4-FFF2-40B4-BE49-F238E27FC236}">
                <a16:creationId xmlns:a16="http://schemas.microsoft.com/office/drawing/2014/main" id="{2FECE7BE-96B9-9B4D-A22B-A641CBE316AE}"/>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17" name="Text Placeholder 14">
            <a:extLst>
              <a:ext uri="{FF2B5EF4-FFF2-40B4-BE49-F238E27FC236}">
                <a16:creationId xmlns:a16="http://schemas.microsoft.com/office/drawing/2014/main" id="{70468E0B-6912-7649-9326-F19C03F97A20}"/>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19" name="Text Placeholder 14">
            <a:extLst>
              <a:ext uri="{FF2B5EF4-FFF2-40B4-BE49-F238E27FC236}">
                <a16:creationId xmlns:a16="http://schemas.microsoft.com/office/drawing/2014/main" id="{08ABC789-F2E2-CD46-BFC2-974363BD09DE}"/>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23646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ar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457200" y="1836750"/>
            <a:ext cx="8229600" cy="3200400"/>
          </a:xfrm>
        </p:spPr>
        <p:txBody>
          <a:bodyPr lIns="0" tIns="0" rIns="0" bIns="0">
            <a:noAutofit/>
          </a:bodyPr>
          <a:lstStyle>
            <a:lvl1pPr indent="0">
              <a:buNone/>
              <a:defRPr sz="1200"/>
            </a:lvl1pPr>
          </a:lstStyle>
          <a:p>
            <a:pPr lvl="0"/>
            <a:r>
              <a:rPr lang="en-US"/>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a:t>Click to edit Master text styles</a:t>
            </a:r>
          </a:p>
        </p:txBody>
      </p:sp>
      <p:pic>
        <p:nvPicPr>
          <p:cNvPr id="13" name="Picture 12">
            <a:extLst>
              <a:ext uri="{FF2B5EF4-FFF2-40B4-BE49-F238E27FC236}">
                <a16:creationId xmlns:a16="http://schemas.microsoft.com/office/drawing/2014/main" id="{8618C570-00AE-AF4C-B250-FAD8E739C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6" name="Text Placeholder 17">
            <a:extLst>
              <a:ext uri="{FF2B5EF4-FFF2-40B4-BE49-F238E27FC236}">
                <a16:creationId xmlns:a16="http://schemas.microsoft.com/office/drawing/2014/main" id="{7FBC16E7-EBF9-1146-A67D-6945083838A9}"/>
              </a:ext>
            </a:extLst>
          </p:cNvPr>
          <p:cNvSpPr>
            <a:spLocks noGrp="1"/>
          </p:cNvSpPr>
          <p:nvPr>
            <p:ph type="body" sz="quarter" idx="19"/>
          </p:nvPr>
        </p:nvSpPr>
        <p:spPr>
          <a:xfrm>
            <a:off x="457200" y="940461"/>
            <a:ext cx="6405563" cy="215444"/>
          </a:xfrm>
        </p:spPr>
        <p:txBody>
          <a:bodyPr lIns="0" tIns="0" bIns="0">
            <a:spAutoFit/>
          </a:bodyPr>
          <a:lstStyle>
            <a:lvl1pPr>
              <a:defRPr>
                <a:solidFill>
                  <a:schemeClr val="bg2"/>
                </a:solidFill>
                <a:latin typeface="+mj-lt"/>
              </a:defRPr>
            </a:lvl1pPr>
          </a:lstStyle>
          <a:p>
            <a:pPr lvl="0"/>
            <a:r>
              <a:rPr lang="en-US"/>
              <a:t>Click to edit Master text styles</a:t>
            </a:r>
          </a:p>
        </p:txBody>
      </p:sp>
      <p:sp>
        <p:nvSpPr>
          <p:cNvPr id="17" name="Text Placeholder 14">
            <a:extLst>
              <a:ext uri="{FF2B5EF4-FFF2-40B4-BE49-F238E27FC236}">
                <a16:creationId xmlns:a16="http://schemas.microsoft.com/office/drawing/2014/main" id="{D6BB766B-D552-B14B-8DDC-CB4A35C152B1}"/>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19" name="Text Placeholder 14">
            <a:extLst>
              <a:ext uri="{FF2B5EF4-FFF2-40B4-BE49-F238E27FC236}">
                <a16:creationId xmlns:a16="http://schemas.microsoft.com/office/drawing/2014/main" id="{D10B4DAC-7697-D949-8EE1-3CB960BBD0A3}"/>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2762342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p 10 with Descrip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9" y="543565"/>
            <a:ext cx="6404846" cy="332399"/>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457199" y="1658992"/>
            <a:ext cx="8229599" cy="2906675"/>
          </a:xfrm>
        </p:spPr>
        <p:txBody>
          <a:bodyPr lIns="0" tIns="0" rIns="0" bIns="0">
            <a:noAutofit/>
          </a:bodyPr>
          <a:lstStyle>
            <a:lvl1pPr indent="0">
              <a:buNone/>
              <a:defRPr sz="1200"/>
            </a:lvl1pPr>
          </a:lstStyle>
          <a:p>
            <a:pPr lvl="0"/>
            <a:r>
              <a:rPr lang="en-US" dirty="0"/>
              <a:t>Click to edit Master text styles</a:t>
            </a:r>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7" name="Slide Number Placeholder 6"/>
          <p:cNvSpPr>
            <a:spLocks noGrp="1"/>
          </p:cNvSpPr>
          <p:nvPr>
            <p:ph type="sldNum" sz="quarter" idx="12"/>
          </p:nvPr>
        </p:nvSpPr>
        <p:spPr/>
        <p:txBody>
          <a:bodyPr/>
          <a:lstStyle>
            <a:lvl1pPr>
              <a:defRPr>
                <a:solidFill>
                  <a:schemeClr val="tx1">
                    <a:lumMod val="50000"/>
                    <a:lumOff val="50000"/>
                  </a:schemeClr>
                </a:solidFill>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
        <p:nvSpPr>
          <p:cNvPr id="12" name="Text Placeholder 9">
            <a:extLst>
              <a:ext uri="{FF2B5EF4-FFF2-40B4-BE49-F238E27FC236}">
                <a16:creationId xmlns:a16="http://schemas.microsoft.com/office/drawing/2014/main" id="{D3E4B733-03BC-354E-B5CC-3DC461EAB144}"/>
              </a:ext>
            </a:extLst>
          </p:cNvPr>
          <p:cNvSpPr>
            <a:spLocks noGrp="1"/>
          </p:cNvSpPr>
          <p:nvPr>
            <p:ph type="body" sz="quarter" idx="15"/>
          </p:nvPr>
        </p:nvSpPr>
        <p:spPr>
          <a:xfrm>
            <a:off x="457199" y="161143"/>
            <a:ext cx="2743200" cy="123111"/>
          </a:xfrm>
        </p:spPr>
        <p:txBody>
          <a:bodyPr wrap="square" lIns="0" tIns="0" rIns="0" bIns="0">
            <a:spAutoFit/>
          </a:bodyPr>
          <a:lstStyle>
            <a:lvl1pPr indent="0">
              <a:buFontTx/>
              <a:buNone/>
              <a:defRPr sz="800" b="0" i="0">
                <a:solidFill>
                  <a:schemeClr val="bg2"/>
                </a:solidFill>
                <a:latin typeface="Arial" panose="020B0604020202020204" pitchFamily="34" charset="0"/>
                <a:cs typeface="Arial" panose="020B0604020202020204" pitchFamily="34" charset="0"/>
              </a:defRPr>
            </a:lvl1pPr>
            <a:lvl2pPr>
              <a:buFontTx/>
              <a:buNone/>
              <a:defRPr sz="800"/>
            </a:lvl2pPr>
            <a:lvl3pPr>
              <a:buFontTx/>
              <a:buNone/>
              <a:defRPr sz="800"/>
            </a:lvl3pPr>
            <a:lvl4pPr>
              <a:buFontTx/>
              <a:buNone/>
              <a:defRPr sz="800"/>
            </a:lvl4pPr>
            <a:lvl5pPr>
              <a:buFontTx/>
              <a:buNone/>
              <a:defRPr sz="800"/>
            </a:lvl5pPr>
          </a:lstStyle>
          <a:p>
            <a:pPr lvl="0"/>
            <a:r>
              <a:rPr lang="en-US" dirty="0"/>
              <a:t>Click to edit Master text styles</a:t>
            </a:r>
          </a:p>
        </p:txBody>
      </p:sp>
      <p:pic>
        <p:nvPicPr>
          <p:cNvPr id="13" name="Picture 12">
            <a:extLst>
              <a:ext uri="{FF2B5EF4-FFF2-40B4-BE49-F238E27FC236}">
                <a16:creationId xmlns:a16="http://schemas.microsoft.com/office/drawing/2014/main" id="{8618C570-00AE-AF4C-B250-FAD8E739C3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6151177"/>
            <a:ext cx="858671" cy="388053"/>
          </a:xfrm>
          <a:prstGeom prst="rect">
            <a:avLst/>
          </a:prstGeom>
        </p:spPr>
      </p:pic>
      <p:sp>
        <p:nvSpPr>
          <p:cNvPr id="19" name="Text Placeholder 14">
            <a:extLst>
              <a:ext uri="{FF2B5EF4-FFF2-40B4-BE49-F238E27FC236}">
                <a16:creationId xmlns:a16="http://schemas.microsoft.com/office/drawing/2014/main" id="{A71AFCC1-E3C7-E449-A62F-66F705AB3842}"/>
              </a:ext>
            </a:extLst>
          </p:cNvPr>
          <p:cNvSpPr>
            <a:spLocks noGrp="1"/>
          </p:cNvSpPr>
          <p:nvPr>
            <p:ph type="body" sz="quarter" idx="19" hasCustomPrompt="1"/>
          </p:nvPr>
        </p:nvSpPr>
        <p:spPr>
          <a:xfrm>
            <a:off x="457199" y="4617597"/>
            <a:ext cx="8229601" cy="731520"/>
          </a:xfrm>
          <a:solidFill>
            <a:schemeClr val="bg1">
              <a:lumMod val="85000"/>
            </a:schemeClr>
          </a:solidFill>
        </p:spPr>
        <p:txBody>
          <a:bodyPr wrap="square" lIns="91440" tIns="91440" rIns="91440" bIns="91440" anchor="ctr" anchorCtr="0">
            <a:spAutoFit/>
          </a:bodyPr>
          <a:lstStyle>
            <a:lvl1pPr algn="l">
              <a:spcAft>
                <a:spcPts val="0"/>
              </a:spcAft>
              <a:buFontTx/>
              <a:buNone/>
              <a:defRPr sz="800" i="0">
                <a:solidFill>
                  <a:schemeClr val="tx1">
                    <a:lumMod val="75000"/>
                    <a:lumOff val="25000"/>
                  </a:schemeClr>
                </a:solidFill>
              </a:defRPr>
            </a:lvl1pPr>
          </a:lstStyle>
          <a:p>
            <a:pPr lvl="0"/>
            <a:r>
              <a:rPr lang="en-US" dirty="0"/>
              <a:t>Click to edit text</a:t>
            </a:r>
          </a:p>
        </p:txBody>
      </p:sp>
      <p:sp>
        <p:nvSpPr>
          <p:cNvPr id="16" name="Text Placeholder 17">
            <a:extLst>
              <a:ext uri="{FF2B5EF4-FFF2-40B4-BE49-F238E27FC236}">
                <a16:creationId xmlns:a16="http://schemas.microsoft.com/office/drawing/2014/main" id="{AE3C9536-D039-B04E-B356-2A0329D04EC2}"/>
              </a:ext>
            </a:extLst>
          </p:cNvPr>
          <p:cNvSpPr>
            <a:spLocks noGrp="1"/>
          </p:cNvSpPr>
          <p:nvPr>
            <p:ph type="body" sz="quarter" idx="20"/>
          </p:nvPr>
        </p:nvSpPr>
        <p:spPr>
          <a:xfrm>
            <a:off x="457199" y="940461"/>
            <a:ext cx="8229600" cy="161583"/>
          </a:xfrm>
        </p:spPr>
        <p:txBody>
          <a:bodyPr wrap="square" lIns="0" tIns="0" bIns="0">
            <a:spAutoFit/>
          </a:bodyPr>
          <a:lstStyle>
            <a:lvl1pPr>
              <a:defRPr sz="1050">
                <a:solidFill>
                  <a:schemeClr val="bg2"/>
                </a:solidFill>
                <a:latin typeface="+mj-lt"/>
              </a:defRPr>
            </a:lvl1pPr>
          </a:lstStyle>
          <a:p>
            <a:pPr lvl="0"/>
            <a:r>
              <a:rPr lang="en-US"/>
              <a:t>Click to edit Master text styles</a:t>
            </a:r>
          </a:p>
        </p:txBody>
      </p:sp>
      <p:sp>
        <p:nvSpPr>
          <p:cNvPr id="20" name="Text Placeholder 14">
            <a:extLst>
              <a:ext uri="{FF2B5EF4-FFF2-40B4-BE49-F238E27FC236}">
                <a16:creationId xmlns:a16="http://schemas.microsoft.com/office/drawing/2014/main" id="{4B75F0B5-1F87-F245-AFFA-02A6D9409BBB}"/>
              </a:ext>
            </a:extLst>
          </p:cNvPr>
          <p:cNvSpPr>
            <a:spLocks noGrp="1"/>
          </p:cNvSpPr>
          <p:nvPr>
            <p:ph type="body" sz="quarter" idx="17" hasCustomPrompt="1"/>
          </p:nvPr>
        </p:nvSpPr>
        <p:spPr>
          <a:xfrm>
            <a:off x="1463040" y="5524335"/>
            <a:ext cx="7223760" cy="153888"/>
          </a:xfrm>
        </p:spPr>
        <p:txBody>
          <a:bodyPr wrap="square" lIns="0" tIns="0" rIns="0" bIns="0" anchor="b" anchorCtr="0">
            <a:spAutoFit/>
          </a:bodyPr>
          <a:lstStyle>
            <a:lvl1pPr algn="r">
              <a:spcAft>
                <a:spcPts val="0"/>
              </a:spcAft>
              <a:buFontTx/>
              <a:buNone/>
              <a:defRPr sz="1000" i="1">
                <a:solidFill>
                  <a:schemeClr val="tx1">
                    <a:lumMod val="75000"/>
                    <a:lumOff val="25000"/>
                  </a:schemeClr>
                </a:solidFill>
              </a:defRPr>
            </a:lvl1pPr>
          </a:lstStyle>
          <a:p>
            <a:pPr lvl="0"/>
            <a:r>
              <a:rPr lang="en-US" dirty="0"/>
              <a:t>Performance</a:t>
            </a:r>
          </a:p>
        </p:txBody>
      </p:sp>
      <p:sp>
        <p:nvSpPr>
          <p:cNvPr id="21" name="Text Placeholder 14">
            <a:extLst>
              <a:ext uri="{FF2B5EF4-FFF2-40B4-BE49-F238E27FC236}">
                <a16:creationId xmlns:a16="http://schemas.microsoft.com/office/drawing/2014/main" id="{44C56D88-004F-6641-B644-D7B7A307B651}"/>
              </a:ext>
            </a:extLst>
          </p:cNvPr>
          <p:cNvSpPr>
            <a:spLocks noGrp="1"/>
          </p:cNvSpPr>
          <p:nvPr>
            <p:ph type="body" sz="quarter" idx="18" hasCustomPrompt="1"/>
          </p:nvPr>
        </p:nvSpPr>
        <p:spPr>
          <a:xfrm>
            <a:off x="1463039" y="5730153"/>
            <a:ext cx="7223760" cy="123111"/>
          </a:xfrm>
        </p:spPr>
        <p:txBody>
          <a:bodyPr wrap="square" lIns="0" tIns="0" rIns="0" bIns="0" anchor="t" anchorCtr="0">
            <a:spAutoFit/>
          </a:bodyPr>
          <a:lstStyle>
            <a:lvl1pPr algn="r">
              <a:spcAft>
                <a:spcPts val="0"/>
              </a:spcAft>
              <a:buFontTx/>
              <a:buNone/>
              <a:defRPr sz="800" b="0" i="0">
                <a:solidFill>
                  <a:schemeClr val="tx1">
                    <a:lumMod val="75000"/>
                    <a:lumOff val="25000"/>
                  </a:schemeClr>
                </a:solidFill>
                <a:latin typeface="Arial Narrow" panose="020B0604020202020204" pitchFamily="34" charset="0"/>
                <a:cs typeface="Arial Narrow" panose="020B0604020202020204" pitchFamily="34" charset="0"/>
              </a:defRPr>
            </a:lvl1pPr>
          </a:lstStyle>
          <a:p>
            <a:pPr lvl="0"/>
            <a:r>
              <a:rPr lang="en-US" dirty="0"/>
              <a:t>Source</a:t>
            </a:r>
          </a:p>
        </p:txBody>
      </p:sp>
    </p:spTree>
    <p:extLst>
      <p:ext uri="{BB962C8B-B14F-4D97-AF65-F5344CB8AC3E}">
        <p14:creationId xmlns:p14="http://schemas.microsoft.com/office/powerpoint/2010/main" val="124767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1" y="543565"/>
            <a:ext cx="6404846" cy="332399"/>
          </a:xfrm>
          <a:prstGeom prst="rect">
            <a:avLst/>
          </a:prstGeom>
        </p:spPr>
        <p:txBody>
          <a:bodyPr vert="horz" wrap="square" lIns="0" tIns="0" rIns="0" bIns="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8229600" cy="320039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a:p>
            <a:pPr lvl="2"/>
            <a:endParaRPr lang="en-US" dirty="0"/>
          </a:p>
        </p:txBody>
      </p:sp>
      <p:sp>
        <p:nvSpPr>
          <p:cNvPr id="5" name="Footer Placeholder 4"/>
          <p:cNvSpPr>
            <a:spLocks noGrp="1"/>
          </p:cNvSpPr>
          <p:nvPr>
            <p:ph type="ftr" sz="quarter" idx="3"/>
          </p:nvPr>
        </p:nvSpPr>
        <p:spPr>
          <a:xfrm>
            <a:off x="4572000" y="6356350"/>
            <a:ext cx="3865944" cy="182877"/>
          </a:xfrm>
          <a:prstGeom prst="rect">
            <a:avLst/>
          </a:prstGeom>
        </p:spPr>
        <p:txBody>
          <a:bodyPr vert="horz" lIns="0" tIns="0" rIns="0" bIns="0" rtlCol="0" anchor="b" anchorCtr="0"/>
          <a:lstStyle>
            <a:lvl1pPr algn="r">
              <a:defRPr sz="800" b="0" i="0">
                <a:solidFill>
                  <a:schemeClr val="tx1">
                    <a:lumMod val="50000"/>
                    <a:lumOff val="50000"/>
                  </a:schemeClr>
                </a:solidFill>
                <a:latin typeface="Arial Narrow" panose="020B0604020202020204" pitchFamily="34" charset="0"/>
                <a:cs typeface="Arial Narrow" panose="020B0604020202020204" pitchFamily="34" charset="0"/>
              </a:defRPr>
            </a:lvl1p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
        <p:nvSpPr>
          <p:cNvPr id="6" name="Slide Number Placeholder 5"/>
          <p:cNvSpPr>
            <a:spLocks noGrp="1"/>
          </p:cNvSpPr>
          <p:nvPr>
            <p:ph type="sldNum" sz="quarter" idx="4"/>
          </p:nvPr>
        </p:nvSpPr>
        <p:spPr>
          <a:xfrm>
            <a:off x="8437944" y="6356353"/>
            <a:ext cx="248856" cy="182877"/>
          </a:xfrm>
          <a:prstGeom prst="rect">
            <a:avLst/>
          </a:prstGeom>
        </p:spPr>
        <p:txBody>
          <a:bodyPr vert="horz" lIns="0" tIns="0" rIns="0" bIns="0" rtlCol="0" anchor="b" anchorCtr="0"/>
          <a:lstStyle>
            <a:lvl1pPr algn="r">
              <a:defRPr sz="800" b="0" i="0">
                <a:solidFill>
                  <a:schemeClr val="tx1">
                    <a:lumMod val="50000"/>
                    <a:lumOff val="50000"/>
                  </a:schemeClr>
                </a:solidFill>
                <a:latin typeface="Arial Narrow" panose="020B0604020202020204" pitchFamily="34" charset="0"/>
                <a:cs typeface="Arial Narrow" panose="020B0604020202020204" pitchFamily="34" charset="0"/>
              </a:defRPr>
            </a:lvl1pPr>
          </a:lstStyle>
          <a:p>
            <a:fld id="{E6B465D3-4A44-426C-8F5F-F841BF76529D}" type="slidenum">
              <a:rPr lang="en-US" smtClean="0">
                <a:solidFill>
                  <a:srgbClr val="323232">
                    <a:lumMod val="50000"/>
                    <a:lumOff val="50000"/>
                  </a:srgbClr>
                </a:solidFill>
              </a:rPr>
              <a:pPr/>
              <a:t>‹#›</a:t>
            </a:fld>
            <a:endParaRPr lang="en-US" dirty="0">
              <a:solidFill>
                <a:srgbClr val="323232">
                  <a:lumMod val="50000"/>
                  <a:lumOff val="50000"/>
                </a:srgbClr>
              </a:solidFill>
            </a:endParaRPr>
          </a:p>
        </p:txBody>
      </p:sp>
    </p:spTree>
    <p:extLst>
      <p:ext uri="{BB962C8B-B14F-4D97-AF65-F5344CB8AC3E}">
        <p14:creationId xmlns:p14="http://schemas.microsoft.com/office/powerpoint/2010/main" val="385239409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53"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 id="2147483736" r:id="rId18"/>
    <p:sldLayoutId id="2147483737" r:id="rId19"/>
    <p:sldLayoutId id="2147483738" r:id="rId20"/>
    <p:sldLayoutId id="2147483739" r:id="rId21"/>
    <p:sldLayoutId id="2147483740" r:id="rId22"/>
    <p:sldLayoutId id="2147483741" r:id="rId23"/>
    <p:sldLayoutId id="2147483742" r:id="rId24"/>
    <p:sldLayoutId id="2147483743" r:id="rId25"/>
    <p:sldLayoutId id="2147483744" r:id="rId26"/>
    <p:sldLayoutId id="2147483746" r:id="rId27"/>
    <p:sldLayoutId id="2147483747" r:id="rId28"/>
    <p:sldLayoutId id="2147483748" r:id="rId29"/>
    <p:sldLayoutId id="2147483749" r:id="rId30"/>
    <p:sldLayoutId id="2147483750" r:id="rId31"/>
    <p:sldLayoutId id="2147483751" r:id="rId32"/>
    <p:sldLayoutId id="2147483754" r:id="rId33"/>
    <p:sldLayoutId id="2147483755" r:id="rId34"/>
    <p:sldLayoutId id="2147483756" r:id="rId35"/>
    <p:sldLayoutId id="2147483757" r:id="rId36"/>
    <p:sldLayoutId id="2147483758" r:id="rId37"/>
    <p:sldLayoutId id="2147483759" r:id="rId38"/>
  </p:sldLayoutIdLst>
  <p:hf hdr="0" dt="0"/>
  <p:txStyles>
    <p:titleStyle>
      <a:lvl1pPr algn="l" defTabSz="914400" rtl="0" eaLnBrk="1" latinLnBrk="0" hangingPunct="1">
        <a:lnSpc>
          <a:spcPct val="90000"/>
        </a:lnSpc>
        <a:spcBef>
          <a:spcPct val="0"/>
        </a:spcBef>
        <a:buNone/>
        <a:defRPr sz="2400" kern="1200">
          <a:solidFill>
            <a:schemeClr val="tx2"/>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Clr>
          <a:schemeClr val="tx2"/>
        </a:buClr>
        <a:buFontTx/>
        <a:buNone/>
        <a:defRPr sz="14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Clr>
          <a:schemeClr val="tx2"/>
        </a:buClr>
        <a:buFontTx/>
        <a:buNone/>
        <a:defRPr sz="1200" kern="1200">
          <a:solidFill>
            <a:schemeClr val="tx1"/>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00000"/>
        </a:lnSpc>
        <a:spcBef>
          <a:spcPts val="0"/>
        </a:spcBef>
        <a:spcAft>
          <a:spcPts val="600"/>
        </a:spcAft>
        <a:buClr>
          <a:schemeClr val="tx2"/>
        </a:buClr>
        <a:buFontTx/>
        <a:buNone/>
        <a:defRPr sz="11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2"/>
        </a:buClr>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2"/>
        </a:buClr>
        <a:buFont typeface="Wingdings" pitchFamily="2" charset="2"/>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20">
          <p15:clr>
            <a:srgbClr val="F26B43"/>
          </p15:clr>
        </p15:guide>
        <p15:guide id="2" pos="288">
          <p15:clr>
            <a:srgbClr val="F26B43"/>
          </p15:clr>
        </p15:guide>
        <p15:guide id="3" pos="5472">
          <p15:clr>
            <a:srgbClr val="F26B43"/>
          </p15:clr>
        </p15:guide>
        <p15:guide id="4" pos="720">
          <p15:clr>
            <a:srgbClr val="F26B43"/>
          </p15:clr>
        </p15:guide>
        <p15:guide id="5" pos="5040">
          <p15:clr>
            <a:srgbClr val="F26B43"/>
          </p15:clr>
        </p15:guide>
        <p15:guide id="6" orient="horz" pos="1152">
          <p15:clr>
            <a:srgbClr val="F26B43"/>
          </p15:clr>
        </p15:guide>
        <p15:guide id="7" orient="horz" pos="3168">
          <p15:clr>
            <a:srgbClr val="F26B43"/>
          </p15:clr>
        </p15:guide>
        <p15:guide id="8" orient="horz" pos="3600">
          <p15:clr>
            <a:srgbClr val="F26B43"/>
          </p15:clr>
        </p15:guide>
        <p15:guide id="9" pos="1728">
          <p15:clr>
            <a:srgbClr val="F26B43"/>
          </p15:clr>
        </p15:guide>
        <p15:guide id="10" orient="horz" pos="55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8.xml"/><Relationship Id="rId1" Type="http://schemas.openxmlformats.org/officeDocument/2006/relationships/tags" Target="../tags/tag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8.xml"/><Relationship Id="rId1" Type="http://schemas.openxmlformats.org/officeDocument/2006/relationships/tags" Target="../tags/tag6.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37.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38.xml"/></Relationships>
</file>

<file path=ppt/slides/_rels/slide2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3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4.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715AD-DB86-BD4D-A0B7-08665142F294}"/>
              </a:ext>
            </a:extLst>
          </p:cNvPr>
          <p:cNvSpPr>
            <a:spLocks noGrp="1"/>
          </p:cNvSpPr>
          <p:nvPr>
            <p:ph type="ctrTitle"/>
          </p:nvPr>
        </p:nvSpPr>
        <p:spPr>
          <a:xfrm>
            <a:off x="457200" y="4807601"/>
            <a:ext cx="7473142" cy="664797"/>
          </a:xfrm>
        </p:spPr>
        <p:txBody>
          <a:bodyPr/>
          <a:lstStyle/>
          <a:p>
            <a:r>
              <a:rPr lang="en-US" dirty="0"/>
              <a:t>Thornburg Investment Management Quarterly Update: </a:t>
            </a:r>
            <a:r>
              <a:rPr lang="en-US" dirty="0">
                <a:solidFill>
                  <a:schemeClr val="bg2"/>
                </a:solidFill>
              </a:rPr>
              <a:t>Investment Income Builder Fund</a:t>
            </a:r>
          </a:p>
        </p:txBody>
      </p:sp>
      <p:sp>
        <p:nvSpPr>
          <p:cNvPr id="3" name="Subtitle 2">
            <a:extLst>
              <a:ext uri="{FF2B5EF4-FFF2-40B4-BE49-F238E27FC236}">
                <a16:creationId xmlns:a16="http://schemas.microsoft.com/office/drawing/2014/main" id="{6921FD87-6FB3-5D4D-BB19-837C3BF569D2}"/>
              </a:ext>
            </a:extLst>
          </p:cNvPr>
          <p:cNvSpPr>
            <a:spLocks noGrp="1"/>
          </p:cNvSpPr>
          <p:nvPr>
            <p:ph type="subTitle" idx="1"/>
          </p:nvPr>
        </p:nvSpPr>
        <p:spPr>
          <a:xfrm>
            <a:off x="457200" y="4441507"/>
            <a:ext cx="3265136" cy="274048"/>
          </a:xfrm>
        </p:spPr>
        <p:txBody>
          <a:bodyPr/>
          <a:lstStyle/>
          <a:p>
            <a:r>
              <a:rPr lang="en-US" dirty="0"/>
              <a:t>Q3 2021</a:t>
            </a:r>
          </a:p>
        </p:txBody>
      </p:sp>
      <p:sp>
        <p:nvSpPr>
          <p:cNvPr id="11" name="Text Placeholder 10">
            <a:extLst>
              <a:ext uri="{FF2B5EF4-FFF2-40B4-BE49-F238E27FC236}">
                <a16:creationId xmlns:a16="http://schemas.microsoft.com/office/drawing/2014/main" id="{1C5EBFA1-CB3A-9943-8A70-1088164B903C}"/>
              </a:ext>
            </a:extLst>
          </p:cNvPr>
          <p:cNvSpPr>
            <a:spLocks noGrp="1"/>
          </p:cNvSpPr>
          <p:nvPr>
            <p:ph type="body" sz="quarter" idx="10"/>
          </p:nvPr>
        </p:nvSpPr>
        <p:spPr/>
        <p:txBody>
          <a:bodyPr/>
          <a:lstStyle/>
          <a:p>
            <a:r>
              <a:rPr lang="en-US" dirty="0"/>
              <a:t>Jason Brady,</a:t>
            </a:r>
            <a:r>
              <a:rPr lang="en-US" sz="800" dirty="0"/>
              <a:t> CFA</a:t>
            </a:r>
            <a:endParaRPr lang="en-US" dirty="0"/>
          </a:p>
        </p:txBody>
      </p:sp>
      <p:sp>
        <p:nvSpPr>
          <p:cNvPr id="32" name="Text Placeholder 31"/>
          <p:cNvSpPr>
            <a:spLocks noGrp="1"/>
          </p:cNvSpPr>
          <p:nvPr>
            <p:ph type="body" sz="quarter" idx="11"/>
          </p:nvPr>
        </p:nvSpPr>
        <p:spPr/>
        <p:txBody>
          <a:bodyPr/>
          <a:lstStyle/>
          <a:p>
            <a:r>
              <a:rPr lang="en-US" dirty="0"/>
              <a:t>Brian McMahon</a:t>
            </a:r>
          </a:p>
        </p:txBody>
      </p:sp>
      <p:sp>
        <p:nvSpPr>
          <p:cNvPr id="38" name="Text Placeholder 37"/>
          <p:cNvSpPr>
            <a:spLocks noGrp="1"/>
          </p:cNvSpPr>
          <p:nvPr>
            <p:ph type="body" sz="quarter" idx="12"/>
          </p:nvPr>
        </p:nvSpPr>
        <p:spPr/>
        <p:txBody>
          <a:bodyPr/>
          <a:lstStyle/>
          <a:p>
            <a:r>
              <a:rPr lang="en-US" dirty="0"/>
              <a:t>Ben Kirby,</a:t>
            </a:r>
            <a:r>
              <a:rPr lang="en-US" sz="800" dirty="0"/>
              <a:t> CFA</a:t>
            </a:r>
            <a:endParaRPr lang="en-US" dirty="0"/>
          </a:p>
        </p:txBody>
      </p:sp>
      <p:sp>
        <p:nvSpPr>
          <p:cNvPr id="42" name="Text Placeholder 41"/>
          <p:cNvSpPr>
            <a:spLocks noGrp="1"/>
          </p:cNvSpPr>
          <p:nvPr>
            <p:ph type="body" sz="quarter" idx="13"/>
          </p:nvPr>
        </p:nvSpPr>
        <p:spPr>
          <a:xfrm>
            <a:off x="7352675" y="6019618"/>
            <a:ext cx="1336855" cy="123111"/>
          </a:xfrm>
        </p:spPr>
        <p:txBody>
          <a:bodyPr/>
          <a:lstStyle/>
          <a:p>
            <a:r>
              <a:rPr lang="en-US" dirty="0"/>
              <a:t>President and CEO</a:t>
            </a:r>
          </a:p>
        </p:txBody>
      </p:sp>
      <p:sp>
        <p:nvSpPr>
          <p:cNvPr id="43" name="Text Placeholder 42"/>
          <p:cNvSpPr>
            <a:spLocks noGrp="1"/>
          </p:cNvSpPr>
          <p:nvPr>
            <p:ph type="body" sz="quarter" idx="14"/>
          </p:nvPr>
        </p:nvSpPr>
        <p:spPr>
          <a:xfrm>
            <a:off x="5923612" y="6019620"/>
            <a:ext cx="1336855" cy="246221"/>
          </a:xfrm>
        </p:spPr>
        <p:txBody>
          <a:bodyPr/>
          <a:lstStyle/>
          <a:p>
            <a:r>
              <a:rPr lang="en-US" dirty="0"/>
              <a:t>Vice Chairman </a:t>
            </a:r>
            <a:br>
              <a:rPr lang="en-US" dirty="0"/>
            </a:br>
            <a:r>
              <a:rPr lang="en-US" dirty="0"/>
              <a:t>and Chief Investment Strategist</a:t>
            </a:r>
          </a:p>
        </p:txBody>
      </p:sp>
      <p:sp>
        <p:nvSpPr>
          <p:cNvPr id="4" name="Text Placeholder 3"/>
          <p:cNvSpPr>
            <a:spLocks noGrp="1"/>
          </p:cNvSpPr>
          <p:nvPr>
            <p:ph type="body" sz="quarter" idx="15"/>
          </p:nvPr>
        </p:nvSpPr>
        <p:spPr>
          <a:xfrm>
            <a:off x="5923612" y="6463331"/>
            <a:ext cx="1336855" cy="246221"/>
          </a:xfrm>
        </p:spPr>
        <p:txBody>
          <a:bodyPr/>
          <a:lstStyle/>
          <a:p>
            <a:r>
              <a:rPr lang="en-US" dirty="0"/>
              <a:t>Co-Head of Investments </a:t>
            </a:r>
            <a:br>
              <a:rPr lang="en-US" dirty="0"/>
            </a:br>
            <a:r>
              <a:rPr lang="en-US" dirty="0"/>
              <a:t>and Managing Director</a:t>
            </a:r>
          </a:p>
        </p:txBody>
      </p:sp>
      <p:sp>
        <p:nvSpPr>
          <p:cNvPr id="5" name="Text Placeholder 4"/>
          <p:cNvSpPr>
            <a:spLocks noGrp="1"/>
          </p:cNvSpPr>
          <p:nvPr>
            <p:ph type="body" sz="quarter" idx="16"/>
          </p:nvPr>
        </p:nvSpPr>
        <p:spPr/>
        <p:txBody>
          <a:bodyPr/>
          <a:lstStyle/>
          <a:p>
            <a:r>
              <a:rPr lang="en-US" dirty="0"/>
              <a:t>TP321</a:t>
            </a:r>
          </a:p>
          <a:p>
            <a:endParaRPr lang="en-US" dirty="0"/>
          </a:p>
        </p:txBody>
      </p:sp>
      <p:sp>
        <p:nvSpPr>
          <p:cNvPr id="6" name="Text Placeholder 5"/>
          <p:cNvSpPr>
            <a:spLocks noGrp="1"/>
          </p:cNvSpPr>
          <p:nvPr>
            <p:ph type="body" sz="quarter" idx="17"/>
          </p:nvPr>
        </p:nvSpPr>
        <p:spPr/>
        <p:txBody>
          <a:bodyPr/>
          <a:lstStyle/>
          <a:p>
            <a:r>
              <a:rPr lang="en-US" dirty="0"/>
              <a:t>Matthew Burdett</a:t>
            </a:r>
          </a:p>
        </p:txBody>
      </p:sp>
      <p:sp>
        <p:nvSpPr>
          <p:cNvPr id="7" name="Text Placeholder 6"/>
          <p:cNvSpPr>
            <a:spLocks noGrp="1"/>
          </p:cNvSpPr>
          <p:nvPr>
            <p:ph type="body" sz="quarter" idx="18"/>
          </p:nvPr>
        </p:nvSpPr>
        <p:spPr>
          <a:xfrm>
            <a:off x="7352675" y="6463331"/>
            <a:ext cx="1336855" cy="246221"/>
          </a:xfrm>
        </p:spPr>
        <p:txBody>
          <a:bodyPr/>
          <a:lstStyle/>
          <a:p>
            <a:r>
              <a:rPr lang="en-US" dirty="0"/>
              <a:t>Portfolio Manager </a:t>
            </a:r>
            <a:br>
              <a:rPr lang="en-US" dirty="0"/>
            </a:br>
            <a:r>
              <a:rPr lang="en-US" dirty="0"/>
              <a:t>and Managing Director</a:t>
            </a:r>
          </a:p>
        </p:txBody>
      </p:sp>
      <p:sp>
        <p:nvSpPr>
          <p:cNvPr id="17" name="Text Placeholder 9">
            <a:extLst>
              <a:ext uri="{FF2B5EF4-FFF2-40B4-BE49-F238E27FC236}">
                <a16:creationId xmlns:a16="http://schemas.microsoft.com/office/drawing/2014/main" id="{EDD49B53-80AD-1344-87A1-E0D0BEBEDABF}"/>
              </a:ext>
            </a:extLst>
          </p:cNvPr>
          <p:cNvSpPr txBox="1">
            <a:spLocks/>
          </p:cNvSpPr>
          <p:nvPr/>
        </p:nvSpPr>
        <p:spPr>
          <a:xfrm>
            <a:off x="474572" y="6019620"/>
            <a:ext cx="3399159" cy="123111"/>
          </a:xfrm>
          <a:prstGeom prst="rect">
            <a:avLst/>
          </a:prstGeom>
        </p:spPr>
        <p:txBody>
          <a:bodyPr wrap="square" lIns="0" tIns="0" rIns="0" bIns="0" anchor="b" anchorCtr="0">
            <a:spAutoFit/>
          </a:bodyPr>
          <a:lstStyle>
            <a:lvl1pPr marL="0" indent="0" algn="l" defTabSz="914400" rtl="0" eaLnBrk="1" latinLnBrk="0" hangingPunct="1">
              <a:lnSpc>
                <a:spcPct val="100000"/>
              </a:lnSpc>
              <a:spcBef>
                <a:spcPts val="0"/>
              </a:spcBef>
              <a:spcAft>
                <a:spcPts val="600"/>
              </a:spcAft>
              <a:buClr>
                <a:schemeClr val="tx2"/>
              </a:buClr>
              <a:buFontTx/>
              <a:buNone/>
              <a:defRPr sz="1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0" indent="0" algn="l" defTabSz="914400" rtl="0" eaLnBrk="1" latinLnBrk="0" hangingPunct="1">
              <a:lnSpc>
                <a:spcPct val="100000"/>
              </a:lnSpc>
              <a:spcBef>
                <a:spcPts val="0"/>
              </a:spcBef>
              <a:spcAft>
                <a:spcPts val="600"/>
              </a:spcAft>
              <a:buClr>
                <a:schemeClr val="tx2"/>
              </a:buClr>
              <a:buFontTx/>
              <a:buNone/>
              <a:defRPr sz="800" kern="1200">
                <a:solidFill>
                  <a:schemeClr val="tx1"/>
                </a:solidFill>
                <a:latin typeface="Arial" panose="020B0604020202020204" pitchFamily="34" charset="0"/>
                <a:ea typeface="+mn-ea"/>
                <a:cs typeface="Arial" panose="020B0604020202020204" pitchFamily="34" charset="0"/>
              </a:defRPr>
            </a:lvl2pPr>
            <a:lvl3pPr marL="0" indent="0" algn="l" defTabSz="914400" rtl="0" eaLnBrk="1" latinLnBrk="0" hangingPunct="1">
              <a:lnSpc>
                <a:spcPct val="100000"/>
              </a:lnSpc>
              <a:spcBef>
                <a:spcPts val="0"/>
              </a:spcBef>
              <a:spcAft>
                <a:spcPts val="600"/>
              </a:spcAft>
              <a:buClr>
                <a:schemeClr val="tx2"/>
              </a:buClr>
              <a:buFontTx/>
              <a:buNone/>
              <a:defRPr sz="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tx2"/>
              </a:buClr>
              <a:buFontTx/>
              <a:buNone/>
              <a:defRPr sz="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tx2"/>
              </a:buClr>
              <a:buFontTx/>
              <a:buNone/>
              <a:defRPr sz="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800" dirty="0">
                <a:solidFill>
                  <a:schemeClr val="tx1">
                    <a:lumMod val="50000"/>
                    <a:lumOff val="50000"/>
                  </a:schemeClr>
                </a:solidFill>
              </a:rPr>
              <a:t>All data in this presentation is as of 9/30/2021 unless otherwise noted. </a:t>
            </a:r>
          </a:p>
        </p:txBody>
      </p:sp>
    </p:spTree>
    <p:extLst>
      <p:ext uri="{BB962C8B-B14F-4D97-AF65-F5344CB8AC3E}">
        <p14:creationId xmlns:p14="http://schemas.microsoft.com/office/powerpoint/2010/main" val="3873251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Next 28 Equity Holdings</a:t>
            </a:r>
          </a:p>
        </p:txBody>
      </p:sp>
      <p:graphicFrame>
        <p:nvGraphicFramePr>
          <p:cNvPr id="20" name="Portfolio Positioning &amp; Characteristics Intl Growth ">
            <a:extLst>
              <a:ext uri="{FF2B5EF4-FFF2-40B4-BE49-F238E27FC236}">
                <a16:creationId xmlns:a16="http://schemas.microsoft.com/office/drawing/2014/main" id="{5108A232-1FF7-4BC6-BC16-2D24BD3625AD}"/>
              </a:ext>
            </a:extLst>
          </p:cNvPr>
          <p:cNvGraphicFramePr>
            <a:graphicFrameLocks noGrp="1"/>
          </p:cNvGraphicFramePr>
          <p:nvPr>
            <p:ph sz="half" idx="1"/>
            <p:custDataLst>
              <p:tags r:id="rId1"/>
            </p:custDataLst>
            <p:extLst>
              <p:ext uri="{D42A27DB-BD31-4B8C-83A1-F6EECF244321}">
                <p14:modId xmlns:p14="http://schemas.microsoft.com/office/powerpoint/2010/main" val="2620899768"/>
              </p:ext>
            </p:extLst>
          </p:nvPr>
        </p:nvGraphicFramePr>
        <p:xfrm>
          <a:off x="457200" y="1836738"/>
          <a:ext cx="3895727" cy="3154718"/>
        </p:xfrm>
        <a:graphic>
          <a:graphicData uri="http://schemas.openxmlformats.org/drawingml/2006/table">
            <a:tbl>
              <a:tblPr firstRow="1" bandRow="1">
                <a:tableStyleId>{5C22544A-7EE6-4342-B048-85BDC9FD1C3A}</a:tableStyleId>
              </a:tblPr>
              <a:tblGrid>
                <a:gridCol w="3895727">
                  <a:extLst>
                    <a:ext uri="{9D8B030D-6E8A-4147-A177-3AD203B41FA5}">
                      <a16:colId xmlns:a16="http://schemas.microsoft.com/office/drawing/2014/main" val="20000"/>
                    </a:ext>
                  </a:extLst>
                </a:gridCol>
              </a:tblGrid>
              <a:tr h="225337">
                <a:tc>
                  <a:txBody>
                    <a:bodyPr/>
                    <a:lstStyle/>
                    <a:p>
                      <a:pPr algn="l" fontAlgn="b"/>
                      <a:r>
                        <a:rPr lang="en-US" sz="1000" b="0" i="0" u="none" strike="noStrike" dirty="0">
                          <a:solidFill>
                            <a:schemeClr val="tx1"/>
                          </a:solidFill>
                          <a:effectLst/>
                          <a:latin typeface="Arial Narrow" panose="020B0606020202030204" pitchFamily="34" charset="0"/>
                        </a:rPr>
                        <a:t>AstraZeneca plc</a:t>
                      </a:r>
                    </a:p>
                  </a:txBody>
                  <a:tcPr marR="9525" marT="9525" marB="0" anchor="ctr">
                    <a:lnL w="12700" cmpd="sng">
                      <a:noFill/>
                    </a:lnL>
                    <a:lnR w="12700" cmpd="sng">
                      <a:noFill/>
                    </a:lnR>
                    <a:lnT w="635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5337">
                <a:tc>
                  <a:txBody>
                    <a:bodyPr/>
                    <a:lstStyle/>
                    <a:p>
                      <a:pPr algn="l" fontAlgn="b"/>
                      <a:r>
                        <a:rPr lang="en-US" sz="1000" b="0" i="0" u="none" strike="noStrike" dirty="0">
                          <a:solidFill>
                            <a:schemeClr val="tx1"/>
                          </a:solidFill>
                          <a:effectLst/>
                          <a:latin typeface="Arial Narrow" panose="020B0606020202030204" pitchFamily="34" charset="0"/>
                        </a:rPr>
                        <a:t>UBS Group AG</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5337">
                <a:tc>
                  <a:txBody>
                    <a:bodyPr/>
                    <a:lstStyle/>
                    <a:p>
                      <a:pPr algn="l" fontAlgn="b"/>
                      <a:r>
                        <a:rPr lang="en-US" sz="1000" b="0" i="0" u="none" strike="noStrike" dirty="0" err="1">
                          <a:solidFill>
                            <a:schemeClr val="tx1"/>
                          </a:solidFill>
                          <a:effectLst/>
                          <a:latin typeface="Arial Narrow" panose="020B0606020202030204" pitchFamily="34" charset="0"/>
                        </a:rPr>
                        <a:t>Lyondellbasell</a:t>
                      </a:r>
                      <a:r>
                        <a:rPr lang="en-US" sz="1000" b="0" i="0" u="none" strike="noStrike" dirty="0">
                          <a:solidFill>
                            <a:schemeClr val="tx1"/>
                          </a:solidFill>
                          <a:effectLst/>
                          <a:latin typeface="Arial Narrow" panose="020B0606020202030204" pitchFamily="34" charset="0"/>
                        </a:rPr>
                        <a:t> </a:t>
                      </a:r>
                      <a:r>
                        <a:rPr lang="en-US" sz="1000" b="0" i="0" u="none" strike="noStrike" dirty="0" err="1">
                          <a:solidFill>
                            <a:schemeClr val="tx1"/>
                          </a:solidFill>
                          <a:effectLst/>
                          <a:latin typeface="Arial Narrow" panose="020B0606020202030204" pitchFamily="34" charset="0"/>
                        </a:rPr>
                        <a:t>Indu</a:t>
                      </a:r>
                      <a:r>
                        <a:rPr lang="en-US" sz="1000" b="0" i="0" u="none" strike="noStrike" dirty="0">
                          <a:solidFill>
                            <a:schemeClr val="tx1"/>
                          </a:solidFill>
                          <a:effectLst/>
                          <a:latin typeface="Arial Narrow" panose="020B0606020202030204" pitchFamily="34" charset="0"/>
                        </a:rPr>
                        <a:t>-Cl A</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533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effectLst/>
                          <a:latin typeface="Arial Narrow" panose="020B0606020202030204" pitchFamily="34" charset="0"/>
                        </a:rPr>
                        <a:t>Bouygues S.A.</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5337">
                <a:tc>
                  <a:txBody>
                    <a:bodyPr/>
                    <a:lstStyle/>
                    <a:p>
                      <a:pPr algn="l" fontAlgn="b"/>
                      <a:r>
                        <a:rPr lang="en-US" sz="1000" b="0" i="0" u="none" strike="noStrike" dirty="0">
                          <a:solidFill>
                            <a:schemeClr val="tx1"/>
                          </a:solidFill>
                          <a:effectLst/>
                          <a:latin typeface="Arial Narrow" panose="020B0606020202030204" pitchFamily="34" charset="0"/>
                        </a:rPr>
                        <a:t>BNP Paribas S.A.</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5337">
                <a:tc>
                  <a:txBody>
                    <a:bodyPr/>
                    <a:lstStyle/>
                    <a:p>
                      <a:pPr algn="l" fontAlgn="b"/>
                      <a:r>
                        <a:rPr lang="en-US" sz="1000" b="0" i="0" u="none" strike="noStrike" dirty="0">
                          <a:solidFill>
                            <a:schemeClr val="tx1"/>
                          </a:solidFill>
                          <a:effectLst/>
                          <a:latin typeface="Arial Narrow" panose="020B0606020202030204" pitchFamily="34" charset="0"/>
                        </a:rPr>
                        <a:t>MMC Norilsk Nickel </a:t>
                      </a:r>
                      <a:r>
                        <a:rPr lang="en-US" sz="1000" b="0" i="0" u="none" strike="noStrike" dirty="0" err="1">
                          <a:solidFill>
                            <a:schemeClr val="tx1"/>
                          </a:solidFill>
                          <a:effectLst/>
                          <a:latin typeface="Arial Narrow" panose="020B0606020202030204" pitchFamily="34" charset="0"/>
                        </a:rPr>
                        <a:t>Pjsc-Adr</a:t>
                      </a:r>
                      <a:endParaRPr lang="en-US" sz="1000" b="0" i="0" u="none" strike="noStrike" dirty="0">
                        <a:solidFill>
                          <a:schemeClr val="tx1"/>
                        </a:solidFill>
                        <a:effectLst/>
                        <a:latin typeface="Arial Narrow" panose="020B0606020202030204" pitchFamily="34" charset="0"/>
                      </a:endParaRP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533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fr-FR" sz="1000" b="0" i="0" u="none" strike="noStrike" dirty="0" err="1">
                          <a:solidFill>
                            <a:schemeClr val="tx1"/>
                          </a:solidFill>
                          <a:effectLst/>
                          <a:latin typeface="Arial Narrow" panose="020B0606020202030204" pitchFamily="34" charset="0"/>
                        </a:rPr>
                        <a:t>Electricite</a:t>
                      </a:r>
                      <a:r>
                        <a:rPr lang="fr-FR" sz="1000" b="0" i="0" u="none" strike="noStrike" dirty="0">
                          <a:solidFill>
                            <a:schemeClr val="tx1"/>
                          </a:solidFill>
                          <a:effectLst/>
                          <a:latin typeface="Arial Narrow" panose="020B0606020202030204" pitchFamily="34" charset="0"/>
                        </a:rPr>
                        <a:t> de France S.A.</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5337">
                <a:tc>
                  <a:txBody>
                    <a:bodyPr/>
                    <a:lstStyle/>
                    <a:p>
                      <a:pPr algn="l" fontAlgn="b"/>
                      <a:r>
                        <a:rPr lang="en-US" sz="1000" b="0" i="0" u="none" strike="noStrike" dirty="0">
                          <a:solidFill>
                            <a:schemeClr val="tx1"/>
                          </a:solidFill>
                          <a:effectLst/>
                          <a:latin typeface="Arial Narrow" panose="020B0606020202030204" pitchFamily="34" charset="0"/>
                        </a:rPr>
                        <a:t>China Telecom Corp.</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5337">
                <a:tc>
                  <a:txBody>
                    <a:bodyPr/>
                    <a:lstStyle/>
                    <a:p>
                      <a:pPr algn="l" fontAlgn="b"/>
                      <a:r>
                        <a:rPr lang="en-US" sz="1000" b="0" i="0" u="none" strike="noStrike" dirty="0">
                          <a:solidFill>
                            <a:schemeClr val="tx1"/>
                          </a:solidFill>
                          <a:effectLst/>
                          <a:latin typeface="Arial Narrow" panose="020B0606020202030204" pitchFamily="34" charset="0"/>
                        </a:rPr>
                        <a:t>Siemens AG</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5337">
                <a:tc>
                  <a:txBody>
                    <a:bodyPr/>
                    <a:lstStyle/>
                    <a:p>
                      <a:pPr algn="l" fontAlgn="b"/>
                      <a:r>
                        <a:rPr lang="en-US" sz="1000" b="0" i="0" u="none" strike="noStrike" dirty="0">
                          <a:solidFill>
                            <a:schemeClr val="tx1"/>
                          </a:solidFill>
                          <a:effectLst/>
                          <a:latin typeface="Arial Narrow" panose="020B0606020202030204" pitchFamily="34" charset="0"/>
                        </a:rPr>
                        <a:t>Cisco Systems Inc.</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6040189"/>
                  </a:ext>
                </a:extLst>
              </a:tr>
              <a:tr h="225337">
                <a:tc>
                  <a:txBody>
                    <a:bodyPr/>
                    <a:lstStyle/>
                    <a:p>
                      <a:pPr algn="l" fontAlgn="b"/>
                      <a:r>
                        <a:rPr lang="en-US" sz="1000" b="0" i="0" u="none" strike="noStrike" dirty="0">
                          <a:solidFill>
                            <a:schemeClr val="tx1"/>
                          </a:solidFill>
                          <a:effectLst/>
                          <a:latin typeface="Arial Narrow" panose="020B0606020202030204" pitchFamily="34" charset="0"/>
                        </a:rPr>
                        <a:t>AXA S.A.</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6871183"/>
                  </a:ext>
                </a:extLst>
              </a:tr>
              <a:tr h="225337">
                <a:tc>
                  <a:txBody>
                    <a:bodyPr/>
                    <a:lstStyle/>
                    <a:p>
                      <a:pPr algn="l" fontAlgn="b"/>
                      <a:r>
                        <a:rPr lang="en-US" sz="1000" b="0" i="0" u="none" strike="noStrike" dirty="0" err="1">
                          <a:effectLst/>
                          <a:latin typeface="Arial Narrow" panose="020B0606020202030204" pitchFamily="34" charset="0"/>
                        </a:rPr>
                        <a:t>Endesa</a:t>
                      </a:r>
                      <a:r>
                        <a:rPr lang="en-US" sz="1000" b="0" i="0" u="none" strike="noStrike" dirty="0">
                          <a:effectLst/>
                          <a:latin typeface="Arial Narrow" panose="020B0606020202030204" pitchFamily="34" charset="0"/>
                        </a:rPr>
                        <a:t> S.A.</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05271229"/>
                  </a:ext>
                </a:extLst>
              </a:tr>
              <a:tr h="225337">
                <a:tc>
                  <a:txBody>
                    <a:bodyPr/>
                    <a:lstStyle/>
                    <a:p>
                      <a:pPr algn="l" fontAlgn="b"/>
                      <a:r>
                        <a:rPr lang="en-US" sz="1000" b="0" i="0" u="none" strike="noStrike" dirty="0">
                          <a:solidFill>
                            <a:schemeClr val="tx1"/>
                          </a:solidFill>
                          <a:effectLst/>
                          <a:latin typeface="Arial Narrow" panose="020B0606020202030204" pitchFamily="34" charset="0"/>
                        </a:rPr>
                        <a:t>SLR Investment Corp.</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6227804"/>
                  </a:ext>
                </a:extLst>
              </a:tr>
              <a:tr h="225337">
                <a:tc>
                  <a:txBody>
                    <a:bodyPr/>
                    <a:lstStyle/>
                    <a:p>
                      <a:pPr algn="l" fontAlgn="b"/>
                      <a:r>
                        <a:rPr lang="en-US" sz="1000" b="0" i="0" u="none" strike="noStrike" dirty="0">
                          <a:solidFill>
                            <a:schemeClr val="tx1"/>
                          </a:solidFill>
                          <a:effectLst/>
                          <a:latin typeface="Arial Narrow" panose="020B0606020202030204" pitchFamily="34" charset="0"/>
                        </a:rPr>
                        <a:t>Washington Real Estate Investment Trust</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897181"/>
                  </a:ext>
                </a:extLst>
              </a:tr>
            </a:tbl>
          </a:graphicData>
        </a:graphic>
      </p:graphicFrame>
      <p:graphicFrame>
        <p:nvGraphicFramePr>
          <p:cNvPr id="18" name="Portfolio Positioning &amp; Characteristics Intl Growth ">
            <a:extLst>
              <a:ext uri="{FF2B5EF4-FFF2-40B4-BE49-F238E27FC236}">
                <a16:creationId xmlns:a16="http://schemas.microsoft.com/office/drawing/2014/main" id="{89DB976B-B171-4E88-A0FB-D5953C864BA4}"/>
              </a:ext>
            </a:extLst>
          </p:cNvPr>
          <p:cNvGraphicFramePr>
            <a:graphicFrameLocks noGrp="1"/>
          </p:cNvGraphicFramePr>
          <p:nvPr>
            <p:ph sz="half" idx="2"/>
            <p:custDataLst>
              <p:tags r:id="rId2"/>
            </p:custDataLst>
            <p:extLst>
              <p:ext uri="{D42A27DB-BD31-4B8C-83A1-F6EECF244321}">
                <p14:modId xmlns:p14="http://schemas.microsoft.com/office/powerpoint/2010/main" val="1426104217"/>
              </p:ext>
            </p:extLst>
          </p:nvPr>
        </p:nvGraphicFramePr>
        <p:xfrm>
          <a:off x="4800600" y="1836738"/>
          <a:ext cx="3886035" cy="3154718"/>
        </p:xfrm>
        <a:graphic>
          <a:graphicData uri="http://schemas.openxmlformats.org/drawingml/2006/table">
            <a:tbl>
              <a:tblPr firstRow="1" bandRow="1">
                <a:tableStyleId>{5C22544A-7EE6-4342-B048-85BDC9FD1C3A}</a:tableStyleId>
              </a:tblPr>
              <a:tblGrid>
                <a:gridCol w="3886035">
                  <a:extLst>
                    <a:ext uri="{9D8B030D-6E8A-4147-A177-3AD203B41FA5}">
                      <a16:colId xmlns:a16="http://schemas.microsoft.com/office/drawing/2014/main" val="20000"/>
                    </a:ext>
                  </a:extLst>
                </a:gridCol>
              </a:tblGrid>
              <a:tr h="225337">
                <a:tc>
                  <a:txBody>
                    <a:bodyPr/>
                    <a:lstStyle/>
                    <a:p>
                      <a:pPr algn="l" fontAlgn="b"/>
                      <a:r>
                        <a:rPr lang="en-US" sz="1000" b="0" i="0" u="none" strike="noStrike" dirty="0">
                          <a:solidFill>
                            <a:schemeClr val="tx1"/>
                          </a:solidFill>
                          <a:effectLst/>
                          <a:latin typeface="Arial Narrow" panose="020B0606020202030204" pitchFamily="34" charset="0"/>
                        </a:rPr>
                        <a:t>BAE Systems plc</a:t>
                      </a:r>
                    </a:p>
                  </a:txBody>
                  <a:tcPr marR="9525" marT="9525" marB="0" anchor="ctr">
                    <a:lnL w="12700" cmpd="sng">
                      <a:noFill/>
                    </a:lnL>
                    <a:lnR w="12700" cmpd="sng">
                      <a:noFill/>
                    </a:lnR>
                    <a:lnT w="6350" cap="flat" cmpd="sng" algn="ctr">
                      <a:no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5337">
                <a:tc>
                  <a:txBody>
                    <a:bodyPr/>
                    <a:lstStyle/>
                    <a:p>
                      <a:pPr algn="l" fontAlgn="b"/>
                      <a:r>
                        <a:rPr lang="en-US" sz="1000" b="0" i="0" u="none" strike="noStrike" dirty="0">
                          <a:solidFill>
                            <a:schemeClr val="tx1"/>
                          </a:solidFill>
                          <a:effectLst/>
                          <a:latin typeface="Arial Narrow" panose="020B0606020202030204" pitchFamily="34" charset="0"/>
                        </a:rPr>
                        <a:t>E.ON SE</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5337">
                <a:tc>
                  <a:txBody>
                    <a:bodyPr/>
                    <a:lstStyle/>
                    <a:p>
                      <a:pPr algn="l" fontAlgn="b"/>
                      <a:r>
                        <a:rPr lang="en-US" sz="1000" b="0" i="0" u="none" strike="noStrike" dirty="0">
                          <a:solidFill>
                            <a:schemeClr val="tx1"/>
                          </a:solidFill>
                          <a:effectLst/>
                          <a:latin typeface="Arial Narrow" panose="020B0606020202030204" pitchFamily="34" charset="0"/>
                        </a:rPr>
                        <a:t>LUKOIL PJSC</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5337">
                <a:tc>
                  <a:txBody>
                    <a:bodyPr/>
                    <a:lstStyle/>
                    <a:p>
                      <a:pPr algn="l" fontAlgn="b"/>
                      <a:r>
                        <a:rPr lang="fr-FR" sz="1000" b="0" i="0" u="none" strike="noStrike" dirty="0">
                          <a:solidFill>
                            <a:schemeClr val="tx1"/>
                          </a:solidFill>
                          <a:effectLst/>
                          <a:latin typeface="Arial Narrow" panose="020B0606020202030204" pitchFamily="34" charset="0"/>
                        </a:rPr>
                        <a:t>Citigroup Inc.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25337">
                <a:tc>
                  <a:txBody>
                    <a:bodyPr/>
                    <a:lstStyle/>
                    <a:p>
                      <a:pPr algn="l" fontAlgn="b"/>
                      <a:r>
                        <a:rPr lang="en-US" sz="1000" b="0" i="0" u="none" strike="noStrike" dirty="0" err="1">
                          <a:solidFill>
                            <a:schemeClr val="tx1"/>
                          </a:solidFill>
                          <a:effectLst/>
                          <a:latin typeface="Arial Narrow" panose="020B0606020202030204" pitchFamily="34" charset="0"/>
                        </a:rPr>
                        <a:t>Stellantis</a:t>
                      </a:r>
                      <a:r>
                        <a:rPr lang="en-US" sz="1000" b="0" i="0" u="none" strike="noStrike" dirty="0">
                          <a:solidFill>
                            <a:schemeClr val="tx1"/>
                          </a:solidFill>
                          <a:effectLst/>
                          <a:latin typeface="Arial Narrow" panose="020B0606020202030204" pitchFamily="34" charset="0"/>
                        </a:rPr>
                        <a:t> N.V.</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5337">
                <a:tc>
                  <a:txBody>
                    <a:bodyPr/>
                    <a:lstStyle/>
                    <a:p>
                      <a:pPr algn="l" fontAlgn="b"/>
                      <a:r>
                        <a:rPr lang="en-US" sz="1000" b="0" i="0" u="none" strike="noStrike" dirty="0">
                          <a:solidFill>
                            <a:schemeClr val="tx1"/>
                          </a:solidFill>
                          <a:effectLst/>
                          <a:latin typeface="Arial Narrow" panose="020B0606020202030204" pitchFamily="34" charset="0"/>
                        </a:rPr>
                        <a:t>Apollo Investment Corp.</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5337">
                <a:tc>
                  <a:txBody>
                    <a:bodyPr/>
                    <a:lstStyle/>
                    <a:p>
                      <a:pPr algn="l" fontAlgn="b"/>
                      <a:r>
                        <a:rPr lang="en-US" sz="1000" b="0" i="0" u="none" strike="noStrike" dirty="0">
                          <a:solidFill>
                            <a:schemeClr val="tx1"/>
                          </a:solidFill>
                          <a:effectLst/>
                          <a:latin typeface="Arial Narrow" panose="020B0606020202030204" pitchFamily="34" charset="0"/>
                        </a:rPr>
                        <a:t>M&amp;G plc</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225337">
                <a:tc>
                  <a:txBody>
                    <a:bodyPr/>
                    <a:lstStyle/>
                    <a:p>
                      <a:pPr algn="l" fontAlgn="b"/>
                      <a:r>
                        <a:rPr lang="en-US" sz="1000" b="0" i="0" u="none" strike="noStrike" dirty="0">
                          <a:solidFill>
                            <a:schemeClr val="tx1"/>
                          </a:solidFill>
                          <a:effectLst/>
                          <a:latin typeface="Arial Narrow" panose="020B0606020202030204" pitchFamily="34" charset="0"/>
                        </a:rPr>
                        <a:t>Nestle S.A.</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5337">
                <a:tc>
                  <a:txBody>
                    <a:bodyPr/>
                    <a:lstStyle/>
                    <a:p>
                      <a:pPr algn="l" fontAlgn="b"/>
                      <a:r>
                        <a:rPr lang="en-US" sz="1000" b="0" i="0" u="none" strike="noStrike" dirty="0">
                          <a:solidFill>
                            <a:schemeClr val="tx1"/>
                          </a:solidFill>
                          <a:effectLst/>
                          <a:latin typeface="Arial Narrow" panose="020B0606020202030204" pitchFamily="34" charset="0"/>
                        </a:rPr>
                        <a:t>Aviva plc</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225337">
                <a:tc>
                  <a:txBody>
                    <a:bodyPr/>
                    <a:lstStyle/>
                    <a:p>
                      <a:pPr algn="l" fontAlgn="b"/>
                      <a:r>
                        <a:rPr lang="en-US" sz="1000" b="0" i="0" u="none" strike="noStrike" dirty="0">
                          <a:solidFill>
                            <a:schemeClr val="tx1"/>
                          </a:solidFill>
                          <a:effectLst/>
                          <a:latin typeface="Arial Narrow" panose="020B0606020202030204" pitchFamily="34" charset="0"/>
                        </a:rPr>
                        <a:t>Lomar Advertising</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6040189"/>
                  </a:ext>
                </a:extLst>
              </a:tr>
              <a:tr h="225337">
                <a:tc>
                  <a:txBody>
                    <a:bodyPr/>
                    <a:lstStyle/>
                    <a:p>
                      <a:pPr algn="l" fontAlgn="b"/>
                      <a:r>
                        <a:rPr lang="en-US" sz="1000" b="0" i="0" u="none" strike="noStrike" dirty="0">
                          <a:solidFill>
                            <a:schemeClr val="tx1"/>
                          </a:solidFill>
                          <a:effectLst/>
                          <a:latin typeface="Arial Narrow" panose="020B0606020202030204" pitchFamily="34" charset="0"/>
                        </a:rPr>
                        <a:t>Legal and General</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225337">
                <a:tc>
                  <a:txBody>
                    <a:bodyPr/>
                    <a:lstStyle/>
                    <a:p>
                      <a:pPr algn="l" fontAlgn="b"/>
                      <a:r>
                        <a:rPr lang="en-US" sz="1000" b="0" i="0" u="none" strike="noStrike" dirty="0">
                          <a:solidFill>
                            <a:schemeClr val="tx1"/>
                          </a:solidFill>
                          <a:effectLst/>
                          <a:latin typeface="Arial Narrow" panose="020B0606020202030204" pitchFamily="34" charset="0"/>
                        </a:rPr>
                        <a:t>Granite Point Mortgage</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2367550"/>
                  </a:ext>
                </a:extLst>
              </a:tr>
              <a:tr h="225337">
                <a:tc>
                  <a:txBody>
                    <a:bodyPr/>
                    <a:lstStyle/>
                    <a:p>
                      <a:pPr algn="l" fontAlgn="b"/>
                      <a:r>
                        <a:rPr lang="en-US" sz="1000" b="0" i="0" u="none" strike="noStrike" dirty="0">
                          <a:solidFill>
                            <a:schemeClr val="tx1"/>
                          </a:solidFill>
                          <a:effectLst/>
                          <a:latin typeface="Arial Narrow" panose="020B0606020202030204" pitchFamily="34" charset="0"/>
                        </a:rPr>
                        <a:t>Novartis AG</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745980"/>
                  </a:ext>
                </a:extLst>
              </a:tr>
              <a:tr h="225337">
                <a:tc>
                  <a:txBody>
                    <a:bodyPr/>
                    <a:lstStyle/>
                    <a:p>
                      <a:pPr algn="l" fontAlgn="b"/>
                      <a:r>
                        <a:rPr lang="en-US" sz="1000" b="0" i="0" u="none" strike="noStrike" dirty="0">
                          <a:solidFill>
                            <a:schemeClr val="tx1"/>
                          </a:solidFill>
                          <a:effectLst/>
                          <a:latin typeface="Arial Narrow" panose="020B0606020202030204" pitchFamily="34" charset="0"/>
                        </a:rPr>
                        <a:t>Organon &amp; Co.</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23900080"/>
                  </a:ext>
                </a:extLst>
              </a:tr>
            </a:tbl>
          </a:graphicData>
        </a:graphic>
      </p:graphicFrame>
      <p:sp>
        <p:nvSpPr>
          <p:cNvPr id="5" name="Footer Placeholder 4"/>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p:cNvSpPr>
            <a:spLocks noGrp="1"/>
          </p:cNvSpPr>
          <p:nvPr>
            <p:ph type="sldNum" sz="quarter" idx="12"/>
          </p:nvPr>
        </p:nvSpPr>
        <p:spPr/>
        <p:txBody>
          <a:bodyPr/>
          <a:lstStyle/>
          <a:p>
            <a:fld id="{07AD6B60-1C19-2246-A923-3503AC7EC2C5}" type="slidenum">
              <a:rPr lang="en-US" smtClean="0"/>
              <a:pPr/>
              <a:t>10</a:t>
            </a:fld>
            <a:endParaRPr lang="en-US" dirty="0"/>
          </a:p>
        </p:txBody>
      </p:sp>
      <p:sp>
        <p:nvSpPr>
          <p:cNvPr id="14" name="Text Placeholder 13"/>
          <p:cNvSpPr>
            <a:spLocks noGrp="1"/>
          </p:cNvSpPr>
          <p:nvPr>
            <p:ph type="body" sz="quarter" idx="15"/>
          </p:nvPr>
        </p:nvSpPr>
        <p:spPr/>
        <p:txBody>
          <a:bodyPr/>
          <a:lstStyle/>
          <a:p>
            <a:r>
              <a:rPr lang="en-US" dirty="0"/>
              <a:t>Thornburg Investment Income Builder Fund</a:t>
            </a:r>
          </a:p>
        </p:txBody>
      </p:sp>
      <p:sp>
        <p:nvSpPr>
          <p:cNvPr id="39" name="Text Placeholder 38"/>
          <p:cNvSpPr>
            <a:spLocks noGrp="1"/>
          </p:cNvSpPr>
          <p:nvPr>
            <p:ph type="body" sz="quarter" idx="19"/>
          </p:nvPr>
        </p:nvSpPr>
        <p:spPr>
          <a:xfrm>
            <a:off x="457200" y="940461"/>
            <a:ext cx="8229600" cy="338554"/>
          </a:xfrm>
        </p:spPr>
        <p:txBody>
          <a:bodyPr/>
          <a:lstStyle/>
          <a:p>
            <a:r>
              <a:rPr lang="en-US" sz="1100" dirty="0">
                <a:solidFill>
                  <a:schemeClr val="tx2"/>
                </a:solidFill>
                <a:latin typeface="Arial Narrow" panose="020B0606020202030204" pitchFamily="34" charset="0"/>
              </a:rPr>
              <a:t>28 equity investments with the smallest weightings in the portfolio at 9/30/2021, shown by weighting, top to bottom and left to right. Weightings range from approximately 1.4% to &lt; 0.10% of portfolio assets; does not include 4 small preferred stock positions held in the portfolio.</a:t>
            </a:r>
          </a:p>
        </p:txBody>
      </p:sp>
      <p:sp>
        <p:nvSpPr>
          <p:cNvPr id="15" name="Text Placeholder 14"/>
          <p:cNvSpPr>
            <a:spLocks noGrp="1"/>
          </p:cNvSpPr>
          <p:nvPr>
            <p:ph type="body" sz="quarter" idx="17"/>
          </p:nvPr>
        </p:nvSpPr>
        <p:spPr>
          <a:xfrm>
            <a:off x="1463040" y="5524335"/>
            <a:ext cx="7223760" cy="153888"/>
          </a:xfrm>
        </p:spPr>
        <p:txBody>
          <a:bodyPr/>
          <a:lstStyle/>
          <a:p>
            <a:endParaRPr lang="en-US" dirty="0"/>
          </a:p>
        </p:txBody>
      </p:sp>
      <p:sp>
        <p:nvSpPr>
          <p:cNvPr id="38" name="Text Placeholder 37"/>
          <p:cNvSpPr>
            <a:spLocks noGrp="1"/>
          </p:cNvSpPr>
          <p:nvPr>
            <p:ph type="body" sz="quarter" idx="18"/>
          </p:nvPr>
        </p:nvSpPr>
        <p:spPr>
          <a:xfrm>
            <a:off x="1463039" y="5730153"/>
            <a:ext cx="7223760" cy="369332"/>
          </a:xfrm>
        </p:spPr>
        <p:txBody>
          <a:bodyPr/>
          <a:lstStyle/>
          <a:p>
            <a:r>
              <a:rPr lang="en-US" dirty="0"/>
              <a:t>Source: FactSet/State Street</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Tree>
    <p:extLst>
      <p:ext uri="{BB962C8B-B14F-4D97-AF65-F5344CB8AC3E}">
        <p14:creationId xmlns:p14="http://schemas.microsoft.com/office/powerpoint/2010/main" val="1652175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5E1CEDE-938B-46F2-9849-B9021FAAE2FD}"/>
              </a:ext>
            </a:extLst>
          </p:cNvPr>
          <p:cNvSpPr>
            <a:spLocks noGrp="1"/>
          </p:cNvSpPr>
          <p:nvPr>
            <p:ph type="title"/>
          </p:nvPr>
        </p:nvSpPr>
        <p:spPr/>
        <p:txBody>
          <a:bodyPr/>
          <a:lstStyle/>
          <a:p>
            <a:r>
              <a:rPr lang="en-US" dirty="0"/>
              <a:t>Stock &amp; Bond Yields from Identical Issuers</a:t>
            </a:r>
          </a:p>
        </p:txBody>
      </p:sp>
      <p:graphicFrame>
        <p:nvGraphicFramePr>
          <p:cNvPr id="21" name="Group 439">
            <a:extLst>
              <a:ext uri="{FF2B5EF4-FFF2-40B4-BE49-F238E27FC236}">
                <a16:creationId xmlns:a16="http://schemas.microsoft.com/office/drawing/2014/main" id="{B89CE30F-58D8-4E36-9F1F-EEA33D025AC7}"/>
              </a:ext>
            </a:extLst>
          </p:cNvPr>
          <p:cNvGraphicFramePr>
            <a:graphicFrameLocks noGrp="1"/>
          </p:cNvGraphicFramePr>
          <p:nvPr>
            <p:ph sz="half" idx="1"/>
            <p:extLst>
              <p:ext uri="{D42A27DB-BD31-4B8C-83A1-F6EECF244321}">
                <p14:modId xmlns:p14="http://schemas.microsoft.com/office/powerpoint/2010/main" val="1805678964"/>
              </p:ext>
            </p:extLst>
          </p:nvPr>
        </p:nvGraphicFramePr>
        <p:xfrm>
          <a:off x="457200" y="1836738"/>
          <a:ext cx="8229903" cy="2823540"/>
        </p:xfrm>
        <a:graphic>
          <a:graphicData uri="http://schemas.openxmlformats.org/drawingml/2006/table">
            <a:tbl>
              <a:tblPr/>
              <a:tblGrid>
                <a:gridCol w="2548647">
                  <a:extLst>
                    <a:ext uri="{9D8B030D-6E8A-4147-A177-3AD203B41FA5}">
                      <a16:colId xmlns:a16="http://schemas.microsoft.com/office/drawing/2014/main" val="20000"/>
                    </a:ext>
                  </a:extLst>
                </a:gridCol>
                <a:gridCol w="1974759">
                  <a:extLst>
                    <a:ext uri="{9D8B030D-6E8A-4147-A177-3AD203B41FA5}">
                      <a16:colId xmlns:a16="http://schemas.microsoft.com/office/drawing/2014/main" val="20001"/>
                    </a:ext>
                  </a:extLst>
                </a:gridCol>
                <a:gridCol w="1974759">
                  <a:extLst>
                    <a:ext uri="{9D8B030D-6E8A-4147-A177-3AD203B41FA5}">
                      <a16:colId xmlns:a16="http://schemas.microsoft.com/office/drawing/2014/main" val="1453798786"/>
                    </a:ext>
                  </a:extLst>
                </a:gridCol>
                <a:gridCol w="1731738">
                  <a:extLst>
                    <a:ext uri="{9D8B030D-6E8A-4147-A177-3AD203B41FA5}">
                      <a16:colId xmlns:a16="http://schemas.microsoft.com/office/drawing/2014/main" val="498488299"/>
                    </a:ext>
                  </a:extLst>
                </a:gridCol>
              </a:tblGrid>
              <a:tr h="299984">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n-US" sz="1000" b="1" i="0" u="none" strike="noStrike" kern="1200" cap="none" normalizeH="0" baseline="0" dirty="0">
                        <a:ln>
                          <a:noFill/>
                        </a:ln>
                        <a:solidFill>
                          <a:schemeClr val="tx2"/>
                        </a:solidFill>
                        <a:effectLst/>
                        <a:latin typeface="Arial Narrow" panose="020B0606020202030204" pitchFamily="34" charset="0"/>
                        <a:ea typeface="+mn-ea"/>
                        <a:cs typeface="Arial" panose="020B0604020202020204" pitchFamily="34" charset="0"/>
                      </a:endParaRPr>
                    </a:p>
                  </a:txBody>
                  <a:tcPr marL="66751" marR="0" marT="0" marB="0" anchor="ctr" horzOverflow="overflow">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2"/>
                          </a:solidFill>
                          <a:effectLst/>
                          <a:latin typeface="Arial Narrow" panose="020B0606020202030204" pitchFamily="34" charset="0"/>
                          <a:cs typeface="Arial" panose="020B0604020202020204" pitchFamily="34" charset="0"/>
                        </a:rPr>
                        <a:t>TRAILING 12-MONTH DIVIDEND YIELD (%) </a:t>
                      </a:r>
                    </a:p>
                  </a:txBody>
                  <a:tcPr marL="69713" marR="0" marT="0" marB="0"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2"/>
                          </a:solidFill>
                          <a:effectLst/>
                          <a:latin typeface="Arial Narrow" panose="020B0606020202030204" pitchFamily="34" charset="0"/>
                          <a:cs typeface="Arial" panose="020B0604020202020204" pitchFamily="34" charset="0"/>
                        </a:rPr>
                        <a:t>CURRENT MARKET DEBT </a:t>
                      </a:r>
                      <a:br>
                        <a:rPr kumimoji="0" lang="en-US" sz="1000" b="1" i="0" u="none" strike="noStrike" cap="none" normalizeH="0" baseline="0" dirty="0">
                          <a:ln>
                            <a:noFill/>
                          </a:ln>
                          <a:solidFill>
                            <a:schemeClr val="tx2"/>
                          </a:solidFill>
                          <a:effectLst/>
                          <a:latin typeface="Arial Narrow" panose="020B0606020202030204" pitchFamily="34" charset="0"/>
                          <a:cs typeface="Arial" panose="020B0604020202020204" pitchFamily="34" charset="0"/>
                        </a:rPr>
                      </a:br>
                      <a:r>
                        <a:rPr kumimoji="0" lang="en-US" sz="1000" b="1" i="0" u="none" strike="noStrike" cap="none" normalizeH="0" baseline="0" dirty="0">
                          <a:ln>
                            <a:noFill/>
                          </a:ln>
                          <a:solidFill>
                            <a:schemeClr val="tx2"/>
                          </a:solidFill>
                          <a:effectLst/>
                          <a:latin typeface="Arial Narrow" panose="020B0606020202030204" pitchFamily="34" charset="0"/>
                          <a:cs typeface="Arial" panose="020B0604020202020204" pitchFamily="34" charset="0"/>
                        </a:rPr>
                        <a:t>YIELD (%)</a:t>
                      </a:r>
                    </a:p>
                  </a:txBody>
                  <a:tcPr marL="69713" marR="0" marT="0" marB="0"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tx2"/>
                          </a:solidFill>
                          <a:effectLst/>
                          <a:latin typeface="Arial Narrow" panose="020B0606020202030204" pitchFamily="34" charset="0"/>
                          <a:cs typeface="Arial" panose="020B0604020202020204" pitchFamily="34" charset="0"/>
                        </a:rPr>
                        <a:t>SPECIFIC DEBT ISSUE</a:t>
                      </a:r>
                    </a:p>
                  </a:txBody>
                  <a:tcPr marL="69713" marR="0" marT="0" marB="0" anchor="ctr" horzOverflow="overflow">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Taiwan Semiconductor Manufacturing Co. Ltd.</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1.80</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0.65</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0.65% due 5/2031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Vodafone plc (GBP)</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6.92</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2.10</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5.90% due 11/2032</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Orange SA</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7.41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0.70</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1.34% due 5/2031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Total SA</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5.97</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0.50</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0.952% due 5/2031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9553283"/>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Broadcom Inc.</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2.93</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2.87</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2.45% due 2/2031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6428377"/>
                  </a:ext>
                </a:extLst>
              </a:tr>
              <a:tr h="251874">
                <a:tc>
                  <a:txBody>
                    <a:bodyPr/>
                    <a:lstStyle/>
                    <a:p>
                      <a:pPr algn="l" fontAlgn="b"/>
                      <a:r>
                        <a:rPr lang="en-US" sz="1000" b="0" i="0" u="none" strike="noStrike" dirty="0">
                          <a:solidFill>
                            <a:schemeClr val="tx1"/>
                          </a:solidFill>
                          <a:effectLst/>
                          <a:latin typeface="Arial Narrow" panose="020B0606020202030204" pitchFamily="34" charset="0"/>
                          <a:cs typeface="Arial" panose="020B0604020202020204" pitchFamily="34" charset="0"/>
                        </a:rPr>
                        <a:t>Samsung</a:t>
                      </a:r>
                      <a:r>
                        <a:rPr lang="en-US" sz="1000" b="0" i="0" u="none" strike="noStrike" baseline="0" dirty="0">
                          <a:solidFill>
                            <a:schemeClr val="tx1"/>
                          </a:solidFill>
                          <a:effectLst/>
                          <a:latin typeface="Arial Narrow" panose="020B0606020202030204" pitchFamily="34" charset="0"/>
                          <a:cs typeface="Arial" panose="020B0604020202020204" pitchFamily="34" charset="0"/>
                        </a:rPr>
                        <a:t> Electronics (KRW)</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3.71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2.21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7.70% due 10/1/2027 (US$)</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60195331"/>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China Mobile*</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6.95</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b"/>
                      <a:r>
                        <a:rPr lang="en-US" sz="1000" b="0" i="1" u="none" strike="noStrike" dirty="0">
                          <a:solidFill>
                            <a:schemeClr val="tx1"/>
                          </a:solidFill>
                          <a:effectLst/>
                          <a:latin typeface="Arial Narrow" panose="020B0606020202030204" pitchFamily="34" charset="0"/>
                          <a:cs typeface="Arial" panose="020B0604020202020204" pitchFamily="34" charset="0"/>
                        </a:rPr>
                        <a:t>Net cash, no debt issued</a:t>
                      </a:r>
                    </a:p>
                  </a:txBody>
                  <a:tcPr marL="66751" marR="0" marT="0"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1713046"/>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CME Group</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3.01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1.76</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3.75% due 6/15/2028</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AbbVie, Inc.</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4.71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2.05</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3.20% due 11/2029</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25187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JPMorgan Chase &amp; Co. </a:t>
                      </a:r>
                    </a:p>
                  </a:txBody>
                  <a:tcPr marL="66751" marR="6953" marT="7144" marB="0" anchor="ctr">
                    <a:lnL w="12700" cap="flat" cmpd="sng" algn="ctr">
                      <a:noFill/>
                      <a:prstDash val="solid"/>
                      <a:round/>
                      <a:headEnd type="none" w="med" len="med"/>
                      <a:tailEnd type="none" w="med" len="med"/>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2.35</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2.36</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l" fontAlgn="ctr"/>
                      <a:r>
                        <a:rPr lang="en-US" sz="1000" b="0" i="0" u="none" strike="noStrike" dirty="0">
                          <a:effectLst/>
                          <a:latin typeface="Arial Narrow" panose="020B0606020202030204" pitchFamily="34" charset="0"/>
                        </a:rPr>
                        <a:t>2.52% due 04/2031</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a:extLst>
              <a:ext uri="{FF2B5EF4-FFF2-40B4-BE49-F238E27FC236}">
                <a16:creationId xmlns:a16="http://schemas.microsoft.com/office/drawing/2014/main" id="{78146053-A794-4F74-9747-8939C593DDE5}"/>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FD7A730D-B868-49E8-9D76-B4D25BA80A01}"/>
              </a:ext>
            </a:extLst>
          </p:cNvPr>
          <p:cNvSpPr>
            <a:spLocks noGrp="1"/>
          </p:cNvSpPr>
          <p:nvPr>
            <p:ph type="sldNum" sz="quarter" idx="12"/>
          </p:nvPr>
        </p:nvSpPr>
        <p:spPr/>
        <p:txBody>
          <a:bodyPr/>
          <a:lstStyle/>
          <a:p>
            <a:fld id="{07AD6B60-1C19-2246-A923-3503AC7EC2C5}" type="slidenum">
              <a:rPr lang="en-US" smtClean="0"/>
              <a:pPr/>
              <a:t>11</a:t>
            </a:fld>
            <a:endParaRPr lang="en-US" dirty="0"/>
          </a:p>
        </p:txBody>
      </p:sp>
      <p:sp>
        <p:nvSpPr>
          <p:cNvPr id="26" name="Text Placeholder 25">
            <a:extLst>
              <a:ext uri="{FF2B5EF4-FFF2-40B4-BE49-F238E27FC236}">
                <a16:creationId xmlns:a16="http://schemas.microsoft.com/office/drawing/2014/main" id="{48F13DC1-16E6-4398-B58F-2F6E1FF005F5}"/>
              </a:ext>
            </a:extLst>
          </p:cNvPr>
          <p:cNvSpPr>
            <a:spLocks noGrp="1"/>
          </p:cNvSpPr>
          <p:nvPr>
            <p:ph type="body" sz="quarter" idx="15"/>
          </p:nvPr>
        </p:nvSpPr>
        <p:spPr/>
        <p:txBody>
          <a:bodyPr/>
          <a:lstStyle/>
          <a:p>
            <a:r>
              <a:rPr lang="en-US" dirty="0"/>
              <a:t>Thornburg Investment Income Builder Fund</a:t>
            </a:r>
          </a:p>
        </p:txBody>
      </p:sp>
      <p:sp>
        <p:nvSpPr>
          <p:cNvPr id="13" name="Text Placeholder 12">
            <a:extLst>
              <a:ext uri="{FF2B5EF4-FFF2-40B4-BE49-F238E27FC236}">
                <a16:creationId xmlns:a16="http://schemas.microsoft.com/office/drawing/2014/main" id="{8C537D59-CB0B-4819-BFFA-89F9D4B2A81E}"/>
              </a:ext>
            </a:extLst>
          </p:cNvPr>
          <p:cNvSpPr>
            <a:spLocks noGrp="1"/>
          </p:cNvSpPr>
          <p:nvPr>
            <p:ph type="body" sz="quarter" idx="19"/>
          </p:nvPr>
        </p:nvSpPr>
        <p:spPr>
          <a:xfrm>
            <a:off x="457200" y="940461"/>
            <a:ext cx="6874625" cy="215444"/>
          </a:xfrm>
        </p:spPr>
        <p:txBody>
          <a:bodyPr/>
          <a:lstStyle/>
          <a:p>
            <a:r>
              <a:rPr lang="en-US" dirty="0"/>
              <a:t>Top 10 Investment Positions: Equity Dividend Yield vs. Traded Debt Yield, Same Issuer </a:t>
            </a:r>
          </a:p>
        </p:txBody>
      </p:sp>
      <p:sp>
        <p:nvSpPr>
          <p:cNvPr id="11" name="Text Placeholder 10">
            <a:extLst>
              <a:ext uri="{FF2B5EF4-FFF2-40B4-BE49-F238E27FC236}">
                <a16:creationId xmlns:a16="http://schemas.microsoft.com/office/drawing/2014/main" id="{8E022735-24CF-49F7-B509-7B1F9A08396A}"/>
              </a:ext>
            </a:extLst>
          </p:cNvPr>
          <p:cNvSpPr>
            <a:spLocks noGrp="1"/>
          </p:cNvSpPr>
          <p:nvPr>
            <p:ph type="body" sz="quarter" idx="17"/>
          </p:nvPr>
        </p:nvSpPr>
        <p:spPr/>
        <p:txBody>
          <a:bodyPr/>
          <a:lstStyle/>
          <a:p>
            <a:r>
              <a:rPr lang="en-US" dirty="0"/>
              <a:t>Past performance does not guarantee future results.</a:t>
            </a:r>
          </a:p>
        </p:txBody>
      </p:sp>
      <p:sp>
        <p:nvSpPr>
          <p:cNvPr id="12" name="Text Placeholder 11">
            <a:extLst>
              <a:ext uri="{FF2B5EF4-FFF2-40B4-BE49-F238E27FC236}">
                <a16:creationId xmlns:a16="http://schemas.microsoft.com/office/drawing/2014/main" id="{44AA2942-6166-42C8-9362-1CBEE6468D4A}"/>
              </a:ext>
            </a:extLst>
          </p:cNvPr>
          <p:cNvSpPr>
            <a:spLocks noGrp="1"/>
          </p:cNvSpPr>
          <p:nvPr>
            <p:ph type="body" sz="quarter" idx="18"/>
          </p:nvPr>
        </p:nvSpPr>
        <p:spPr>
          <a:xfrm>
            <a:off x="1463039" y="5730153"/>
            <a:ext cx="7223760" cy="369332"/>
          </a:xfrm>
        </p:spPr>
        <p:txBody>
          <a:bodyPr/>
          <a:lstStyle/>
          <a:p>
            <a:r>
              <a:rPr lang="en-US" dirty="0"/>
              <a:t>Source: Bloomberg, as of 10/11/2021 Debt Prices</a:t>
            </a:r>
          </a:p>
          <a:p>
            <a:r>
              <a:rPr lang="en-US" dirty="0"/>
              <a:t>* Dividend yields reflect announced intentions, or actual 2021 dividends paid as specific to the issuer.</a:t>
            </a:r>
          </a:p>
          <a:p>
            <a:r>
              <a:rPr lang="en-US" dirty="0"/>
              <a:t>Holdings can and do vary.</a:t>
            </a:r>
          </a:p>
        </p:txBody>
      </p:sp>
    </p:spTree>
    <p:extLst>
      <p:ext uri="{BB962C8B-B14F-4D97-AF65-F5344CB8AC3E}">
        <p14:creationId xmlns:p14="http://schemas.microsoft.com/office/powerpoint/2010/main" val="2456539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5E1CEDE-938B-46F2-9849-B9021FAAE2FD}"/>
              </a:ext>
            </a:extLst>
          </p:cNvPr>
          <p:cNvSpPr>
            <a:spLocks noGrp="1"/>
          </p:cNvSpPr>
          <p:nvPr>
            <p:ph type="title"/>
          </p:nvPr>
        </p:nvSpPr>
        <p:spPr/>
        <p:txBody>
          <a:bodyPr/>
          <a:lstStyle/>
          <a:p>
            <a:r>
              <a:rPr lang="en-US" dirty="0"/>
              <a:t>Selected World Market Index Returns</a:t>
            </a:r>
          </a:p>
        </p:txBody>
      </p:sp>
      <p:graphicFrame>
        <p:nvGraphicFramePr>
          <p:cNvPr id="15" name="Content Placeholder 14">
            <a:extLst>
              <a:ext uri="{FF2B5EF4-FFF2-40B4-BE49-F238E27FC236}">
                <a16:creationId xmlns:a16="http://schemas.microsoft.com/office/drawing/2014/main" id="{A2D06C28-C308-48A4-8F6B-25B52C12F0DA}"/>
              </a:ext>
            </a:extLst>
          </p:cNvPr>
          <p:cNvGraphicFramePr>
            <a:graphicFrameLocks noGrp="1"/>
          </p:cNvGraphicFramePr>
          <p:nvPr>
            <p:ph sz="half" idx="1"/>
            <p:extLst>
              <p:ext uri="{D42A27DB-BD31-4B8C-83A1-F6EECF244321}">
                <p14:modId xmlns:p14="http://schemas.microsoft.com/office/powerpoint/2010/main" val="2393919826"/>
              </p:ext>
            </p:extLst>
          </p:nvPr>
        </p:nvGraphicFramePr>
        <p:xfrm>
          <a:off x="457200" y="1836738"/>
          <a:ext cx="8229591" cy="3156713"/>
        </p:xfrm>
        <a:graphic>
          <a:graphicData uri="http://schemas.openxmlformats.org/drawingml/2006/table">
            <a:tbl>
              <a:tblPr>
                <a:tableStyleId>{5C22544A-7EE6-4342-B048-85BDC9FD1C3A}</a:tableStyleId>
              </a:tblPr>
              <a:tblGrid>
                <a:gridCol w="2372616">
                  <a:extLst>
                    <a:ext uri="{9D8B030D-6E8A-4147-A177-3AD203B41FA5}">
                      <a16:colId xmlns:a16="http://schemas.microsoft.com/office/drawing/2014/main" val="1485651768"/>
                    </a:ext>
                  </a:extLst>
                </a:gridCol>
                <a:gridCol w="650775">
                  <a:extLst>
                    <a:ext uri="{9D8B030D-6E8A-4147-A177-3AD203B41FA5}">
                      <a16:colId xmlns:a16="http://schemas.microsoft.com/office/drawing/2014/main" val="2903059186"/>
                    </a:ext>
                  </a:extLst>
                </a:gridCol>
                <a:gridCol w="650775">
                  <a:extLst>
                    <a:ext uri="{9D8B030D-6E8A-4147-A177-3AD203B41FA5}">
                      <a16:colId xmlns:a16="http://schemas.microsoft.com/office/drawing/2014/main" val="3435965680"/>
                    </a:ext>
                  </a:extLst>
                </a:gridCol>
                <a:gridCol w="650775">
                  <a:extLst>
                    <a:ext uri="{9D8B030D-6E8A-4147-A177-3AD203B41FA5}">
                      <a16:colId xmlns:a16="http://schemas.microsoft.com/office/drawing/2014/main" val="735601290"/>
                    </a:ext>
                  </a:extLst>
                </a:gridCol>
                <a:gridCol w="650775">
                  <a:extLst>
                    <a:ext uri="{9D8B030D-6E8A-4147-A177-3AD203B41FA5}">
                      <a16:colId xmlns:a16="http://schemas.microsoft.com/office/drawing/2014/main" val="1891728401"/>
                    </a:ext>
                  </a:extLst>
                </a:gridCol>
                <a:gridCol w="650775">
                  <a:extLst>
                    <a:ext uri="{9D8B030D-6E8A-4147-A177-3AD203B41FA5}">
                      <a16:colId xmlns:a16="http://schemas.microsoft.com/office/drawing/2014/main" val="4063309316"/>
                    </a:ext>
                  </a:extLst>
                </a:gridCol>
                <a:gridCol w="650775">
                  <a:extLst>
                    <a:ext uri="{9D8B030D-6E8A-4147-A177-3AD203B41FA5}">
                      <a16:colId xmlns:a16="http://schemas.microsoft.com/office/drawing/2014/main" val="4291617253"/>
                    </a:ext>
                  </a:extLst>
                </a:gridCol>
                <a:gridCol w="650775">
                  <a:extLst>
                    <a:ext uri="{9D8B030D-6E8A-4147-A177-3AD203B41FA5}">
                      <a16:colId xmlns:a16="http://schemas.microsoft.com/office/drawing/2014/main" val="1055073233"/>
                    </a:ext>
                  </a:extLst>
                </a:gridCol>
                <a:gridCol w="650775">
                  <a:extLst>
                    <a:ext uri="{9D8B030D-6E8A-4147-A177-3AD203B41FA5}">
                      <a16:colId xmlns:a16="http://schemas.microsoft.com/office/drawing/2014/main" val="20008"/>
                    </a:ext>
                  </a:extLst>
                </a:gridCol>
                <a:gridCol w="650775">
                  <a:extLst>
                    <a:ext uri="{9D8B030D-6E8A-4147-A177-3AD203B41FA5}">
                      <a16:colId xmlns:a16="http://schemas.microsoft.com/office/drawing/2014/main" val="2196548305"/>
                    </a:ext>
                  </a:extLst>
                </a:gridCol>
              </a:tblGrid>
              <a:tr h="116501">
                <a:tc>
                  <a:txBody>
                    <a:bodyPr/>
                    <a:lstStyle/>
                    <a:p>
                      <a:pPr algn="l" fontAlgn="b"/>
                      <a:endParaRPr lang="en-US" sz="1000" b="0"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B w="12700" cap="flat" cmpd="sng" algn="ctr">
                      <a:solidFill>
                        <a:schemeClr val="bg2"/>
                      </a:solidFill>
                      <a:prstDash val="solid"/>
                      <a:round/>
                      <a:headEnd type="none" w="med" len="med"/>
                      <a:tailEnd type="none" w="med" len="med"/>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2015</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B w="12700" cap="flat" cmpd="sng" algn="ctr">
                      <a:solidFill>
                        <a:schemeClr val="bg2"/>
                      </a:solidFill>
                      <a:prstDash val="solid"/>
                      <a:round/>
                      <a:headEnd type="none" w="med" len="med"/>
                      <a:tailEnd type="none" w="med" len="med"/>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2016</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B w="12700" cap="flat" cmpd="sng" algn="ctr">
                      <a:solidFill>
                        <a:schemeClr val="bg2"/>
                      </a:solidFill>
                      <a:prstDash val="solid"/>
                      <a:round/>
                      <a:headEnd type="none" w="med" len="med"/>
                      <a:tailEnd type="none" w="med" len="med"/>
                    </a:lnB>
                    <a:noFill/>
                  </a:tcPr>
                </a:tc>
                <a:tc>
                  <a:txBody>
                    <a:bodyPr/>
                    <a:lstStyle/>
                    <a:p>
                      <a:pPr algn="ctr" rtl="0" fontAlgn="ctr"/>
                      <a:r>
                        <a:rPr lang="en-US" sz="1000" b="1" u="none" strike="noStrike" dirty="0">
                          <a:solidFill>
                            <a:schemeClr val="tx2"/>
                          </a:solidFill>
                          <a:effectLst/>
                          <a:latin typeface="Arial Narrow" panose="020B0606020202030204" pitchFamily="34" charset="0"/>
                          <a:cs typeface="Arial" panose="020B0604020202020204" pitchFamily="34" charset="0"/>
                        </a:rPr>
                        <a:t>2017</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B w="12700" cap="flat" cmpd="sng" algn="ctr">
                      <a:solidFill>
                        <a:schemeClr val="bg2"/>
                      </a:solidFill>
                      <a:prstDash val="solid"/>
                      <a:round/>
                      <a:headEnd type="none" w="med" len="med"/>
                      <a:tailEnd type="none" w="med" len="med"/>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2018</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B w="12700" cap="flat" cmpd="sng" algn="ctr">
                      <a:solidFill>
                        <a:schemeClr val="bg2"/>
                      </a:solidFill>
                      <a:prstDash val="solid"/>
                      <a:round/>
                      <a:headEnd type="none" w="med" len="med"/>
                      <a:tailEnd type="none" w="med" len="med"/>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2019</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B w="12700" cap="flat" cmpd="sng" algn="ctr">
                      <a:solidFill>
                        <a:schemeClr val="bg2"/>
                      </a:solidFill>
                      <a:prstDash val="solid"/>
                      <a:round/>
                      <a:headEnd type="none" w="med" len="med"/>
                      <a:tailEnd type="none" w="med" len="med"/>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2020</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R w="12700" cap="flat" cmpd="sng" algn="ctr">
                      <a:solidFill>
                        <a:schemeClr val="accent1"/>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1Q21</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120" marR="5120" marT="4965"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algn="ctr" rtl="0" fontAlgn="b"/>
                      <a:r>
                        <a:rPr lang="en-US" sz="1000" b="1" i="0" u="none" strike="noStrike" dirty="0">
                          <a:solidFill>
                            <a:schemeClr val="tx2"/>
                          </a:solidFill>
                          <a:effectLst/>
                          <a:latin typeface="Arial Narrow" panose="020B0606020202030204" pitchFamily="34" charset="0"/>
                          <a:cs typeface="Arial" panose="020B0604020202020204" pitchFamily="34" charset="0"/>
                        </a:rPr>
                        <a:t>2Q21</a:t>
                      </a:r>
                    </a:p>
                  </a:txBody>
                  <a:tcPr marL="5120" marR="5120" marT="496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2"/>
                      </a:solidFill>
                      <a:prstDash val="solid"/>
                      <a:round/>
                      <a:headEnd type="none" w="med" len="med"/>
                      <a:tailEnd type="none" w="med" len="med"/>
                    </a:lnB>
                    <a:noFill/>
                  </a:tcPr>
                </a:tc>
                <a:tc>
                  <a:txBody>
                    <a:bodyPr/>
                    <a:lstStyle/>
                    <a:p>
                      <a:pPr algn="ctr" rtl="0" fontAlgn="b"/>
                      <a:r>
                        <a:rPr lang="en-US" sz="1000" b="1" i="0" u="none" strike="noStrike" dirty="0">
                          <a:solidFill>
                            <a:schemeClr val="tx2"/>
                          </a:solidFill>
                          <a:effectLst/>
                          <a:latin typeface="Arial Narrow" panose="020B0606020202030204" pitchFamily="34" charset="0"/>
                          <a:cs typeface="Arial" panose="020B0604020202020204" pitchFamily="34" charset="0"/>
                        </a:rPr>
                        <a:t>3Q21</a:t>
                      </a:r>
                    </a:p>
                  </a:txBody>
                  <a:tcPr marL="5120" marR="5120" marT="4965" marB="0" anchor="ctr">
                    <a:lnL w="12700" cap="flat" cmpd="sng" algn="ctr">
                      <a:solidFill>
                        <a:schemeClr val="bg1"/>
                      </a:solidFill>
                      <a:prstDash val="solid"/>
                      <a:round/>
                      <a:headEnd type="none" w="med" len="med"/>
                      <a:tailEnd type="none" w="med" len="med"/>
                    </a:lnL>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3036657894"/>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USA: S&amp;P 500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1.38%</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11.96%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21.83%</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-4.38%</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31.49%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18.40%</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6.17%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8.55%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dirty="0">
                          <a:solidFill>
                            <a:srgbClr val="53565A"/>
                          </a:solidFill>
                          <a:effectLst/>
                          <a:latin typeface="Arial Narrow" panose="020B0606020202030204" pitchFamily="34" charset="0"/>
                          <a:ea typeface="+mn-ea"/>
                          <a:cs typeface="+mn-cs"/>
                        </a:rPr>
                        <a:t>0.58%</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233567575"/>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USA: Russell 3000 Growth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5.09%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7.39%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29.59%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-2.12%</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35.85%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38.26%</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1.19%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11.38%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a:solidFill>
                            <a:srgbClr val="53565A"/>
                          </a:solidFill>
                          <a:effectLst/>
                          <a:latin typeface="Arial Narrow" panose="020B0606020202030204" pitchFamily="34" charset="0"/>
                          <a:ea typeface="+mn-ea"/>
                          <a:cs typeface="+mn-cs"/>
                        </a:rPr>
                        <a:t>0.69%</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106495553"/>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MSCI EAFE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-0.81%</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1.00%</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25.03%</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-13.79%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22.01%</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7.82%</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3.48%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5.17%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a:solidFill>
                            <a:srgbClr val="53565A"/>
                          </a:solidFill>
                          <a:effectLst/>
                          <a:latin typeface="Arial Narrow" panose="020B0606020202030204" pitchFamily="34" charset="0"/>
                          <a:ea typeface="+mn-ea"/>
                          <a:cs typeface="+mn-cs"/>
                        </a:rPr>
                        <a:t>-0.45%</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768197058"/>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MSCI AC World ex-U.S. (Gross)</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-5.25%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5.01%</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27.77%</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-13.78%</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22.13%</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11.13%</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3.60%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5.64%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dirty="0">
                          <a:solidFill>
                            <a:srgbClr val="53565A"/>
                          </a:solidFill>
                          <a:effectLst/>
                          <a:latin typeface="Arial Narrow" panose="020B0606020202030204" pitchFamily="34" charset="0"/>
                          <a:ea typeface="+mn-ea"/>
                          <a:cs typeface="+mn-cs"/>
                        </a:rPr>
                        <a:t>-2.99%</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870314453"/>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MSCI AC World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-2.36%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7.86%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23.97%</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-9.42%</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26.60%</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16.25%</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4.57%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7.39%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a:solidFill>
                            <a:srgbClr val="53565A"/>
                          </a:solidFill>
                          <a:effectLst/>
                          <a:latin typeface="Arial Narrow" panose="020B0606020202030204" pitchFamily="34" charset="0"/>
                          <a:ea typeface="+mn-ea"/>
                          <a:cs typeface="+mn-cs"/>
                        </a:rPr>
                        <a:t>-1.05%</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2513940498"/>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MSCI Emerging Markets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-14.92%</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11.19%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37.28%</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-14.58%</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18.42%</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18.31%</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2.29%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5.05%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dirty="0">
                          <a:solidFill>
                            <a:srgbClr val="53565A"/>
                          </a:solidFill>
                          <a:effectLst/>
                          <a:latin typeface="Arial Narrow" panose="020B0606020202030204" pitchFamily="34" charset="0"/>
                          <a:ea typeface="+mn-ea"/>
                          <a:cs typeface="+mn-cs"/>
                        </a:rPr>
                        <a:t>-8.09%</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4228450870"/>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EURO STOXX 50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-3.60%</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1.75%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25.25%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-15.61%</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26.84%</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6.01%</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6.47%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6.13%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a:solidFill>
                            <a:srgbClr val="53565A"/>
                          </a:solidFill>
                          <a:effectLst/>
                          <a:latin typeface="Arial Narrow" panose="020B0606020202030204" pitchFamily="34" charset="0"/>
                          <a:ea typeface="+mn-ea"/>
                          <a:cs typeface="+mn-cs"/>
                        </a:rPr>
                        <a:t>-2.43%</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020084135"/>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MSCI AC Asia Pacific (All-Cap)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-0.86%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4.82%</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28.94%</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-14.16%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18.70%</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19.16%</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2.80%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2.92%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dirty="0">
                          <a:solidFill>
                            <a:srgbClr val="53565A"/>
                          </a:solidFill>
                          <a:effectLst/>
                          <a:latin typeface="Arial Narrow" panose="020B0606020202030204" pitchFamily="34" charset="0"/>
                          <a:ea typeface="+mn-ea"/>
                          <a:cs typeface="+mn-cs"/>
                        </a:rPr>
                        <a:t>-3.56%</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3215483932"/>
                  </a:ext>
                </a:extLst>
              </a:tr>
              <a:tr h="272668">
                <a:tc>
                  <a:txBody>
                    <a:bodyPr/>
                    <a:lstStyle/>
                    <a:p>
                      <a:pPr algn="l" rtl="0" fontAlgn="ctr"/>
                      <a:r>
                        <a:rPr lang="en-US" sz="1000" b="0" u="none" strike="noStrike" dirty="0">
                          <a:solidFill>
                            <a:schemeClr val="tx1"/>
                          </a:solidFill>
                          <a:effectLst/>
                          <a:latin typeface="Arial Narrow" panose="020B0606020202030204" pitchFamily="34" charset="0"/>
                          <a:cs typeface="Arial" panose="020B0604020202020204" pitchFamily="34" charset="0"/>
                        </a:rPr>
                        <a:t>Bloomberg Barclays U.S. Universal Bond </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0.43%</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3.91%</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4.09%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-0.25%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u="none" strike="noStrike" dirty="0">
                          <a:solidFill>
                            <a:schemeClr val="tx1"/>
                          </a:solidFill>
                          <a:effectLst/>
                          <a:latin typeface="Arial Narrow" panose="020B0606020202030204" pitchFamily="34" charset="0"/>
                          <a:cs typeface="Arial" panose="020B0604020202020204" pitchFamily="34" charset="0"/>
                        </a:rPr>
                        <a:t>9.29%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120" marR="5120" marT="4965"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7.58%</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1.96%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a:solidFill>
                            <a:srgbClr val="53565A"/>
                          </a:solidFill>
                          <a:effectLst/>
                          <a:latin typeface="Arial Narrow" panose="020B0606020202030204" pitchFamily="34" charset="0"/>
                          <a:ea typeface="+mn-ea"/>
                          <a:cs typeface="+mn-cs"/>
                        </a:rPr>
                        <a:t>0.07%</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956026036"/>
                  </a:ext>
                </a:extLst>
              </a:tr>
              <a:tr h="272668">
                <a:tc>
                  <a:txBody>
                    <a:bodyPr/>
                    <a:lstStyle/>
                    <a:p>
                      <a:pPr algn="l" rtl="0" fontAlgn="ctr"/>
                      <a:r>
                        <a:rPr lang="en-US" sz="1000" b="0" i="0" u="none" strike="noStrike" dirty="0">
                          <a:solidFill>
                            <a:schemeClr val="tx1"/>
                          </a:solidFill>
                          <a:effectLst/>
                          <a:latin typeface="Arial Narrow" panose="020B0606020202030204" pitchFamily="34" charset="0"/>
                        </a:rPr>
                        <a:t>Russell 2500 Growth Total Return</a:t>
                      </a:r>
                    </a:p>
                  </a:txBody>
                  <a:tcPr marL="0" marR="0"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-0.19%</a:t>
                      </a:r>
                    </a:p>
                  </a:txBody>
                  <a:tcPr marL="0" marR="0"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9.73%</a:t>
                      </a:r>
                    </a:p>
                  </a:txBody>
                  <a:tcPr marL="0" marR="0"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24.46%</a:t>
                      </a:r>
                    </a:p>
                  </a:txBody>
                  <a:tcPr marL="0" marR="0"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-7.47%</a:t>
                      </a:r>
                    </a:p>
                  </a:txBody>
                  <a:tcPr marL="0" marR="0"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32.65%</a:t>
                      </a:r>
                    </a:p>
                  </a:txBody>
                  <a:tcPr marL="0" marR="0" marT="0" marB="0" anchor="ct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Arial Narrow" panose="020B0606020202030204" pitchFamily="34" charset="0"/>
                        </a:rPr>
                        <a:t>40.47%</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2.49%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rtl="0" fontAlgn="ctr"/>
                      <a:r>
                        <a:rPr lang="en-US" sz="1000" b="0" i="0" u="none" strike="noStrike" dirty="0">
                          <a:solidFill>
                            <a:srgbClr val="53565A"/>
                          </a:solidFill>
                          <a:effectLst/>
                          <a:latin typeface="Arial Narrow" panose="020B0606020202030204" pitchFamily="34" charset="0"/>
                        </a:rPr>
                        <a:t>6.04%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algn="ctr" defTabSz="914400" rtl="0" eaLnBrk="1" fontAlgn="ctr" latinLnBrk="0" hangingPunct="1"/>
                      <a:r>
                        <a:rPr lang="en-US" sz="1000" b="0" i="0" u="none" strike="noStrike" kern="1200" dirty="0">
                          <a:solidFill>
                            <a:srgbClr val="53565A"/>
                          </a:solidFill>
                          <a:effectLst/>
                          <a:latin typeface="Arial Narrow" panose="020B0606020202030204" pitchFamily="34" charset="0"/>
                          <a:ea typeface="+mn-ea"/>
                          <a:cs typeface="+mn-cs"/>
                        </a:rPr>
                        <a:t>-3.53%</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10"/>
                  </a:ext>
                </a:extLst>
              </a:tr>
              <a:tr h="272668">
                <a:tc>
                  <a:txBody>
                    <a:bodyPr/>
                    <a:lstStyle/>
                    <a:p>
                      <a:pPr algn="l" rtl="0" fontAlgn="ctr"/>
                      <a:r>
                        <a:rPr lang="en-US" sz="1000" b="0" i="0" u="none" strike="noStrike" dirty="0">
                          <a:solidFill>
                            <a:schemeClr val="tx1"/>
                          </a:solidFill>
                          <a:effectLst/>
                          <a:latin typeface="Arial Narrow" panose="020B0606020202030204" pitchFamily="34" charset="0"/>
                        </a:rPr>
                        <a:t>Russell 2500 Total Return</a:t>
                      </a:r>
                    </a:p>
                  </a:txBody>
                  <a:tcPr marL="0" marR="0" marT="0" marB="0" anchor="ct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-2.90%</a:t>
                      </a:r>
                    </a:p>
                  </a:txBody>
                  <a:tcPr marL="0" marR="0" marT="0" marB="0" anchor="ct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17.59%</a:t>
                      </a:r>
                    </a:p>
                  </a:txBody>
                  <a:tcPr marL="0" marR="0" marT="0" marB="0" anchor="ct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16.81%</a:t>
                      </a:r>
                    </a:p>
                  </a:txBody>
                  <a:tcPr marL="0" marR="0" marT="0" marB="0" anchor="ct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-10.00%</a:t>
                      </a:r>
                    </a:p>
                  </a:txBody>
                  <a:tcPr marL="0" marR="0" marT="0" marB="0" anchor="ct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27.77%</a:t>
                      </a:r>
                    </a:p>
                  </a:txBody>
                  <a:tcPr marL="0" marR="0" marT="0" marB="0" anchor="ct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chemeClr val="tx1"/>
                          </a:solidFill>
                          <a:effectLst/>
                          <a:latin typeface="Arial Narrow" panose="020B0606020202030204" pitchFamily="34" charset="0"/>
                        </a:rPr>
                        <a:t>19.99%</a:t>
                      </a:r>
                    </a:p>
                  </a:txBody>
                  <a:tcPr marL="0" marR="0" marT="0" marB="0" anchor="ctr">
                    <a:lnR w="12700" cap="flat" cmpd="sng" algn="ctr">
                      <a:solidFill>
                        <a:schemeClr val="accent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rgbClr val="53565A"/>
                          </a:solidFill>
                          <a:effectLst/>
                          <a:latin typeface="Arial Narrow" panose="020B0606020202030204" pitchFamily="34" charset="0"/>
                        </a:rPr>
                        <a:t>10.93%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algn="ctr" rtl="0" fontAlgn="ctr"/>
                      <a:r>
                        <a:rPr lang="en-US" sz="1000" b="0" i="0" u="none" strike="noStrike" dirty="0">
                          <a:solidFill>
                            <a:srgbClr val="53565A"/>
                          </a:solidFill>
                          <a:effectLst/>
                          <a:latin typeface="Arial Narrow" panose="020B0606020202030204" pitchFamily="34" charset="0"/>
                        </a:rPr>
                        <a:t>5.44%</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noFill/>
                  </a:tcPr>
                </a:tc>
                <a:tc>
                  <a:txBody>
                    <a:bodyPr/>
                    <a:lstStyle/>
                    <a:p>
                      <a:pPr marL="0" algn="ctr" defTabSz="914400" rtl="0" eaLnBrk="1" fontAlgn="ctr" latinLnBrk="0" hangingPunct="1"/>
                      <a:r>
                        <a:rPr lang="en-US" sz="1000" b="0" i="0" u="none" strike="noStrike" kern="1200" dirty="0">
                          <a:solidFill>
                            <a:srgbClr val="53565A"/>
                          </a:solidFill>
                          <a:effectLst/>
                          <a:latin typeface="Arial Narrow" panose="020B0606020202030204" pitchFamily="34" charset="0"/>
                          <a:ea typeface="+mn-ea"/>
                          <a:cs typeface="+mn-cs"/>
                        </a:rPr>
                        <a:t>-2.68%</a:t>
                      </a:r>
                    </a:p>
                  </a:txBody>
                  <a:tcPr marL="9525" marR="9525" marT="9525" marB="0" anchor="ctr">
                    <a:lnL w="12700" cap="flat" cmpd="sng" algn="ctr">
                      <a:solidFill>
                        <a:schemeClr val="bg1"/>
                      </a:solidFill>
                      <a:prstDash val="solid"/>
                      <a:round/>
                      <a:headEnd type="none" w="med" len="med"/>
                      <a:tailEnd type="none" w="med" len="med"/>
                    </a:lnL>
                    <a:lnT w="12700" cap="flat" cmpd="sng" algn="ctr">
                      <a:solidFill>
                        <a:schemeClr val="bg1">
                          <a:lumMod val="85000"/>
                        </a:schemeClr>
                      </a:solidFill>
                      <a:prstDash val="solid"/>
                      <a:round/>
                      <a:headEnd type="none" w="med" len="med"/>
                      <a:tailEnd type="none" w="med" len="med"/>
                    </a:lnT>
                    <a:noFill/>
                  </a:tcPr>
                </a:tc>
                <a:extLst>
                  <a:ext uri="{0D108BD9-81ED-4DB2-BD59-A6C34878D82A}">
                    <a16:rowId xmlns:a16="http://schemas.microsoft.com/office/drawing/2014/main" val="10011"/>
                  </a:ext>
                </a:extLst>
              </a:tr>
            </a:tbl>
          </a:graphicData>
        </a:graphic>
      </p:graphicFrame>
      <p:sp>
        <p:nvSpPr>
          <p:cNvPr id="4" name="Footer Placeholder 3">
            <a:extLst>
              <a:ext uri="{FF2B5EF4-FFF2-40B4-BE49-F238E27FC236}">
                <a16:creationId xmlns:a16="http://schemas.microsoft.com/office/drawing/2014/main" id="{78146053-A794-4F74-9747-8939C593DDE5}"/>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FD7A730D-B868-49E8-9D76-B4D25BA80A01}"/>
              </a:ext>
            </a:extLst>
          </p:cNvPr>
          <p:cNvSpPr>
            <a:spLocks noGrp="1"/>
          </p:cNvSpPr>
          <p:nvPr>
            <p:ph type="sldNum" sz="quarter" idx="12"/>
          </p:nvPr>
        </p:nvSpPr>
        <p:spPr/>
        <p:txBody>
          <a:bodyPr/>
          <a:lstStyle/>
          <a:p>
            <a:fld id="{07AD6B60-1C19-2246-A923-3503AC7EC2C5}" type="slidenum">
              <a:rPr lang="en-US" smtClean="0"/>
              <a:pPr/>
              <a:t>12</a:t>
            </a:fld>
            <a:endParaRPr lang="en-US" dirty="0"/>
          </a:p>
        </p:txBody>
      </p:sp>
      <p:sp>
        <p:nvSpPr>
          <p:cNvPr id="26" name="Text Placeholder 25">
            <a:extLst>
              <a:ext uri="{FF2B5EF4-FFF2-40B4-BE49-F238E27FC236}">
                <a16:creationId xmlns:a16="http://schemas.microsoft.com/office/drawing/2014/main" id="{48F13DC1-16E6-4398-B58F-2F6E1FF005F5}"/>
              </a:ext>
            </a:extLst>
          </p:cNvPr>
          <p:cNvSpPr>
            <a:spLocks noGrp="1"/>
          </p:cNvSpPr>
          <p:nvPr>
            <p:ph type="body" sz="quarter" idx="15"/>
          </p:nvPr>
        </p:nvSpPr>
        <p:spPr/>
        <p:txBody>
          <a:bodyPr/>
          <a:lstStyle/>
          <a:p>
            <a:r>
              <a:rPr lang="en-US" dirty="0"/>
              <a:t>Thornburg Investment Income Builder Fund</a:t>
            </a:r>
          </a:p>
        </p:txBody>
      </p:sp>
      <p:sp>
        <p:nvSpPr>
          <p:cNvPr id="11" name="Text Placeholder 10">
            <a:extLst>
              <a:ext uri="{FF2B5EF4-FFF2-40B4-BE49-F238E27FC236}">
                <a16:creationId xmlns:a16="http://schemas.microsoft.com/office/drawing/2014/main" id="{8E022735-24CF-49F7-B509-7B1F9A08396A}"/>
              </a:ext>
            </a:extLst>
          </p:cNvPr>
          <p:cNvSpPr>
            <a:spLocks noGrp="1"/>
          </p:cNvSpPr>
          <p:nvPr>
            <p:ph type="body" sz="quarter" idx="19"/>
          </p:nvPr>
        </p:nvSpPr>
        <p:spPr>
          <a:xfrm>
            <a:off x="457200" y="940461"/>
            <a:ext cx="6405563" cy="215444"/>
          </a:xfrm>
          <a:prstGeom prst="rect">
            <a:avLst/>
          </a:prstGeom>
        </p:spPr>
        <p:txBody>
          <a:bodyPr/>
          <a:lstStyle/>
          <a:p>
            <a:r>
              <a:rPr lang="en-US" dirty="0"/>
              <a:t>Total Returns (USD)</a:t>
            </a:r>
          </a:p>
        </p:txBody>
      </p:sp>
      <p:sp>
        <p:nvSpPr>
          <p:cNvPr id="12" name="Text Placeholder 11">
            <a:extLst>
              <a:ext uri="{FF2B5EF4-FFF2-40B4-BE49-F238E27FC236}">
                <a16:creationId xmlns:a16="http://schemas.microsoft.com/office/drawing/2014/main" id="{44AA2942-6166-42C8-9362-1CBEE6468D4A}"/>
              </a:ext>
            </a:extLst>
          </p:cNvPr>
          <p:cNvSpPr>
            <a:spLocks noGrp="1"/>
          </p:cNvSpPr>
          <p:nvPr>
            <p:ph type="body" sz="quarter" idx="17"/>
          </p:nvPr>
        </p:nvSpPr>
        <p:spPr/>
        <p:txBody>
          <a:bodyPr/>
          <a:lstStyle/>
          <a:p>
            <a:r>
              <a:rPr lang="en-US" dirty="0"/>
              <a:t>Past performance does not guarantee future results.</a:t>
            </a:r>
          </a:p>
        </p:txBody>
      </p:sp>
      <p:sp>
        <p:nvSpPr>
          <p:cNvPr id="13" name="Text Placeholder 12">
            <a:extLst>
              <a:ext uri="{FF2B5EF4-FFF2-40B4-BE49-F238E27FC236}">
                <a16:creationId xmlns:a16="http://schemas.microsoft.com/office/drawing/2014/main" id="{8C537D59-CB0B-4819-BFFA-89F9D4B2A81E}"/>
              </a:ext>
            </a:extLst>
          </p:cNvPr>
          <p:cNvSpPr>
            <a:spLocks noGrp="1"/>
          </p:cNvSpPr>
          <p:nvPr>
            <p:ph type="body" sz="quarter" idx="18"/>
          </p:nvPr>
        </p:nvSpPr>
        <p:spPr/>
        <p:txBody>
          <a:bodyPr/>
          <a:lstStyle/>
          <a:p>
            <a:pPr>
              <a:spcAft>
                <a:spcPts val="0"/>
              </a:spcAft>
            </a:pPr>
            <a:r>
              <a:rPr lang="en-US" dirty="0"/>
              <a:t>Source: MSCI, Bloomberg, Thornburg Investment Management</a:t>
            </a:r>
          </a:p>
        </p:txBody>
      </p:sp>
    </p:spTree>
    <p:extLst>
      <p:ext uri="{BB962C8B-B14F-4D97-AF65-F5344CB8AC3E}">
        <p14:creationId xmlns:p14="http://schemas.microsoft.com/office/powerpoint/2010/main" val="205292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9116845C-D4FF-4A41-A3CE-B8BF9E3C3C3B}"/>
              </a:ext>
            </a:extLst>
          </p:cNvPr>
          <p:cNvSpPr>
            <a:spLocks noGrp="1"/>
          </p:cNvSpPr>
          <p:nvPr>
            <p:ph type="title"/>
          </p:nvPr>
        </p:nvSpPr>
        <p:spPr>
          <a:xfrm>
            <a:off x="457201" y="626665"/>
            <a:ext cx="8229598" cy="249299"/>
          </a:xfrm>
        </p:spPr>
        <p:txBody>
          <a:bodyPr/>
          <a:lstStyle/>
          <a:p>
            <a:r>
              <a:rPr lang="en-US" sz="1800" dirty="0"/>
              <a:t>Historically, Dividends Have Been Important to Total Return (S&amp;P 500 Index)</a:t>
            </a:r>
          </a:p>
        </p:txBody>
      </p:sp>
      <p:sp>
        <p:nvSpPr>
          <p:cNvPr id="5" name="Footer Placeholder 4">
            <a:extLst>
              <a:ext uri="{FF2B5EF4-FFF2-40B4-BE49-F238E27FC236}">
                <a16:creationId xmlns:a16="http://schemas.microsoft.com/office/drawing/2014/main" id="{908CA692-55B6-4C06-B935-B79909083E3F}"/>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a:extLst>
              <a:ext uri="{FF2B5EF4-FFF2-40B4-BE49-F238E27FC236}">
                <a16:creationId xmlns:a16="http://schemas.microsoft.com/office/drawing/2014/main" id="{8EE786A3-7243-4B97-A406-61FF3FBD758A}"/>
              </a:ext>
            </a:extLst>
          </p:cNvPr>
          <p:cNvSpPr>
            <a:spLocks noGrp="1"/>
          </p:cNvSpPr>
          <p:nvPr>
            <p:ph type="sldNum" sz="quarter" idx="12"/>
          </p:nvPr>
        </p:nvSpPr>
        <p:spPr/>
        <p:txBody>
          <a:bodyPr/>
          <a:lstStyle/>
          <a:p>
            <a:fld id="{07AD6B60-1C19-2246-A923-3503AC7EC2C5}" type="slidenum">
              <a:rPr lang="en-US" smtClean="0"/>
              <a:pPr/>
              <a:t>13</a:t>
            </a:fld>
            <a:endParaRPr lang="en-US" dirty="0"/>
          </a:p>
        </p:txBody>
      </p:sp>
      <p:sp>
        <p:nvSpPr>
          <p:cNvPr id="13" name="Text Placeholder 12">
            <a:extLst>
              <a:ext uri="{FF2B5EF4-FFF2-40B4-BE49-F238E27FC236}">
                <a16:creationId xmlns:a16="http://schemas.microsoft.com/office/drawing/2014/main" id="{70F0D39A-A943-412F-B66F-F46AEBD78518}"/>
              </a:ext>
            </a:extLst>
          </p:cNvPr>
          <p:cNvSpPr>
            <a:spLocks noGrp="1"/>
          </p:cNvSpPr>
          <p:nvPr>
            <p:ph type="body" sz="quarter" idx="15"/>
          </p:nvPr>
        </p:nvSpPr>
        <p:spPr/>
        <p:txBody>
          <a:bodyPr/>
          <a:lstStyle/>
          <a:p>
            <a:r>
              <a:rPr lang="en-US" dirty="0"/>
              <a:t>Thornburg Investment Income Builder Fund</a:t>
            </a:r>
          </a:p>
        </p:txBody>
      </p:sp>
      <p:sp>
        <p:nvSpPr>
          <p:cNvPr id="14" name="Text Placeholder 13"/>
          <p:cNvSpPr>
            <a:spLocks noGrp="1"/>
          </p:cNvSpPr>
          <p:nvPr>
            <p:ph type="body" sz="quarter" idx="19"/>
          </p:nvPr>
        </p:nvSpPr>
        <p:spPr>
          <a:xfrm>
            <a:off x="457200" y="940461"/>
            <a:ext cx="7232073" cy="430887"/>
          </a:xfrm>
        </p:spPr>
        <p:txBody>
          <a:bodyPr/>
          <a:lstStyle/>
          <a:p>
            <a:r>
              <a:rPr lang="en-US" dirty="0"/>
              <a:t>Over the long term, total shareholder returns (TSR) are roughly 50% price/50% dividends.</a:t>
            </a:r>
          </a:p>
        </p:txBody>
      </p:sp>
      <p:sp>
        <p:nvSpPr>
          <p:cNvPr id="15" name="Text Placeholder 14">
            <a:extLst>
              <a:ext uri="{FF2B5EF4-FFF2-40B4-BE49-F238E27FC236}">
                <a16:creationId xmlns:a16="http://schemas.microsoft.com/office/drawing/2014/main" id="{9A23F52A-15DC-47E0-90E2-C3EDDD31F777}"/>
              </a:ext>
            </a:extLst>
          </p:cNvPr>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16" name="Text Placeholder 15">
            <a:extLst>
              <a:ext uri="{FF2B5EF4-FFF2-40B4-BE49-F238E27FC236}">
                <a16:creationId xmlns:a16="http://schemas.microsoft.com/office/drawing/2014/main" id="{778E6E27-10B7-40C7-81A1-4F2C7DE839B3}"/>
              </a:ext>
            </a:extLst>
          </p:cNvPr>
          <p:cNvSpPr>
            <a:spLocks noGrp="1"/>
          </p:cNvSpPr>
          <p:nvPr>
            <p:ph type="body" sz="quarter" idx="18"/>
          </p:nvPr>
        </p:nvSpPr>
        <p:spPr>
          <a:xfrm>
            <a:off x="1371600" y="5730153"/>
            <a:ext cx="7315200" cy="123111"/>
          </a:xfrm>
        </p:spPr>
        <p:txBody>
          <a:bodyPr/>
          <a:lstStyle/>
          <a:p>
            <a:r>
              <a:rPr lang="en-US" dirty="0"/>
              <a:t>Sources: Jack W. Wilson and Charles P. Jones, “An Analysis of the S&amp;P 500 Index and Cowles’s Extensions: Price Indexes and Stock Returns, 1870–1999”, Journal of Business, 2002, vol. 75 no 3. Data after 1990 is from Bloomberg, Confluence, and FactSet. Calculated by Thornburg Investment Management. Returns are annualized.</a:t>
            </a:r>
          </a:p>
        </p:txBody>
      </p:sp>
      <p:graphicFrame>
        <p:nvGraphicFramePr>
          <p:cNvPr id="20" name="Portfolio Positioning &amp; Characteristics Intl Growth ">
            <a:extLst>
              <a:ext uri="{FF2B5EF4-FFF2-40B4-BE49-F238E27FC236}">
                <a16:creationId xmlns:a16="http://schemas.microsoft.com/office/drawing/2014/main" id="{58BEBE25-92BF-4664-9E86-EA22DBA13112}"/>
              </a:ext>
            </a:extLst>
          </p:cNvPr>
          <p:cNvGraphicFramePr>
            <a:graphicFrameLocks noGrp="1"/>
          </p:cNvGraphicFramePr>
          <p:nvPr>
            <p:ph sz="half" idx="1"/>
            <p:custDataLst>
              <p:tags r:id="rId1"/>
            </p:custDataLst>
            <p:extLst>
              <p:ext uri="{D42A27DB-BD31-4B8C-83A1-F6EECF244321}">
                <p14:modId xmlns:p14="http://schemas.microsoft.com/office/powerpoint/2010/main" val="3039153757"/>
              </p:ext>
            </p:extLst>
          </p:nvPr>
        </p:nvGraphicFramePr>
        <p:xfrm>
          <a:off x="457200" y="1658320"/>
          <a:ext cx="8229601" cy="3607470"/>
        </p:xfrm>
        <a:graphic>
          <a:graphicData uri="http://schemas.openxmlformats.org/drawingml/2006/table">
            <a:tbl>
              <a:tblPr firstRow="1" bandRow="1">
                <a:tableStyleId>{5C22544A-7EE6-4342-B048-85BDC9FD1C3A}</a:tableStyleId>
              </a:tblPr>
              <a:tblGrid>
                <a:gridCol w="2743201">
                  <a:extLst>
                    <a:ext uri="{9D8B030D-6E8A-4147-A177-3AD203B41FA5}">
                      <a16:colId xmlns:a16="http://schemas.microsoft.com/office/drawing/2014/main" val="20000"/>
                    </a:ext>
                  </a:extLst>
                </a:gridCol>
                <a:gridCol w="1371600">
                  <a:extLst>
                    <a:ext uri="{9D8B030D-6E8A-4147-A177-3AD203B41FA5}">
                      <a16:colId xmlns:a16="http://schemas.microsoft.com/office/drawing/2014/main" val="3373928350"/>
                    </a:ext>
                  </a:extLst>
                </a:gridCol>
                <a:gridCol w="1371600">
                  <a:extLst>
                    <a:ext uri="{9D8B030D-6E8A-4147-A177-3AD203B41FA5}">
                      <a16:colId xmlns:a16="http://schemas.microsoft.com/office/drawing/2014/main" val="4145341434"/>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tblGrid>
              <a:tr h="401219">
                <a:tc>
                  <a:txBody>
                    <a:bodyPr/>
                    <a:lstStyle/>
                    <a:p>
                      <a:pPr marL="0" indent="58738" algn="l" defTabSz="914400" rtl="0" eaLnBrk="1" fontAlgn="b" latinLnBrk="0" hangingPunct="1"/>
                      <a:r>
                        <a:rPr lang="en-US" sz="1000" b="1" kern="1200" baseline="0" dirty="0">
                          <a:solidFill>
                            <a:srgbClr val="00114D"/>
                          </a:solidFill>
                          <a:latin typeface="Arial Narrow" panose="020B0606020202030204" pitchFamily="34" charset="0"/>
                          <a:ea typeface="+mn-ea"/>
                          <a:cs typeface="Arial" panose="020B0604020202020204" pitchFamily="34" charset="0"/>
                        </a:rPr>
                        <a:t>DECADE</a:t>
                      </a:r>
                    </a:p>
                  </a:txBody>
                  <a:tcPr marR="0" marT="0" marB="36576" anchor="b">
                    <a:lnB w="12700" cap="flat" cmpd="sng" algn="ctr">
                      <a:solidFill>
                        <a:schemeClr val="bg2"/>
                      </a:solidFill>
                      <a:prstDash val="solid"/>
                      <a:round/>
                      <a:headEnd type="none" w="med" len="med"/>
                      <a:tailEnd type="none" w="med" len="med"/>
                    </a:lnB>
                    <a:noFill/>
                  </a:tcPr>
                </a:tc>
                <a:tc>
                  <a:txBody>
                    <a:bodyPr/>
                    <a:lstStyle/>
                    <a:p>
                      <a:pPr marL="0" algn="ctr" defTabSz="914400" rtl="0" eaLnBrk="1" fontAlgn="b" latinLnBrk="0" hangingPunct="1"/>
                      <a:r>
                        <a:rPr lang="en-US" sz="1000" b="1" kern="1200" baseline="0" dirty="0">
                          <a:solidFill>
                            <a:srgbClr val="00114D"/>
                          </a:solidFill>
                          <a:latin typeface="Arial Narrow" panose="020B0606020202030204" pitchFamily="34" charset="0"/>
                          <a:ea typeface="+mn-ea"/>
                          <a:cs typeface="Arial" panose="020B0604020202020204" pitchFamily="34" charset="0"/>
                        </a:rPr>
                        <a:t>PRICE </a:t>
                      </a:r>
                      <a:br>
                        <a:rPr lang="en-US" sz="1000" b="1" kern="1200" baseline="0" dirty="0">
                          <a:solidFill>
                            <a:srgbClr val="00114D"/>
                          </a:solidFill>
                          <a:latin typeface="Arial Narrow" panose="020B0606020202030204" pitchFamily="34" charset="0"/>
                          <a:ea typeface="+mn-ea"/>
                          <a:cs typeface="Arial" panose="020B0604020202020204" pitchFamily="34" charset="0"/>
                        </a:rPr>
                      </a:br>
                      <a:r>
                        <a:rPr lang="en-US" sz="1000" b="1" kern="1200" baseline="0" dirty="0">
                          <a:solidFill>
                            <a:srgbClr val="00114D"/>
                          </a:solidFill>
                          <a:latin typeface="Arial Narrow" panose="020B0606020202030204" pitchFamily="34" charset="0"/>
                          <a:ea typeface="+mn-ea"/>
                          <a:cs typeface="Arial" panose="020B0604020202020204" pitchFamily="34" charset="0"/>
                        </a:rPr>
                        <a:t>APPRECIATION</a:t>
                      </a:r>
                    </a:p>
                  </a:txBody>
                  <a:tcPr marR="0" marT="0" marB="36576" anchor="b">
                    <a:lnB w="12700" cap="flat" cmpd="sng" algn="ctr">
                      <a:solidFill>
                        <a:schemeClr val="bg2"/>
                      </a:solidFill>
                      <a:prstDash val="solid"/>
                      <a:round/>
                      <a:headEnd type="none" w="med" len="med"/>
                      <a:tailEnd type="none" w="med" len="med"/>
                    </a:lnB>
                    <a:noFill/>
                  </a:tcPr>
                </a:tc>
                <a:tc>
                  <a:txBody>
                    <a:bodyPr/>
                    <a:lstStyle/>
                    <a:p>
                      <a:pPr marL="0" algn="ctr" defTabSz="914400" rtl="0" eaLnBrk="1" fontAlgn="b" latinLnBrk="0" hangingPunct="1"/>
                      <a:r>
                        <a:rPr lang="en-US" sz="1000" b="1" kern="1200" baseline="0" dirty="0">
                          <a:solidFill>
                            <a:srgbClr val="00114D"/>
                          </a:solidFill>
                          <a:latin typeface="Arial Narrow" panose="020B0606020202030204" pitchFamily="34" charset="0"/>
                          <a:ea typeface="+mn-ea"/>
                          <a:cs typeface="Arial" panose="020B0604020202020204" pitchFamily="34" charset="0"/>
                        </a:rPr>
                        <a:t>INCOME</a:t>
                      </a:r>
                      <a:br>
                        <a:rPr lang="en-US" sz="1000" b="1" kern="1200" baseline="0" dirty="0">
                          <a:solidFill>
                            <a:srgbClr val="00114D"/>
                          </a:solidFill>
                          <a:latin typeface="Arial Narrow" panose="020B0606020202030204" pitchFamily="34" charset="0"/>
                          <a:ea typeface="+mn-ea"/>
                          <a:cs typeface="Arial" panose="020B0604020202020204" pitchFamily="34" charset="0"/>
                        </a:rPr>
                      </a:br>
                      <a:r>
                        <a:rPr lang="en-US" sz="1000" b="1" kern="1200" baseline="0" dirty="0">
                          <a:solidFill>
                            <a:srgbClr val="00114D"/>
                          </a:solidFill>
                          <a:latin typeface="Arial Narrow" panose="020B0606020202030204" pitchFamily="34" charset="0"/>
                          <a:ea typeface="+mn-ea"/>
                          <a:cs typeface="Arial" panose="020B0604020202020204" pitchFamily="34" charset="0"/>
                        </a:rPr>
                        <a:t>COMPONENT</a:t>
                      </a:r>
                    </a:p>
                  </a:txBody>
                  <a:tcPr marR="0" marT="0" marB="36576" anchor="b">
                    <a:lnB w="12700" cap="flat" cmpd="sng" algn="ctr">
                      <a:solidFill>
                        <a:schemeClr val="bg2"/>
                      </a:solidFill>
                      <a:prstDash val="solid"/>
                      <a:round/>
                      <a:headEnd type="none" w="med" len="med"/>
                      <a:tailEnd type="none" w="med" len="med"/>
                    </a:lnB>
                    <a:noFill/>
                  </a:tcPr>
                </a:tc>
                <a:tc>
                  <a:txBody>
                    <a:bodyPr/>
                    <a:lstStyle/>
                    <a:p>
                      <a:pPr marL="0" algn="ctr" defTabSz="914400" rtl="0" eaLnBrk="1" fontAlgn="b" latinLnBrk="0" hangingPunct="1"/>
                      <a:r>
                        <a:rPr lang="en-US" sz="1000" b="1" kern="1200" baseline="0" dirty="0">
                          <a:solidFill>
                            <a:srgbClr val="00114D"/>
                          </a:solidFill>
                          <a:latin typeface="Arial Narrow" panose="020B0606020202030204" pitchFamily="34" charset="0"/>
                          <a:ea typeface="+mn-ea"/>
                          <a:cs typeface="Arial" panose="020B0604020202020204" pitchFamily="34" charset="0"/>
                        </a:rPr>
                        <a:t>TOTAL </a:t>
                      </a:r>
                      <a:br>
                        <a:rPr lang="en-US" sz="1000" b="1" kern="1200" baseline="0" dirty="0">
                          <a:solidFill>
                            <a:srgbClr val="00114D"/>
                          </a:solidFill>
                          <a:latin typeface="Arial Narrow" panose="020B0606020202030204" pitchFamily="34" charset="0"/>
                          <a:ea typeface="+mn-ea"/>
                          <a:cs typeface="Arial" panose="020B0604020202020204" pitchFamily="34" charset="0"/>
                        </a:rPr>
                      </a:br>
                      <a:r>
                        <a:rPr lang="en-US" sz="1000" b="1" kern="1200" baseline="0" dirty="0">
                          <a:solidFill>
                            <a:srgbClr val="00114D"/>
                          </a:solidFill>
                          <a:latin typeface="Arial Narrow" panose="020B0606020202030204" pitchFamily="34" charset="0"/>
                          <a:ea typeface="+mn-ea"/>
                          <a:cs typeface="Arial" panose="020B0604020202020204" pitchFamily="34" charset="0"/>
                        </a:rPr>
                        <a:t>RETURN</a:t>
                      </a:r>
                    </a:p>
                  </a:txBody>
                  <a:tcPr marR="0" marT="0" marB="36576" anchor="b">
                    <a:lnB w="12700" cap="flat" cmpd="sng" algn="ctr">
                      <a:solidFill>
                        <a:schemeClr val="bg2"/>
                      </a:solidFill>
                      <a:prstDash val="solid"/>
                      <a:round/>
                      <a:headEnd type="none" w="med" len="med"/>
                      <a:tailEnd type="none" w="med" len="med"/>
                    </a:lnB>
                    <a:noFill/>
                  </a:tcPr>
                </a:tc>
                <a:tc>
                  <a:txBody>
                    <a:bodyPr/>
                    <a:lstStyle/>
                    <a:p>
                      <a:pPr marL="0" algn="ctr" defTabSz="914400" rtl="0" eaLnBrk="1" fontAlgn="b" latinLnBrk="0" hangingPunct="1"/>
                      <a:r>
                        <a:rPr lang="en-US" sz="1000" b="1" kern="1200" baseline="0" dirty="0">
                          <a:solidFill>
                            <a:srgbClr val="00114D"/>
                          </a:solidFill>
                          <a:latin typeface="Arial Narrow" panose="020B0606020202030204" pitchFamily="34" charset="0"/>
                          <a:ea typeface="+mn-ea"/>
                          <a:cs typeface="Arial" panose="020B0604020202020204" pitchFamily="34" charset="0"/>
                        </a:rPr>
                        <a:t>INCOME AS PERCENTAGE </a:t>
                      </a:r>
                      <a:br>
                        <a:rPr lang="en-US" sz="1000" b="1" kern="1200" baseline="0" dirty="0">
                          <a:solidFill>
                            <a:srgbClr val="00114D"/>
                          </a:solidFill>
                          <a:latin typeface="Arial Narrow" panose="020B0606020202030204" pitchFamily="34" charset="0"/>
                          <a:ea typeface="+mn-ea"/>
                          <a:cs typeface="Arial" panose="020B0604020202020204" pitchFamily="34" charset="0"/>
                        </a:rPr>
                      </a:br>
                      <a:r>
                        <a:rPr lang="en-US" sz="1000" b="1" kern="1200" baseline="0" dirty="0">
                          <a:solidFill>
                            <a:srgbClr val="00114D"/>
                          </a:solidFill>
                          <a:latin typeface="Arial Narrow" panose="020B0606020202030204" pitchFamily="34" charset="0"/>
                          <a:ea typeface="+mn-ea"/>
                          <a:cs typeface="Arial" panose="020B0604020202020204" pitchFamily="34" charset="0"/>
                        </a:rPr>
                        <a:t>OF TOTAL RETURN</a:t>
                      </a:r>
                    </a:p>
                  </a:txBody>
                  <a:tcPr marR="0" marT="0" marB="36576" anchor="b">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0"/>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1871 – 1880 </a:t>
                      </a:r>
                    </a:p>
                  </a:txBody>
                  <a:tcPr marR="9525" marT="9525"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2.8%</a:t>
                      </a:r>
                    </a:p>
                  </a:txBody>
                  <a:tcPr marL="9525" marR="9525" marT="9525"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6.1%</a:t>
                      </a:r>
                    </a:p>
                  </a:txBody>
                  <a:tcPr marL="9525" marR="9525" marT="9525"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8.9%</a:t>
                      </a:r>
                    </a:p>
                  </a:txBody>
                  <a:tcPr marL="9525" marR="9525" marT="9525"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68.5%</a:t>
                      </a:r>
                    </a:p>
                  </a:txBody>
                  <a:tcPr marL="9525" marR="9525" marT="9525"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1881 – 1890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-2.1%</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4.8%</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184.6%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55269537"/>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1891 – 1900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4.2%</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8.7%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51.7%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36227331"/>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1901 – 1910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7.1%</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64.8%</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1203980"/>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1911 – 1920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6.1%</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3.4%</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179.4%</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7006295"/>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1921 – 1930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5.6%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12.3%</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45.5%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0661942"/>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1931 – 1940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-2.8%</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2.1%</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233.3%</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2573931"/>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1941 – 1950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6.4%</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13.0%</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49.2%</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6860158"/>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1951 – 1960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10.2%</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5.0%</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15.2%</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32.9%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8736625"/>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1961 – 1970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3.5%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8.2%</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42.7%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1971 – 1980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4.0%</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8.5%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52.9%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1981 – 1990 </a:t>
                      </a:r>
                    </a:p>
                  </a:txBody>
                  <a:tcPr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9.3%</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4.6%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13.9%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33.1%</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1991 – 2000 </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14.9%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2.6%</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17.5%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14.9%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2001 – 2010 </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-0.5%</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1.9%</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1.4%</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chemeClr val="tx1"/>
                          </a:solidFill>
                          <a:effectLst/>
                          <a:latin typeface="Arial Narrow" panose="020B0606020202030204" pitchFamily="34" charset="0"/>
                          <a:cs typeface="Arial" panose="020B0604020202020204" pitchFamily="34" charset="0"/>
                        </a:rPr>
                        <a:t>135.7%</a:t>
                      </a:r>
                    </a:p>
                  </a:txBody>
                  <a:tcPr marL="9525" marR="9525" marT="9525"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2011 –</a:t>
                      </a:r>
                      <a:r>
                        <a:rPr lang="en-US" sz="1000" b="0" i="0" u="none" strike="noStrike" baseline="0" dirty="0">
                          <a:solidFill>
                            <a:schemeClr val="tx1"/>
                          </a:solidFill>
                          <a:latin typeface="Arial Narrow" panose="020B0606020202030204" pitchFamily="34" charset="0"/>
                          <a:cs typeface="Arial" panose="020B0604020202020204" pitchFamily="34" charset="0"/>
                        </a:rPr>
                        <a:t> </a:t>
                      </a:r>
                      <a:r>
                        <a:rPr lang="en-US" sz="1000" b="0" i="0" u="none" strike="noStrike" dirty="0">
                          <a:solidFill>
                            <a:schemeClr val="tx1"/>
                          </a:solidFill>
                          <a:latin typeface="Arial Narrow" panose="020B0606020202030204" pitchFamily="34" charset="0"/>
                          <a:cs typeface="Arial" panose="020B0604020202020204" pitchFamily="34" charset="0"/>
                        </a:rPr>
                        <a:t>2020</a:t>
                      </a:r>
                    </a:p>
                  </a:txBody>
                  <a:tcPr marR="9525" marT="9525" marB="0" anchor="ctr">
                    <a:lnL w="12700" cap="flat" cmpd="sng" algn="ctr">
                      <a:noFill/>
                      <a:prstDash val="solid"/>
                      <a:round/>
                      <a:headEnd type="none" w="med" len="med"/>
                      <a:tailEnd type="none" w="med" len="med"/>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u="none" strike="noStrike" dirty="0">
                          <a:effectLst/>
                          <a:latin typeface="Arial Narrow" panose="020B0606020202030204" pitchFamily="34" charset="0"/>
                          <a:cs typeface="Arial" panose="020B0604020202020204" pitchFamily="34" charset="0"/>
                        </a:rPr>
                        <a:t>11.6%</a:t>
                      </a:r>
                      <a:endParaRPr lang="en-US" sz="10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u="none" strike="noStrike" dirty="0">
                          <a:effectLst/>
                          <a:latin typeface="Arial Narrow" panose="020B0606020202030204" pitchFamily="34" charset="0"/>
                          <a:cs typeface="Arial" panose="020B0604020202020204" pitchFamily="34" charset="0"/>
                        </a:rPr>
                        <a:t>2.3%</a:t>
                      </a:r>
                      <a:endParaRPr lang="en-US" sz="10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u="none" strike="noStrike" dirty="0">
                          <a:effectLst/>
                          <a:latin typeface="Arial Narrow" panose="020B0606020202030204" pitchFamily="34" charset="0"/>
                          <a:cs typeface="Arial" panose="020B0604020202020204" pitchFamily="34" charset="0"/>
                        </a:rPr>
                        <a:t>13.9%</a:t>
                      </a:r>
                      <a:endParaRPr lang="en-US" sz="10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u="none" strike="noStrike" dirty="0">
                          <a:effectLst/>
                          <a:latin typeface="Arial Narrow" panose="020B0606020202030204" pitchFamily="34" charset="0"/>
                          <a:cs typeface="Arial" panose="020B0604020202020204" pitchFamily="34" charset="0"/>
                        </a:rPr>
                        <a:t>16.7%</a:t>
                      </a:r>
                      <a:endParaRPr lang="en-US" sz="1000" b="0" i="0" u="none" strike="noStrike" dirty="0">
                        <a:solidFill>
                          <a:srgbClr val="000000"/>
                        </a:solidFill>
                        <a:effectLst/>
                        <a:latin typeface="Arial Narrow" panose="020B0606020202030204" pitchFamily="34" charset="0"/>
                        <a:cs typeface="Arial" panose="020B0604020202020204" pitchFamily="34" charset="0"/>
                      </a:endParaRPr>
                    </a:p>
                  </a:txBody>
                  <a:tcPr marL="0" marR="0" marT="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72983">
                <a:tc>
                  <a:txBody>
                    <a:bodyPr/>
                    <a:lstStyle/>
                    <a:p>
                      <a:pPr algn="l" rtl="0" fontAlgn="ctr"/>
                      <a:r>
                        <a:rPr lang="en-US" sz="1000" b="0" i="0" u="none" strike="noStrike" dirty="0">
                          <a:solidFill>
                            <a:schemeClr val="tx1"/>
                          </a:solidFill>
                          <a:latin typeface="Arial Narrow" panose="020B0606020202030204" pitchFamily="34" charset="0"/>
                          <a:cs typeface="Arial" panose="020B0604020202020204" pitchFamily="34" charset="0"/>
                        </a:rPr>
                        <a:t>2021 - 3Q21</a:t>
                      </a:r>
                    </a:p>
                  </a:txBody>
                  <a:tcPr marR="9525" marT="9525" marB="0" anchor="ctr">
                    <a:lnL w="12700" cap="flat" cmpd="sng" algn="ctr">
                      <a:noFill/>
                      <a:prstDash val="solid"/>
                      <a:round/>
                      <a:headEnd type="none" w="med" len="med"/>
                      <a:tailEnd type="none" w="med" len="med"/>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rgbClr val="000000"/>
                          </a:solidFill>
                          <a:effectLst/>
                          <a:latin typeface="Arial Narrow" panose="020B0606020202030204" pitchFamily="34" charset="0"/>
                          <a:cs typeface="Arial" panose="020B0604020202020204" pitchFamily="34" charset="0"/>
                        </a:rPr>
                        <a:t>14.7%</a:t>
                      </a:r>
                    </a:p>
                  </a:txBody>
                  <a:tcPr marL="0" marR="0" marT="0"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rgbClr val="000000"/>
                          </a:solidFill>
                          <a:effectLst/>
                          <a:latin typeface="Arial Narrow" panose="020B0606020202030204" pitchFamily="34" charset="0"/>
                          <a:cs typeface="Arial" panose="020B0604020202020204" pitchFamily="34" charset="0"/>
                        </a:rPr>
                        <a:t>1.2%</a:t>
                      </a:r>
                    </a:p>
                  </a:txBody>
                  <a:tcPr marL="0" marR="0" marT="0"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rgbClr val="000000"/>
                          </a:solidFill>
                          <a:effectLst/>
                          <a:latin typeface="Arial Narrow" panose="020B0606020202030204" pitchFamily="34" charset="0"/>
                          <a:cs typeface="Arial" panose="020B0604020202020204" pitchFamily="34" charset="0"/>
                        </a:rPr>
                        <a:t>15.9%</a:t>
                      </a:r>
                    </a:p>
                  </a:txBody>
                  <a:tcPr marL="0" marR="0" marT="0"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rgbClr val="000000"/>
                          </a:solidFill>
                          <a:effectLst/>
                          <a:latin typeface="Arial Narrow" panose="020B0606020202030204" pitchFamily="34" charset="0"/>
                          <a:cs typeface="Arial" panose="020B0604020202020204" pitchFamily="34" charset="0"/>
                        </a:rPr>
                        <a:t>7.7%</a:t>
                      </a:r>
                    </a:p>
                  </a:txBody>
                  <a:tcPr marL="0" marR="0" marT="0"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172983">
                <a:tc>
                  <a:txBody>
                    <a:bodyPr/>
                    <a:lstStyle/>
                    <a:p>
                      <a:pPr algn="l" rtl="0" fontAlgn="ctr"/>
                      <a:r>
                        <a:rPr lang="en-US" sz="1000" b="1" i="0" u="none" strike="noStrike" dirty="0">
                          <a:solidFill>
                            <a:schemeClr val="tx1"/>
                          </a:solidFill>
                          <a:latin typeface="Arial Narrow" panose="020B0606020202030204" pitchFamily="34" charset="0"/>
                          <a:cs typeface="Arial" panose="020B0604020202020204" pitchFamily="34" charset="0"/>
                        </a:rPr>
                        <a:t>Average across Decades</a:t>
                      </a:r>
                    </a:p>
                  </a:txBody>
                  <a:tcPr marR="9525" marT="9525" marB="0" anchor="ctr">
                    <a:lnL w="12700" cap="flat" cmpd="sng" algn="ctr">
                      <a:noFill/>
                      <a:prstDash val="solid"/>
                      <a:round/>
                      <a:headEnd type="none" w="med" len="med"/>
                      <a:tailEnd type="none" w="med" len="med"/>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4.6%</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4.5%</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9.1%</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49.3%</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2"/>
                  </a:ext>
                </a:extLst>
              </a:tr>
              <a:tr h="172983">
                <a:tc>
                  <a:txBody>
                    <a:bodyPr/>
                    <a:lstStyle/>
                    <a:p>
                      <a:pPr algn="l" rtl="0" fontAlgn="ctr"/>
                      <a:r>
                        <a:rPr lang="en-US" sz="1000" b="1" i="0" u="none" strike="noStrike" dirty="0">
                          <a:solidFill>
                            <a:schemeClr val="tx1"/>
                          </a:solidFill>
                          <a:latin typeface="Arial Narrow" panose="020B0606020202030204" pitchFamily="34" charset="0"/>
                          <a:cs typeface="Arial" panose="020B0604020202020204" pitchFamily="34" charset="0"/>
                        </a:rPr>
                        <a:t>Standard Dev across Decades</a:t>
                      </a:r>
                    </a:p>
                  </a:txBody>
                  <a:tcPr marR="9525" marT="9525" marB="0" anchor="ctr">
                    <a:lnL w="12700" cap="flat" cmpd="sng" algn="ctr">
                      <a:noFill/>
                      <a:prstDash val="solid"/>
                      <a:round/>
                      <a:headEnd type="none" w="med" len="med"/>
                      <a:tailEnd type="none" w="med" len="med"/>
                    </a:lnL>
                    <a:lnR w="12700" cmpd="sng">
                      <a:noFill/>
                    </a:lnR>
                    <a:lnT w="12700" cap="flat" cmpd="sng" algn="ctr">
                      <a:solidFill>
                        <a:srgbClr val="E9E9E9"/>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5.4%</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1.4%</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5.1%</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1" i="0" u="none" strike="noStrike" dirty="0">
                          <a:solidFill>
                            <a:schemeClr val="tx1"/>
                          </a:solidFill>
                          <a:latin typeface="Arial Narrow" panose="020B0606020202030204" pitchFamily="34" charset="0"/>
                          <a:cs typeface="Arial" panose="020B0604020202020204" pitchFamily="34" charset="0"/>
                        </a:rPr>
                        <a:t> </a:t>
                      </a:r>
                    </a:p>
                  </a:txBody>
                  <a:tcPr marL="9525" marR="9525" marT="9525" marB="0" anchor="ctr">
                    <a:lnL w="12700" cmpd="sng">
                      <a:noFill/>
                    </a:lnL>
                    <a:lnR w="12700" cmpd="sng">
                      <a:noFill/>
                    </a:lnR>
                    <a:lnT w="12700" cap="flat" cmpd="sng" algn="ctr">
                      <a:solidFill>
                        <a:srgbClr val="E9E9E9"/>
                      </a:solid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3441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5E1CEDE-938B-46F2-9849-B9021FAAE2FD}"/>
              </a:ext>
            </a:extLst>
          </p:cNvPr>
          <p:cNvSpPr>
            <a:spLocks noGrp="1"/>
          </p:cNvSpPr>
          <p:nvPr>
            <p:ph type="title"/>
          </p:nvPr>
        </p:nvSpPr>
        <p:spPr/>
        <p:txBody>
          <a:bodyPr/>
          <a:lstStyle/>
          <a:p>
            <a:r>
              <a:rPr lang="en-US" dirty="0"/>
              <a:t>Investment Performance</a:t>
            </a:r>
          </a:p>
        </p:txBody>
      </p:sp>
      <p:sp>
        <p:nvSpPr>
          <p:cNvPr id="4" name="Footer Placeholder 3">
            <a:extLst>
              <a:ext uri="{FF2B5EF4-FFF2-40B4-BE49-F238E27FC236}">
                <a16:creationId xmlns:a16="http://schemas.microsoft.com/office/drawing/2014/main" id="{78146053-A794-4F74-9747-8939C593DDE5}"/>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FD7A730D-B868-49E8-9D76-B4D25BA80A01}"/>
              </a:ext>
            </a:extLst>
          </p:cNvPr>
          <p:cNvSpPr>
            <a:spLocks noGrp="1"/>
          </p:cNvSpPr>
          <p:nvPr>
            <p:ph type="sldNum" sz="quarter" idx="12"/>
          </p:nvPr>
        </p:nvSpPr>
        <p:spPr/>
        <p:txBody>
          <a:bodyPr/>
          <a:lstStyle/>
          <a:p>
            <a:fld id="{07AD6B60-1C19-2246-A923-3503AC7EC2C5}" type="slidenum">
              <a:rPr lang="en-US" smtClean="0"/>
              <a:pPr/>
              <a:t>14</a:t>
            </a:fld>
            <a:endParaRPr lang="en-US" dirty="0"/>
          </a:p>
        </p:txBody>
      </p:sp>
      <p:sp>
        <p:nvSpPr>
          <p:cNvPr id="26" name="Text Placeholder 25">
            <a:extLst>
              <a:ext uri="{FF2B5EF4-FFF2-40B4-BE49-F238E27FC236}">
                <a16:creationId xmlns:a16="http://schemas.microsoft.com/office/drawing/2014/main" id="{48F13DC1-16E6-4398-B58F-2F6E1FF005F5}"/>
              </a:ext>
            </a:extLst>
          </p:cNvPr>
          <p:cNvSpPr>
            <a:spLocks noGrp="1"/>
          </p:cNvSpPr>
          <p:nvPr>
            <p:ph type="body" sz="quarter" idx="15"/>
          </p:nvPr>
        </p:nvSpPr>
        <p:spPr/>
        <p:txBody>
          <a:bodyPr/>
          <a:lstStyle/>
          <a:p>
            <a:r>
              <a:rPr lang="en-US" dirty="0"/>
              <a:t>Thornburg Investment Income Builder Fund</a:t>
            </a:r>
          </a:p>
        </p:txBody>
      </p:sp>
      <p:sp>
        <p:nvSpPr>
          <p:cNvPr id="11" name="Text Placeholder 10">
            <a:extLst>
              <a:ext uri="{FF2B5EF4-FFF2-40B4-BE49-F238E27FC236}">
                <a16:creationId xmlns:a16="http://schemas.microsoft.com/office/drawing/2014/main" id="{8E022735-24CF-49F7-B509-7B1F9A08396A}"/>
              </a:ext>
            </a:extLst>
          </p:cNvPr>
          <p:cNvSpPr>
            <a:spLocks noGrp="1"/>
          </p:cNvSpPr>
          <p:nvPr>
            <p:ph type="body" sz="quarter" idx="19"/>
          </p:nvPr>
        </p:nvSpPr>
        <p:spPr>
          <a:xfrm>
            <a:off x="457200" y="939800"/>
            <a:ext cx="6405563" cy="215900"/>
          </a:xfrm>
        </p:spPr>
        <p:txBody>
          <a:bodyPr/>
          <a:lstStyle/>
          <a:p>
            <a:endParaRPr lang="en-US" dirty="0"/>
          </a:p>
        </p:txBody>
      </p:sp>
      <p:sp>
        <p:nvSpPr>
          <p:cNvPr id="12" name="Text Placeholder 11">
            <a:extLst>
              <a:ext uri="{FF2B5EF4-FFF2-40B4-BE49-F238E27FC236}">
                <a16:creationId xmlns:a16="http://schemas.microsoft.com/office/drawing/2014/main" id="{44AA2942-6166-42C8-9362-1CBEE6468D4A}"/>
              </a:ext>
            </a:extLst>
          </p:cNvPr>
          <p:cNvSpPr>
            <a:spLocks noGrp="1"/>
          </p:cNvSpPr>
          <p:nvPr>
            <p:ph type="body" sz="quarter" idx="17"/>
          </p:nvPr>
        </p:nvSpPr>
        <p:spPr/>
        <p:txBody>
          <a:bodyPr/>
          <a:lstStyle/>
          <a:p>
            <a:r>
              <a:rPr lang="en-US" dirty="0"/>
              <a:t>Performance data shown represents past performance and is no guarantee of future results. Investment return and principal value will fluctuate so shares, when redeemed, may be worth more or less than their original cost. Current performance may be lower or higher than quoted. For performance current to the most recent month end, visit thornburg.com or call 877-215-1330. The maximum sales charge for the Fund’s A shares is 4.50%. There is no up-front sales charge for class I shares.</a:t>
            </a:r>
          </a:p>
        </p:txBody>
      </p:sp>
      <p:sp>
        <p:nvSpPr>
          <p:cNvPr id="13" name="Text Placeholder 12">
            <a:extLst>
              <a:ext uri="{FF2B5EF4-FFF2-40B4-BE49-F238E27FC236}">
                <a16:creationId xmlns:a16="http://schemas.microsoft.com/office/drawing/2014/main" id="{8C537D59-CB0B-4819-BFFA-89F9D4B2A81E}"/>
              </a:ext>
            </a:extLst>
          </p:cNvPr>
          <p:cNvSpPr>
            <a:spLocks noGrp="1"/>
          </p:cNvSpPr>
          <p:nvPr>
            <p:ph type="body" sz="quarter" idx="18"/>
          </p:nvPr>
        </p:nvSpPr>
        <p:spPr/>
        <p:txBody>
          <a:bodyPr/>
          <a:lstStyle/>
          <a:p>
            <a:r>
              <a:rPr lang="en-US" dirty="0"/>
              <a:t>*Prior to inception of this share class, performance is hypothetical and was calculated from actual returns of the class A shares adjusted for the expenses of the newer share class. Class I shares may not be available to all investors. Minimum investments for the I share class may be higher than those for other classes. Returns for less than one year are not annualized. </a:t>
            </a:r>
            <a:br>
              <a:rPr lang="en-US" dirty="0"/>
            </a:br>
            <a:r>
              <a:rPr lang="en-US" dirty="0"/>
              <a:t>The Blended Index is composed of 25% Bloomberg Barclays U.S. Aggregate Bond Index and 75% MSCI World Index. </a:t>
            </a:r>
          </a:p>
        </p:txBody>
      </p:sp>
      <p:graphicFrame>
        <p:nvGraphicFramePr>
          <p:cNvPr id="15" name="Performance_Strategy_Gross/Net_1 Index_NT">
            <a:extLst>
              <a:ext uri="{FF2B5EF4-FFF2-40B4-BE49-F238E27FC236}">
                <a16:creationId xmlns:a16="http://schemas.microsoft.com/office/drawing/2014/main" id="{204B00A4-3F97-FB4D-9702-46989C601148}"/>
              </a:ext>
            </a:extLst>
          </p:cNvPr>
          <p:cNvGraphicFramePr>
            <a:graphicFrameLocks noGrp="1"/>
          </p:cNvGraphicFramePr>
          <p:nvPr>
            <p:ph sz="half" idx="1"/>
            <p:custDataLst>
              <p:tags r:id="rId1"/>
            </p:custDataLst>
            <p:extLst>
              <p:ext uri="{D42A27DB-BD31-4B8C-83A1-F6EECF244321}">
                <p14:modId xmlns:p14="http://schemas.microsoft.com/office/powerpoint/2010/main" val="406285123"/>
              </p:ext>
            </p:extLst>
          </p:nvPr>
        </p:nvGraphicFramePr>
        <p:xfrm>
          <a:off x="457200" y="1836738"/>
          <a:ext cx="8204765" cy="1844389"/>
        </p:xfrm>
        <a:graphic>
          <a:graphicData uri="http://schemas.openxmlformats.org/drawingml/2006/table">
            <a:tbl>
              <a:tblPr/>
              <a:tblGrid>
                <a:gridCol w="4007796">
                  <a:extLst>
                    <a:ext uri="{9D8B030D-6E8A-4147-A177-3AD203B41FA5}">
                      <a16:colId xmlns:a16="http://schemas.microsoft.com/office/drawing/2014/main" val="20000"/>
                    </a:ext>
                  </a:extLst>
                </a:gridCol>
                <a:gridCol w="599567">
                  <a:extLst>
                    <a:ext uri="{9D8B030D-6E8A-4147-A177-3AD203B41FA5}">
                      <a16:colId xmlns:a16="http://schemas.microsoft.com/office/drawing/2014/main" val="20001"/>
                    </a:ext>
                  </a:extLst>
                </a:gridCol>
                <a:gridCol w="599567">
                  <a:extLst>
                    <a:ext uri="{9D8B030D-6E8A-4147-A177-3AD203B41FA5}">
                      <a16:colId xmlns:a16="http://schemas.microsoft.com/office/drawing/2014/main" val="20002"/>
                    </a:ext>
                  </a:extLst>
                </a:gridCol>
                <a:gridCol w="599567">
                  <a:extLst>
                    <a:ext uri="{9D8B030D-6E8A-4147-A177-3AD203B41FA5}">
                      <a16:colId xmlns:a16="http://schemas.microsoft.com/office/drawing/2014/main" val="20003"/>
                    </a:ext>
                  </a:extLst>
                </a:gridCol>
                <a:gridCol w="599567">
                  <a:extLst>
                    <a:ext uri="{9D8B030D-6E8A-4147-A177-3AD203B41FA5}">
                      <a16:colId xmlns:a16="http://schemas.microsoft.com/office/drawing/2014/main" val="20004"/>
                    </a:ext>
                  </a:extLst>
                </a:gridCol>
                <a:gridCol w="599567">
                  <a:extLst>
                    <a:ext uri="{9D8B030D-6E8A-4147-A177-3AD203B41FA5}">
                      <a16:colId xmlns:a16="http://schemas.microsoft.com/office/drawing/2014/main" val="20005"/>
                    </a:ext>
                  </a:extLst>
                </a:gridCol>
                <a:gridCol w="599567">
                  <a:extLst>
                    <a:ext uri="{9D8B030D-6E8A-4147-A177-3AD203B41FA5}">
                      <a16:colId xmlns:a16="http://schemas.microsoft.com/office/drawing/2014/main" val="20006"/>
                    </a:ext>
                  </a:extLst>
                </a:gridCol>
                <a:gridCol w="599567">
                  <a:extLst>
                    <a:ext uri="{9D8B030D-6E8A-4147-A177-3AD203B41FA5}">
                      <a16:colId xmlns:a16="http://schemas.microsoft.com/office/drawing/2014/main" val="20007"/>
                    </a:ext>
                  </a:extLst>
                </a:gridCol>
              </a:tblGrid>
              <a:tr h="197956">
                <a:tc>
                  <a:txBody>
                    <a:bodyPr/>
                    <a:lstStyle/>
                    <a:p>
                      <a:pPr algn="l" fontAlgn="b"/>
                      <a:r>
                        <a:rPr lang="en-US" sz="1000" b="1" dirty="0">
                          <a:solidFill>
                            <a:srgbClr val="00114D"/>
                          </a:solidFill>
                          <a:latin typeface="Arial Narrow" panose="020B0606020202030204" pitchFamily="34" charset="0"/>
                          <a:cs typeface="Arial" panose="020B0604020202020204" pitchFamily="34" charset="0"/>
                        </a:rPr>
                        <a:t>AVERAGE ANNUAL</a:t>
                      </a:r>
                      <a:r>
                        <a:rPr lang="en-US" sz="1000" b="1" baseline="0" dirty="0">
                          <a:solidFill>
                            <a:srgbClr val="00114D"/>
                          </a:solidFill>
                          <a:latin typeface="Arial Narrow" panose="020B0606020202030204" pitchFamily="34" charset="0"/>
                          <a:cs typeface="Arial" panose="020B0604020202020204" pitchFamily="34" charset="0"/>
                        </a:rPr>
                        <a:t> TOTAL </a:t>
                      </a:r>
                      <a:r>
                        <a:rPr lang="en-US" sz="1000" b="1" dirty="0">
                          <a:solidFill>
                            <a:srgbClr val="00114D"/>
                          </a:solidFill>
                          <a:latin typeface="Arial Narrow" panose="020B0606020202030204" pitchFamily="34" charset="0"/>
                          <a:cs typeface="Arial" panose="020B0604020202020204" pitchFamily="34" charset="0"/>
                        </a:rPr>
                        <a:t>RETURNS (%)</a:t>
                      </a:r>
                      <a:endParaRPr lang="en-US" sz="1000" b="1" i="0" u="none" strike="noStrike" dirty="0">
                        <a:solidFill>
                          <a:srgbClr val="00114D"/>
                        </a:solidFill>
                        <a:effectLst/>
                        <a:latin typeface="Arial Narrow" panose="020B0606020202030204" pitchFamily="34" charset="0"/>
                        <a:cs typeface="Arial" panose="020B0604020202020204" pitchFamily="34" charset="0"/>
                      </a:endParaRPr>
                    </a:p>
                  </a:txBody>
                  <a:tcPr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QTD</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YTD</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1-YR</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3-YR</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5-YR</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10-YR</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rgbClr val="00114D"/>
                          </a:solidFill>
                          <a:effectLst/>
                          <a:latin typeface="Arial Narrow" panose="020B0606020202030204" pitchFamily="34" charset="0"/>
                          <a:cs typeface="Arial" panose="020B0604020202020204" pitchFamily="34" charset="0"/>
                        </a:rPr>
                        <a:t>INCEPTION</a:t>
                      </a:r>
                    </a:p>
                  </a:txBody>
                  <a:tcPr marL="9493" marR="9493" marT="9493" marB="36576" anchor="b">
                    <a:lnL>
                      <a:noFill/>
                    </a:lnL>
                    <a:lnR>
                      <a:noFill/>
                    </a:lnR>
                    <a:lnT>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74320">
                <a:tc grid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kern="1200" spc="0" baseline="0" dirty="0">
                          <a:solidFill>
                            <a:schemeClr val="tx1"/>
                          </a:solidFill>
                          <a:latin typeface="Arial Narrow" panose="020B0606020202030204" pitchFamily="34" charset="0"/>
                          <a:ea typeface="+mn-ea"/>
                          <a:cs typeface="Arial" panose="020B0604020202020204" pitchFamily="34" charset="0"/>
                        </a:rPr>
                        <a:t>A Shares TIBAX (Incep: 12/24/2002)  </a:t>
                      </a:r>
                      <a:r>
                        <a:rPr lang="en-US" sz="1000" dirty="0">
                          <a:solidFill>
                            <a:schemeClr val="tx1"/>
                          </a:solidFill>
                          <a:latin typeface="Arial Narrow" panose="020B0606020202030204" pitchFamily="34" charset="0"/>
                          <a:cs typeface="Arial" panose="020B0604020202020204" pitchFamily="34" charset="0"/>
                        </a:rPr>
                        <a:t>30-day SEC Yield: 2.63%  </a:t>
                      </a:r>
                      <a:r>
                        <a:rPr lang="en-US" sz="1000" b="0" dirty="0">
                          <a:solidFill>
                            <a:schemeClr val="bg2"/>
                          </a:solidFill>
                          <a:latin typeface="Arial Narrow" panose="020B0606020202030204" pitchFamily="34" charset="0"/>
                          <a:cs typeface="Arial" panose="020B0604020202020204" pitchFamily="34" charset="0"/>
                        </a:rPr>
                        <a:t>|</a:t>
                      </a:r>
                      <a:r>
                        <a:rPr lang="en-US" sz="1000" dirty="0">
                          <a:solidFill>
                            <a:schemeClr val="tx1"/>
                          </a:solidFill>
                          <a:latin typeface="Arial Narrow" panose="020B0606020202030204" pitchFamily="34" charset="0"/>
                          <a:cs typeface="Arial" panose="020B0604020202020204" pitchFamily="34" charset="0"/>
                        </a:rPr>
                        <a:t>  TTM Yield: 4.70%</a:t>
                      </a:r>
                    </a:p>
                  </a:txBody>
                  <a:tcPr marR="9493" marT="9493" marB="0" anchor="ctr">
                    <a:lnL>
                      <a:noFill/>
                    </a:lnL>
                    <a:lnR>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c hMerge="1">
                  <a:txBody>
                    <a:bodyPr/>
                    <a:lstStyle/>
                    <a:p>
                      <a:endParaRPr lang="en-US" dirty="0"/>
                    </a:p>
                  </a:txBody>
                  <a:tcPr/>
                </a:tc>
                <a:tc hMerge="1">
                  <a:txBody>
                    <a:bodyPr/>
                    <a:lstStyle/>
                    <a:p>
                      <a:pPr algn="ctr" fontAlgn="b"/>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9525" marT="9525" marB="0" anchor="ctr">
                    <a:lnL>
                      <a:noFill/>
                    </a:lnL>
                    <a:lnR>
                      <a:noFill/>
                    </a:lnR>
                    <a:lnT w="28575" cap="flat" cmpd="sng" algn="ctr">
                      <a:solidFill>
                        <a:srgbClr val="D1D2D2"/>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9525" marT="9525" marB="0" anchor="ctr">
                    <a:lnL>
                      <a:noFill/>
                    </a:lnL>
                    <a:lnR>
                      <a:noFill/>
                    </a:lnR>
                    <a:lnT w="28575" cap="flat" cmpd="sng" algn="ctr">
                      <a:solidFill>
                        <a:srgbClr val="D1D2D2"/>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9525" marT="9525" marB="0" anchor="ctr">
                    <a:lnL>
                      <a:noFill/>
                    </a:lnL>
                    <a:lnR>
                      <a:noFill/>
                    </a:lnR>
                    <a:lnT w="28575" cap="flat" cmpd="sng" algn="ctr">
                      <a:solidFill>
                        <a:srgbClr val="D1D2D2"/>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9525" marT="9525" marB="0" anchor="ctr">
                    <a:lnL>
                      <a:noFill/>
                    </a:lnL>
                    <a:lnR>
                      <a:noFill/>
                    </a:lnR>
                    <a:lnT w="28575" cap="flat" cmpd="sng" algn="ctr">
                      <a:solidFill>
                        <a:srgbClr val="D1D2D2"/>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b"/>
                      <a:endParaRPr lang="en-US" sz="800" b="0" i="0" u="none" strike="noStrike" dirty="0">
                        <a:solidFill>
                          <a:srgbClr val="000000"/>
                        </a:solidFill>
                        <a:effectLst/>
                        <a:latin typeface="Arial" panose="020B0604020202020204" pitchFamily="34" charset="0"/>
                        <a:cs typeface="Arial" panose="020B0604020202020204" pitchFamily="34" charset="0"/>
                      </a:endParaRPr>
                    </a:p>
                  </a:txBody>
                  <a:tcPr marL="0" marR="9525" marT="9525" marB="0" anchor="ctr">
                    <a:lnL>
                      <a:noFill/>
                    </a:lnL>
                    <a:lnR>
                      <a:noFill/>
                    </a:lnR>
                    <a:lnT w="28575" cap="flat" cmpd="sng" algn="ctr">
                      <a:solidFill>
                        <a:srgbClr val="D1D2D2"/>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74320">
                <a:tc>
                  <a:txBody>
                    <a:bodyPr/>
                    <a:lstStyle/>
                    <a:p>
                      <a:pPr algn="l"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Without sales</a:t>
                      </a:r>
                      <a:r>
                        <a:rPr lang="en-US" sz="1000" b="0" i="0" u="none" strike="noStrike" baseline="0" dirty="0">
                          <a:solidFill>
                            <a:schemeClr val="tx1"/>
                          </a:solidFill>
                          <a:effectLst/>
                          <a:latin typeface="Arial Narrow" panose="020B0606020202030204" pitchFamily="34" charset="0"/>
                          <a:cs typeface="Arial" panose="020B0604020202020204" pitchFamily="34" charset="0"/>
                        </a:rPr>
                        <a:t> charge</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182880" marR="9493" marT="9493"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-0.60</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11.16</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28.90</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6.59</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7.68</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7.78</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8.96</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74320">
                <a:tc>
                  <a:txBody>
                    <a:bodyPr/>
                    <a:lstStyle/>
                    <a:p>
                      <a:pPr algn="l"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With sales  charge</a:t>
                      </a:r>
                    </a:p>
                  </a:txBody>
                  <a:tcPr marL="182880" marR="9493" marT="9493"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 -</a:t>
                      </a:r>
                      <a:r>
                        <a:rPr lang="it-IT" sz="1000" b="0" kern="1200" spc="0" baseline="0" dirty="0">
                          <a:solidFill>
                            <a:schemeClr val="tx1"/>
                          </a:solidFill>
                          <a:latin typeface="Arial Narrow" panose="020B0606020202030204" pitchFamily="34" charset="0"/>
                          <a:ea typeface="+mj-ea"/>
                          <a:cs typeface="Arial" panose="020B0604020202020204" pitchFamily="34" charset="0"/>
                        </a:rPr>
                        <a:t>5.06</a:t>
                      </a:r>
                      <a:endParaRPr lang="en-US" sz="1000" b="0" kern="1200" spc="0" baseline="0" dirty="0">
                        <a:solidFill>
                          <a:schemeClr val="tx1"/>
                        </a:solidFill>
                        <a:latin typeface="Arial Narrow" panose="020B0606020202030204" pitchFamily="34" charset="0"/>
                        <a:ea typeface="+mj-ea"/>
                        <a:cs typeface="Arial" panose="020B0604020202020204" pitchFamily="34" charset="0"/>
                      </a:endParaRP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 </a:t>
                      </a:r>
                      <a:r>
                        <a:rPr lang="it-IT" sz="1000" b="0" kern="1200" spc="0" baseline="0" dirty="0">
                          <a:solidFill>
                            <a:schemeClr val="tx1"/>
                          </a:solidFill>
                          <a:latin typeface="Arial Narrow" panose="020B0606020202030204" pitchFamily="34" charset="0"/>
                          <a:ea typeface="+mj-ea"/>
                          <a:cs typeface="Arial" panose="020B0604020202020204" pitchFamily="34" charset="0"/>
                        </a:rPr>
                        <a:t>6.16</a:t>
                      </a:r>
                      <a:endParaRPr lang="en-US" sz="1000" b="0" kern="1200" spc="0" baseline="0" dirty="0">
                        <a:solidFill>
                          <a:schemeClr val="tx1"/>
                        </a:solidFill>
                        <a:latin typeface="Arial Narrow" panose="020B0606020202030204" pitchFamily="34" charset="0"/>
                        <a:ea typeface="+mj-ea"/>
                        <a:cs typeface="Arial" panose="020B0604020202020204" pitchFamily="34" charset="0"/>
                      </a:endParaRP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23.11</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4.96</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6.69</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7.29</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8.70</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74320">
                <a:tc grid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kern="1200" spc="0" baseline="0" dirty="0">
                          <a:solidFill>
                            <a:schemeClr val="tx1"/>
                          </a:solidFill>
                          <a:latin typeface="Arial Narrow" panose="020B0606020202030204" pitchFamily="34" charset="0"/>
                          <a:ea typeface="+mn-ea"/>
                          <a:cs typeface="Arial" panose="020B0604020202020204" pitchFamily="34" charset="0"/>
                        </a:rPr>
                        <a:t>I Shares TIBIX (Incep: 11/3/2003)*  </a:t>
                      </a:r>
                      <a:r>
                        <a:rPr lang="en-US" sz="1000" dirty="0">
                          <a:solidFill>
                            <a:schemeClr val="tx1"/>
                          </a:solidFill>
                          <a:latin typeface="Arial Narrow" panose="020B0606020202030204" pitchFamily="34" charset="0"/>
                          <a:cs typeface="Arial" panose="020B0604020202020204" pitchFamily="34" charset="0"/>
                        </a:rPr>
                        <a:t>30-day SEC Yield: 3.04%  </a:t>
                      </a:r>
                      <a:r>
                        <a:rPr lang="en-US" sz="1000" b="0" dirty="0">
                          <a:solidFill>
                            <a:schemeClr val="bg2"/>
                          </a:solidFill>
                          <a:latin typeface="Arial Narrow" panose="020B0606020202030204" pitchFamily="34" charset="0"/>
                          <a:cs typeface="Arial" panose="020B0604020202020204" pitchFamily="34" charset="0"/>
                        </a:rPr>
                        <a:t>|</a:t>
                      </a:r>
                      <a:r>
                        <a:rPr lang="en-US" sz="1000" dirty="0">
                          <a:solidFill>
                            <a:schemeClr val="tx1"/>
                          </a:solidFill>
                          <a:latin typeface="Arial Narrow" panose="020B0606020202030204" pitchFamily="34" charset="0"/>
                          <a:cs typeface="Arial" panose="020B0604020202020204" pitchFamily="34" charset="0"/>
                        </a:rPr>
                        <a:t>  TTM Yield: 4.91%</a:t>
                      </a:r>
                    </a:p>
                  </a:txBody>
                  <a:tcPr marR="9493" marT="9493"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hMerge="1">
                  <a:txBody>
                    <a:bodyPr/>
                    <a:lstStyle/>
                    <a:p>
                      <a:endParaRPr lang="en-US"/>
                    </a:p>
                  </a:txBody>
                  <a:tcPr marL="9144" marR="9144" marT="27432" marB="27432" anchor="ctr">
                    <a:lnL>
                      <a:noFill/>
                    </a:lnL>
                    <a:lnR>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marL="9144" marR="9144" marT="27432" marB="27432" anchor="ctr">
                    <a:lnL>
                      <a:noFill/>
                    </a:lnL>
                    <a:lnR>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marL="9144" marR="9144" marT="27432" marB="27432" anchor="ctr">
                    <a:lnL>
                      <a:noFill/>
                    </a:lnL>
                    <a:lnR>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marL="9144" marR="9144" marT="27432" marB="27432" anchor="ctr">
                    <a:lnL>
                      <a:noFill/>
                    </a:lnL>
                    <a:lnR>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marL="9144" marR="9144" marT="27432" marB="27432" anchor="ctr">
                    <a:lnL>
                      <a:noFill/>
                    </a:lnL>
                    <a:lnR>
                      <a:noFill/>
                    </a:lnR>
                    <a:lnT w="12700" cap="flat" cmpd="sng" algn="ctr">
                      <a:solidFill>
                        <a:srgbClr val="E9E9E9"/>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74320">
                <a:tc>
                  <a:txBody>
                    <a:bodyPr/>
                    <a:lstStyle/>
                    <a:p>
                      <a:pPr algn="l" rtl="0" fontAlgn="ct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R="9493" marT="9493"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-0.51</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11.35</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29.18</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6.84</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7.95</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8.10</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8.45</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74320">
                <a:tc>
                  <a:txBody>
                    <a:bodyPr/>
                    <a:lstStyle/>
                    <a:p>
                      <a:r>
                        <a:rPr lang="en-US" sz="1000" b="0" kern="1200" spc="0" baseline="0" dirty="0">
                          <a:solidFill>
                            <a:schemeClr val="tx1"/>
                          </a:solidFill>
                          <a:latin typeface="Arial Narrow" panose="020B0606020202030204" pitchFamily="34" charset="0"/>
                          <a:ea typeface="+mn-ea"/>
                          <a:cs typeface="Arial" panose="020B0604020202020204" pitchFamily="34" charset="0"/>
                        </a:rPr>
                        <a:t>Blended Index</a:t>
                      </a:r>
                    </a:p>
                  </a:txBody>
                  <a:tcPr marR="9493" marT="9493"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0.03</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9.27</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20.89</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11.50</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11.18</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10.38</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kern="1200" spc="0" baseline="0" dirty="0">
                          <a:solidFill>
                            <a:schemeClr val="tx1"/>
                          </a:solidFill>
                          <a:latin typeface="Arial Narrow" panose="020B0606020202030204" pitchFamily="34" charset="0"/>
                          <a:ea typeface="+mj-ea"/>
                          <a:cs typeface="Arial" panose="020B0604020202020204" pitchFamily="34" charset="0"/>
                        </a:rPr>
                        <a:t>8.31</a:t>
                      </a:r>
                    </a:p>
                  </a:txBody>
                  <a:tcPr marL="9144" marR="9144" marT="27432" marB="27432"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rgbClr val="E9E9E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4897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C5E1CEDE-938B-46F2-9849-B9021FAAE2FD}"/>
              </a:ext>
            </a:extLst>
          </p:cNvPr>
          <p:cNvSpPr>
            <a:spLocks noGrp="1"/>
          </p:cNvSpPr>
          <p:nvPr>
            <p:ph type="title"/>
          </p:nvPr>
        </p:nvSpPr>
        <p:spPr/>
        <p:txBody>
          <a:bodyPr/>
          <a:lstStyle/>
          <a:p>
            <a:r>
              <a:rPr lang="en-US" dirty="0"/>
              <a:t>Quarterly Total Returns</a:t>
            </a:r>
          </a:p>
        </p:txBody>
      </p:sp>
      <p:sp>
        <p:nvSpPr>
          <p:cNvPr id="4" name="Footer Placeholder 3">
            <a:extLst>
              <a:ext uri="{FF2B5EF4-FFF2-40B4-BE49-F238E27FC236}">
                <a16:creationId xmlns:a16="http://schemas.microsoft.com/office/drawing/2014/main" id="{78146053-A794-4F74-9747-8939C593DDE5}"/>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FD7A730D-B868-49E8-9D76-B4D25BA80A01}"/>
              </a:ext>
            </a:extLst>
          </p:cNvPr>
          <p:cNvSpPr>
            <a:spLocks noGrp="1"/>
          </p:cNvSpPr>
          <p:nvPr>
            <p:ph type="sldNum" sz="quarter" idx="12"/>
          </p:nvPr>
        </p:nvSpPr>
        <p:spPr/>
        <p:txBody>
          <a:bodyPr/>
          <a:lstStyle/>
          <a:p>
            <a:fld id="{07AD6B60-1C19-2246-A923-3503AC7EC2C5}" type="slidenum">
              <a:rPr lang="en-US" smtClean="0"/>
              <a:pPr/>
              <a:t>15</a:t>
            </a:fld>
            <a:endParaRPr lang="en-US" dirty="0"/>
          </a:p>
        </p:txBody>
      </p:sp>
      <p:sp>
        <p:nvSpPr>
          <p:cNvPr id="26" name="Text Placeholder 25">
            <a:extLst>
              <a:ext uri="{FF2B5EF4-FFF2-40B4-BE49-F238E27FC236}">
                <a16:creationId xmlns:a16="http://schemas.microsoft.com/office/drawing/2014/main" id="{48F13DC1-16E6-4398-B58F-2F6E1FF005F5}"/>
              </a:ext>
            </a:extLst>
          </p:cNvPr>
          <p:cNvSpPr>
            <a:spLocks noGrp="1"/>
          </p:cNvSpPr>
          <p:nvPr>
            <p:ph type="body" sz="quarter" idx="15"/>
          </p:nvPr>
        </p:nvSpPr>
        <p:spPr/>
        <p:txBody>
          <a:bodyPr/>
          <a:lstStyle/>
          <a:p>
            <a:r>
              <a:rPr lang="en-US" dirty="0"/>
              <a:t>Thornburg Investment Income Builder Fund</a:t>
            </a:r>
          </a:p>
        </p:txBody>
      </p:sp>
      <p:sp>
        <p:nvSpPr>
          <p:cNvPr id="11" name="Text Placeholder 10">
            <a:extLst>
              <a:ext uri="{FF2B5EF4-FFF2-40B4-BE49-F238E27FC236}">
                <a16:creationId xmlns:a16="http://schemas.microsoft.com/office/drawing/2014/main" id="{8E022735-24CF-49F7-B509-7B1F9A08396A}"/>
              </a:ext>
            </a:extLst>
          </p:cNvPr>
          <p:cNvSpPr>
            <a:spLocks noGrp="1"/>
          </p:cNvSpPr>
          <p:nvPr>
            <p:ph type="body" sz="quarter" idx="19"/>
          </p:nvPr>
        </p:nvSpPr>
        <p:spPr>
          <a:xfrm>
            <a:off x="457200" y="939800"/>
            <a:ext cx="6405563" cy="215444"/>
          </a:xfrm>
        </p:spPr>
        <p:txBody>
          <a:bodyPr/>
          <a:lstStyle/>
          <a:p>
            <a:r>
              <a:rPr lang="en-US" dirty="0">
                <a:solidFill>
                  <a:srgbClr val="8E9FB2"/>
                </a:solidFill>
              </a:rPr>
              <a:t>I Shares</a:t>
            </a:r>
            <a:endParaRPr lang="en-US" dirty="0"/>
          </a:p>
        </p:txBody>
      </p:sp>
      <p:sp>
        <p:nvSpPr>
          <p:cNvPr id="12" name="Text Placeholder 11">
            <a:extLst>
              <a:ext uri="{FF2B5EF4-FFF2-40B4-BE49-F238E27FC236}">
                <a16:creationId xmlns:a16="http://schemas.microsoft.com/office/drawing/2014/main" id="{44AA2942-6166-42C8-9362-1CBEE6468D4A}"/>
              </a:ext>
            </a:extLst>
          </p:cNvPr>
          <p:cNvSpPr>
            <a:spLocks noGrp="1"/>
          </p:cNvSpPr>
          <p:nvPr>
            <p:ph type="body" sz="quarter" idx="17"/>
          </p:nvPr>
        </p:nvSpPr>
        <p:spPr/>
        <p:txBody>
          <a:bodyPr/>
          <a:lstStyle/>
          <a:p>
            <a:r>
              <a:rPr lang="en-US" dirty="0"/>
              <a:t>Past performance does not guarantee future results.</a:t>
            </a:r>
          </a:p>
        </p:txBody>
      </p:sp>
      <p:sp>
        <p:nvSpPr>
          <p:cNvPr id="13" name="Text Placeholder 12">
            <a:extLst>
              <a:ext uri="{FF2B5EF4-FFF2-40B4-BE49-F238E27FC236}">
                <a16:creationId xmlns:a16="http://schemas.microsoft.com/office/drawing/2014/main" id="{8C537D59-CB0B-4819-BFFA-89F9D4B2A81E}"/>
              </a:ext>
            </a:extLst>
          </p:cNvPr>
          <p:cNvSpPr>
            <a:spLocks noGrp="1"/>
          </p:cNvSpPr>
          <p:nvPr>
            <p:ph type="body" sz="quarter" idx="18"/>
          </p:nvPr>
        </p:nvSpPr>
        <p:spPr>
          <a:xfrm>
            <a:off x="1463039" y="5730153"/>
            <a:ext cx="7223760" cy="246221"/>
          </a:xfrm>
        </p:spPr>
        <p:txBody>
          <a:bodyPr/>
          <a:lstStyle/>
          <a:p>
            <a:r>
              <a:rPr lang="en-US" dirty="0"/>
              <a:t>Class I shares may not be available to all investors. Minimum investments for the I share class may be higher than those for other classes. </a:t>
            </a:r>
            <a:br>
              <a:rPr lang="en-US" dirty="0"/>
            </a:br>
            <a:r>
              <a:rPr lang="en-US" dirty="0"/>
              <a:t>Returns for less than one year are not annualized.</a:t>
            </a:r>
          </a:p>
        </p:txBody>
      </p:sp>
      <p:graphicFrame>
        <p:nvGraphicFramePr>
          <p:cNvPr id="16" name="Content Placeholder 15">
            <a:extLst>
              <a:ext uri="{FF2B5EF4-FFF2-40B4-BE49-F238E27FC236}">
                <a16:creationId xmlns:a16="http://schemas.microsoft.com/office/drawing/2014/main" id="{00000000-0008-0000-0200-000003000000}"/>
              </a:ext>
            </a:extLst>
          </p:cNvPr>
          <p:cNvGraphicFramePr>
            <a:graphicFrameLocks noGrp="1"/>
          </p:cNvGraphicFramePr>
          <p:nvPr>
            <p:ph sz="half" idx="1"/>
            <p:extLst>
              <p:ext uri="{D42A27DB-BD31-4B8C-83A1-F6EECF244321}">
                <p14:modId xmlns:p14="http://schemas.microsoft.com/office/powerpoint/2010/main" val="4061321954"/>
              </p:ext>
            </p:extLst>
          </p:nvPr>
        </p:nvGraphicFramePr>
        <p:xfrm>
          <a:off x="457200" y="1836738"/>
          <a:ext cx="82296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9499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ABF9A-06E4-48C1-9B6B-63FD491E0918}"/>
              </a:ext>
            </a:extLst>
          </p:cNvPr>
          <p:cNvSpPr>
            <a:spLocks noGrp="1"/>
          </p:cNvSpPr>
          <p:nvPr>
            <p:ph type="title"/>
          </p:nvPr>
        </p:nvSpPr>
        <p:spPr/>
        <p:txBody>
          <a:bodyPr/>
          <a:lstStyle/>
          <a:p>
            <a:r>
              <a:rPr lang="en-US" dirty="0"/>
              <a:t>Flexibility with Fixed Income</a:t>
            </a:r>
          </a:p>
        </p:txBody>
      </p:sp>
      <p:sp>
        <p:nvSpPr>
          <p:cNvPr id="4" name="Footer Placeholder 3">
            <a:extLst>
              <a:ext uri="{FF2B5EF4-FFF2-40B4-BE49-F238E27FC236}">
                <a16:creationId xmlns:a16="http://schemas.microsoft.com/office/drawing/2014/main" id="{539F0045-046B-40A8-9B48-833163C8D0B0}"/>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CE6D34E2-7FB7-4F75-972E-A7B2AECBA1A9}"/>
              </a:ext>
            </a:extLst>
          </p:cNvPr>
          <p:cNvSpPr>
            <a:spLocks noGrp="1"/>
          </p:cNvSpPr>
          <p:nvPr>
            <p:ph type="sldNum" sz="quarter" idx="12"/>
          </p:nvPr>
        </p:nvSpPr>
        <p:spPr/>
        <p:txBody>
          <a:bodyPr/>
          <a:lstStyle/>
          <a:p>
            <a:fld id="{07AD6B60-1C19-2246-A923-3503AC7EC2C5}" type="slidenum">
              <a:rPr lang="en-US" smtClean="0"/>
              <a:pPr/>
              <a:t>16</a:t>
            </a:fld>
            <a:endParaRPr lang="en-US" dirty="0"/>
          </a:p>
        </p:txBody>
      </p:sp>
      <p:sp>
        <p:nvSpPr>
          <p:cNvPr id="7" name="Text Placeholder 6">
            <a:extLst>
              <a:ext uri="{FF2B5EF4-FFF2-40B4-BE49-F238E27FC236}">
                <a16:creationId xmlns:a16="http://schemas.microsoft.com/office/drawing/2014/main" id="{555E6D3B-25E2-416B-B6FA-FD95CE642984}"/>
              </a:ext>
            </a:extLst>
          </p:cNvPr>
          <p:cNvSpPr>
            <a:spLocks noGrp="1"/>
          </p:cNvSpPr>
          <p:nvPr>
            <p:ph type="body" sz="quarter" idx="15"/>
          </p:nvPr>
        </p:nvSpPr>
        <p:spPr/>
        <p:txBody>
          <a:bodyPr/>
          <a:lstStyle/>
          <a:p>
            <a:r>
              <a:rPr lang="en-US" dirty="0"/>
              <a:t>Thornburg Investment Income Builder Fund</a:t>
            </a:r>
          </a:p>
        </p:txBody>
      </p:sp>
      <p:sp>
        <p:nvSpPr>
          <p:cNvPr id="6" name="Text Placeholder 5">
            <a:extLst>
              <a:ext uri="{FF2B5EF4-FFF2-40B4-BE49-F238E27FC236}">
                <a16:creationId xmlns:a16="http://schemas.microsoft.com/office/drawing/2014/main" id="{89D73EE8-BDFA-40E0-A885-05A6CAE751DE}"/>
              </a:ext>
            </a:extLst>
          </p:cNvPr>
          <p:cNvSpPr>
            <a:spLocks noGrp="1"/>
          </p:cNvSpPr>
          <p:nvPr>
            <p:ph type="body" sz="quarter" idx="19"/>
          </p:nvPr>
        </p:nvSpPr>
        <p:spPr>
          <a:xfrm>
            <a:off x="457200" y="939800"/>
            <a:ext cx="6405563" cy="215900"/>
          </a:xfrm>
        </p:spPr>
        <p:txBody>
          <a:bodyPr/>
          <a:lstStyle/>
          <a:p>
            <a:r>
              <a:rPr lang="en-US" dirty="0"/>
              <a:t>We buy bonds when risk-adjusted returns are attractive.</a:t>
            </a:r>
          </a:p>
        </p:txBody>
      </p:sp>
      <p:sp>
        <p:nvSpPr>
          <p:cNvPr id="9" name="Text Placeholder 8">
            <a:extLst>
              <a:ext uri="{FF2B5EF4-FFF2-40B4-BE49-F238E27FC236}">
                <a16:creationId xmlns:a16="http://schemas.microsoft.com/office/drawing/2014/main" id="{222232AC-0DD7-4ED6-B0EB-C5B5EB7788BD}"/>
              </a:ext>
            </a:extLst>
          </p:cNvPr>
          <p:cNvSpPr>
            <a:spLocks noGrp="1"/>
          </p:cNvSpPr>
          <p:nvPr>
            <p:ph type="body" sz="quarter" idx="17"/>
          </p:nvPr>
        </p:nvSpPr>
        <p:spPr/>
        <p:txBody>
          <a:bodyPr/>
          <a:lstStyle/>
          <a:p>
            <a:r>
              <a:rPr lang="en-US" dirty="0"/>
              <a:t>Past performance does not guarantee future results.</a:t>
            </a:r>
          </a:p>
        </p:txBody>
      </p:sp>
      <p:sp>
        <p:nvSpPr>
          <p:cNvPr id="8" name="Text Placeholder 7">
            <a:extLst>
              <a:ext uri="{FF2B5EF4-FFF2-40B4-BE49-F238E27FC236}">
                <a16:creationId xmlns:a16="http://schemas.microsoft.com/office/drawing/2014/main" id="{48E146BA-6A8F-4232-9EFF-371CEAC98663}"/>
              </a:ext>
            </a:extLst>
          </p:cNvPr>
          <p:cNvSpPr>
            <a:spLocks noGrp="1"/>
          </p:cNvSpPr>
          <p:nvPr>
            <p:ph type="body" sz="quarter" idx="18"/>
          </p:nvPr>
        </p:nvSpPr>
        <p:spPr/>
        <p:txBody>
          <a:bodyPr/>
          <a:lstStyle/>
          <a:p>
            <a:r>
              <a:rPr lang="en-US" altLang="en-US" dirty="0"/>
              <a:t>Source: Bloomberg</a:t>
            </a:r>
            <a:endParaRPr lang="en-US" dirty="0"/>
          </a:p>
        </p:txBody>
      </p:sp>
      <p:graphicFrame>
        <p:nvGraphicFramePr>
          <p:cNvPr id="20" name="Content Placeholder 11">
            <a:extLst>
              <a:ext uri="{FF2B5EF4-FFF2-40B4-BE49-F238E27FC236}">
                <a16:creationId xmlns:a16="http://schemas.microsoft.com/office/drawing/2014/main" id="{00000000-0008-0000-1C00-000002000000}"/>
              </a:ext>
            </a:extLst>
          </p:cNvPr>
          <p:cNvGraphicFramePr>
            <a:graphicFrameLocks noGrp="1"/>
          </p:cNvGraphicFramePr>
          <p:nvPr>
            <p:ph sz="half" idx="1"/>
            <p:extLst>
              <p:ext uri="{D42A27DB-BD31-4B8C-83A1-F6EECF244321}">
                <p14:modId xmlns:p14="http://schemas.microsoft.com/office/powerpoint/2010/main" val="1474455029"/>
              </p:ext>
            </p:extLst>
          </p:nvPr>
        </p:nvGraphicFramePr>
        <p:xfrm>
          <a:off x="457200" y="1836738"/>
          <a:ext cx="8229600" cy="32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66321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457201" y="543565"/>
            <a:ext cx="6404846" cy="332399"/>
          </a:xfrm>
        </p:spPr>
        <p:txBody>
          <a:bodyPr/>
          <a:lstStyle/>
          <a:p>
            <a:r>
              <a:rPr lang="en-US" dirty="0"/>
              <a:t>Quarterly Distributions</a:t>
            </a:r>
          </a:p>
        </p:txBody>
      </p:sp>
      <p:sp>
        <p:nvSpPr>
          <p:cNvPr id="14" name="Footer Placeholder 13"/>
          <p:cNvSpPr>
            <a:spLocks noGrp="1"/>
          </p:cNvSpPr>
          <p:nvPr>
            <p:ph type="ftr" sz="quarter" idx="11"/>
          </p:nvPr>
        </p:nvSpPr>
        <p:spPr/>
        <p:txBody>
          <a:bodyPr/>
          <a:lstStyle/>
          <a:p>
            <a:r>
              <a:rPr lang="en-US"/>
              <a:t>This material is for investment professional use only.</a:t>
            </a:r>
            <a:endParaRPr lang="en-US" dirty="0"/>
          </a:p>
        </p:txBody>
      </p:sp>
      <p:sp>
        <p:nvSpPr>
          <p:cNvPr id="15" name="Slide Number Placeholder 14"/>
          <p:cNvSpPr>
            <a:spLocks noGrp="1"/>
          </p:cNvSpPr>
          <p:nvPr>
            <p:ph type="sldNum" sz="quarter" idx="12"/>
          </p:nvPr>
        </p:nvSpPr>
        <p:spPr/>
        <p:txBody>
          <a:bodyPr/>
          <a:lstStyle/>
          <a:p>
            <a:fld id="{7066D668-7CE0-4E4F-A16F-6F49B3215BCE}" type="slidenum">
              <a:rPr lang="en-US" smtClean="0"/>
              <a:pPr/>
              <a:t>17</a:t>
            </a:fld>
            <a:endParaRPr lang="en-US" dirty="0"/>
          </a:p>
        </p:txBody>
      </p:sp>
      <p:sp>
        <p:nvSpPr>
          <p:cNvPr id="3" name="Text Placeholder 2">
            <a:extLst>
              <a:ext uri="{FF2B5EF4-FFF2-40B4-BE49-F238E27FC236}">
                <a16:creationId xmlns:a16="http://schemas.microsoft.com/office/drawing/2014/main" id="{B4F889B2-C52B-4247-8771-75C23CA02132}"/>
              </a:ext>
            </a:extLst>
          </p:cNvPr>
          <p:cNvSpPr>
            <a:spLocks noGrp="1"/>
          </p:cNvSpPr>
          <p:nvPr>
            <p:ph type="body" sz="quarter" idx="15"/>
          </p:nvPr>
        </p:nvSpPr>
        <p:spPr/>
        <p:txBody>
          <a:bodyPr/>
          <a:lstStyle/>
          <a:p>
            <a:r>
              <a:rPr lang="en-US" dirty="0"/>
              <a:t>Thornburg Investment Income Builder Fund</a:t>
            </a:r>
          </a:p>
        </p:txBody>
      </p:sp>
      <p:sp>
        <p:nvSpPr>
          <p:cNvPr id="16" name="Text Placeholder 15"/>
          <p:cNvSpPr>
            <a:spLocks noGrp="1"/>
          </p:cNvSpPr>
          <p:nvPr>
            <p:ph type="body" sz="quarter" idx="19"/>
          </p:nvPr>
        </p:nvSpPr>
        <p:spPr>
          <a:xfrm>
            <a:off x="457200" y="940461"/>
            <a:ext cx="6405563" cy="215444"/>
          </a:xfrm>
        </p:spPr>
        <p:txBody>
          <a:bodyPr/>
          <a:lstStyle/>
          <a:p>
            <a:r>
              <a:rPr lang="en-US" dirty="0"/>
              <a:t>Cents per I Share (TIBIX)</a:t>
            </a:r>
          </a:p>
        </p:txBody>
      </p:sp>
      <p:sp>
        <p:nvSpPr>
          <p:cNvPr id="7" name="Text Placeholder 6">
            <a:extLst>
              <a:ext uri="{FF2B5EF4-FFF2-40B4-BE49-F238E27FC236}">
                <a16:creationId xmlns:a16="http://schemas.microsoft.com/office/drawing/2014/main" id="{EAC30CC1-22B2-4788-A868-137B4CA0724A}"/>
              </a:ext>
            </a:extLst>
          </p:cNvPr>
          <p:cNvSpPr>
            <a:spLocks noGrp="1"/>
          </p:cNvSpPr>
          <p:nvPr>
            <p:ph type="body" sz="quarter" idx="17"/>
          </p:nvPr>
        </p:nvSpPr>
        <p:spPr/>
        <p:txBody>
          <a:bodyPr/>
          <a:lstStyle/>
          <a:p>
            <a:r>
              <a:rPr lang="en-US" dirty="0"/>
              <a:t>Past performance does not guarantee future results.</a:t>
            </a:r>
          </a:p>
        </p:txBody>
      </p:sp>
      <p:sp>
        <p:nvSpPr>
          <p:cNvPr id="10" name="Text Placeholder 9">
            <a:extLst>
              <a:ext uri="{FF2B5EF4-FFF2-40B4-BE49-F238E27FC236}">
                <a16:creationId xmlns:a16="http://schemas.microsoft.com/office/drawing/2014/main" id="{17A5E37A-36A4-41B7-90F8-EED6D2ED4DDE}"/>
              </a:ext>
            </a:extLst>
          </p:cNvPr>
          <p:cNvSpPr>
            <a:spLocks noGrp="1"/>
          </p:cNvSpPr>
          <p:nvPr>
            <p:ph type="body" sz="quarter" idx="18"/>
          </p:nvPr>
        </p:nvSpPr>
        <p:spPr>
          <a:xfrm>
            <a:off x="1463039" y="5730153"/>
            <a:ext cx="7223760" cy="246221"/>
          </a:xfrm>
        </p:spPr>
        <p:txBody>
          <a:bodyPr/>
          <a:lstStyle/>
          <a:p>
            <a:r>
              <a:rPr lang="en-US" dirty="0"/>
              <a:t>Class I shares may not be available to all investors. Minimum investments for the I share class may be higher than those for other classes.</a:t>
            </a:r>
            <a:br>
              <a:rPr lang="en-US" dirty="0"/>
            </a:br>
            <a:r>
              <a:rPr lang="en-US" dirty="0"/>
              <a:t>Neither the payment of, or increase in, dividends is guaranteed.</a:t>
            </a:r>
          </a:p>
        </p:txBody>
      </p:sp>
      <p:graphicFrame>
        <p:nvGraphicFramePr>
          <p:cNvPr id="19" name="Chart Placeholder 33">
            <a:extLst>
              <a:ext uri="{FF2B5EF4-FFF2-40B4-BE49-F238E27FC236}">
                <a16:creationId xmlns:a16="http://schemas.microsoft.com/office/drawing/2014/main" id="{B564920D-721F-4E55-B2B6-59E7FCA58D19}"/>
              </a:ext>
            </a:extLst>
          </p:cNvPr>
          <p:cNvGraphicFramePr>
            <a:graphicFrameLocks noGrp="1"/>
          </p:cNvGraphicFramePr>
          <p:nvPr>
            <p:ph sz="half" idx="1"/>
            <p:extLst>
              <p:ext uri="{D42A27DB-BD31-4B8C-83A1-F6EECF244321}">
                <p14:modId xmlns:p14="http://schemas.microsoft.com/office/powerpoint/2010/main" val="3358456113"/>
              </p:ext>
            </p:extLst>
          </p:nvPr>
        </p:nvGraphicFramePr>
        <p:xfrm>
          <a:off x="457200" y="1836738"/>
          <a:ext cx="7980744" cy="3469862"/>
        </p:xfrm>
        <a:graphic>
          <a:graphicData uri="http://schemas.openxmlformats.org/drawingml/2006/table">
            <a:tbl>
              <a:tblPr>
                <a:tableStyleId>{5C22544A-7EE6-4342-B048-85BDC9FD1C3A}</a:tableStyleId>
              </a:tblPr>
              <a:tblGrid>
                <a:gridCol w="1330124">
                  <a:extLst>
                    <a:ext uri="{9D8B030D-6E8A-4147-A177-3AD203B41FA5}">
                      <a16:colId xmlns:a16="http://schemas.microsoft.com/office/drawing/2014/main" val="20000"/>
                    </a:ext>
                  </a:extLst>
                </a:gridCol>
                <a:gridCol w="1330124">
                  <a:extLst>
                    <a:ext uri="{9D8B030D-6E8A-4147-A177-3AD203B41FA5}">
                      <a16:colId xmlns:a16="http://schemas.microsoft.com/office/drawing/2014/main" val="20001"/>
                    </a:ext>
                  </a:extLst>
                </a:gridCol>
                <a:gridCol w="1330124">
                  <a:extLst>
                    <a:ext uri="{9D8B030D-6E8A-4147-A177-3AD203B41FA5}">
                      <a16:colId xmlns:a16="http://schemas.microsoft.com/office/drawing/2014/main" val="20002"/>
                    </a:ext>
                  </a:extLst>
                </a:gridCol>
                <a:gridCol w="1330124">
                  <a:extLst>
                    <a:ext uri="{9D8B030D-6E8A-4147-A177-3AD203B41FA5}">
                      <a16:colId xmlns:a16="http://schemas.microsoft.com/office/drawing/2014/main" val="20003"/>
                    </a:ext>
                  </a:extLst>
                </a:gridCol>
                <a:gridCol w="1330124">
                  <a:extLst>
                    <a:ext uri="{9D8B030D-6E8A-4147-A177-3AD203B41FA5}">
                      <a16:colId xmlns:a16="http://schemas.microsoft.com/office/drawing/2014/main" val="20004"/>
                    </a:ext>
                  </a:extLst>
                </a:gridCol>
                <a:gridCol w="1330124">
                  <a:extLst>
                    <a:ext uri="{9D8B030D-6E8A-4147-A177-3AD203B41FA5}">
                      <a16:colId xmlns:a16="http://schemas.microsoft.com/office/drawing/2014/main" val="20005"/>
                    </a:ext>
                  </a:extLst>
                </a:gridCol>
              </a:tblGrid>
              <a:tr h="157432">
                <a:tc>
                  <a:txBody>
                    <a:bodyPr/>
                    <a:lstStyle/>
                    <a:p>
                      <a:pPr algn="l" fontAlgn="b"/>
                      <a:r>
                        <a:rPr lang="en-US" sz="1000" b="1" u="none" strike="noStrike" dirty="0">
                          <a:solidFill>
                            <a:schemeClr val="tx2"/>
                          </a:solidFill>
                          <a:effectLst/>
                          <a:latin typeface="Arial Narrow" panose="020B0606020202030204" pitchFamily="34" charset="0"/>
                          <a:cs typeface="Arial" panose="020B0604020202020204" pitchFamily="34" charset="0"/>
                        </a:rPr>
                        <a:t> </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1" u="none" strike="noStrike" dirty="0">
                          <a:solidFill>
                            <a:schemeClr val="tx2"/>
                          </a:solidFill>
                          <a:effectLst/>
                          <a:latin typeface="Arial Narrow" panose="020B0606020202030204" pitchFamily="34" charset="0"/>
                          <a:cs typeface="Arial" panose="020B0604020202020204" pitchFamily="34" charset="0"/>
                        </a:rPr>
                        <a:t>Q1</a:t>
                      </a:r>
                      <a:endParaRPr lang="en-US" sz="1200" b="1" i="0" u="none" strike="noStrike" dirty="0">
                        <a:solidFill>
                          <a:schemeClr val="tx2"/>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1" u="none" strike="noStrike" dirty="0">
                          <a:solidFill>
                            <a:schemeClr val="tx2"/>
                          </a:solidFill>
                          <a:effectLst/>
                          <a:latin typeface="Arial Narrow" panose="020B0606020202030204" pitchFamily="34" charset="0"/>
                          <a:cs typeface="Arial" panose="020B0604020202020204" pitchFamily="34" charset="0"/>
                        </a:rPr>
                        <a:t>Q2</a:t>
                      </a:r>
                      <a:endParaRPr lang="en-US" sz="1200" b="1" i="0" u="none" strike="noStrike" dirty="0">
                        <a:solidFill>
                          <a:schemeClr val="tx2"/>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1" u="none" strike="noStrike" dirty="0">
                          <a:solidFill>
                            <a:schemeClr val="tx2"/>
                          </a:solidFill>
                          <a:effectLst/>
                          <a:latin typeface="Arial Narrow" panose="020B0606020202030204" pitchFamily="34" charset="0"/>
                          <a:cs typeface="Arial" panose="020B0604020202020204" pitchFamily="34" charset="0"/>
                        </a:rPr>
                        <a:t>Q3</a:t>
                      </a:r>
                      <a:endParaRPr lang="en-US" sz="1200" b="1" i="0" u="none" strike="noStrike" dirty="0">
                        <a:solidFill>
                          <a:schemeClr val="tx2"/>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1" u="none" strike="noStrike" dirty="0">
                          <a:solidFill>
                            <a:schemeClr val="tx2"/>
                          </a:solidFill>
                          <a:effectLst/>
                          <a:latin typeface="Arial Narrow" panose="020B0606020202030204" pitchFamily="34" charset="0"/>
                          <a:cs typeface="Arial" panose="020B0604020202020204" pitchFamily="34" charset="0"/>
                        </a:rPr>
                        <a:t>Q4</a:t>
                      </a:r>
                      <a:endParaRPr lang="en-US" sz="1200" b="1" i="0" u="none" strike="noStrike" dirty="0">
                        <a:solidFill>
                          <a:schemeClr val="tx2"/>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200" b="1" u="none" strike="noStrike" dirty="0">
                          <a:solidFill>
                            <a:schemeClr val="tx2"/>
                          </a:solidFill>
                          <a:effectLst/>
                          <a:latin typeface="Arial Narrow" panose="020B0606020202030204" pitchFamily="34" charset="0"/>
                          <a:cs typeface="Arial" panose="020B0604020202020204" pitchFamily="34" charset="0"/>
                        </a:rPr>
                        <a:t>Total</a:t>
                      </a:r>
                      <a:endParaRPr lang="en-US" sz="1200" b="1" i="0" u="none" strike="noStrike" dirty="0">
                        <a:solidFill>
                          <a:schemeClr val="tx2"/>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mpd="sng">
                      <a:noFill/>
                    </a:lnT>
                    <a:lnB w="12700" cap="flat" cmpd="sng" algn="ctr">
                      <a:solidFill>
                        <a:schemeClr val="bg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72554">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2003</a:t>
                      </a:r>
                    </a:p>
                  </a:txBody>
                  <a:tcPr marL="67410" marR="6949" marT="7070"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14.5</a:t>
                      </a:r>
                      <a:r>
                        <a:rPr lang="en-US" sz="1000" u="none" strike="noStrike" kern="1200" dirty="0">
                          <a:solidFill>
                            <a:schemeClr val="tx1"/>
                          </a:solidFill>
                          <a:effectLst/>
                          <a:latin typeface="Arial Narrow" panose="020B0606020202030204" pitchFamily="34" charset="0"/>
                          <a:ea typeface="+mn-ea"/>
                          <a:cs typeface="Arial" panose="020B0604020202020204" pitchFamily="34" charset="0"/>
                        </a:rPr>
                        <a:t>¢</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kern="1200" dirty="0">
                          <a:solidFill>
                            <a:schemeClr val="tx1"/>
                          </a:solidFill>
                          <a:effectLst/>
                          <a:latin typeface="Arial Narrow" panose="020B0606020202030204" pitchFamily="34" charset="0"/>
                          <a:ea typeface="+mn-ea"/>
                          <a:cs typeface="Arial" panose="020B0604020202020204" pitchFamily="34" charset="0"/>
                        </a:rPr>
                        <a:t>14.5</a:t>
                      </a:r>
                      <a:r>
                        <a:rPr lang="en-US" sz="1000" b="1" u="none" strike="noStrike" kern="1200" dirty="0">
                          <a:solidFill>
                            <a:schemeClr val="tx1"/>
                          </a:solidFill>
                          <a:effectLst/>
                          <a:latin typeface="Arial Narrow" panose="020B0606020202030204" pitchFamily="34" charset="0"/>
                          <a:ea typeface="+mn-ea"/>
                          <a:cs typeface="Arial" panose="020B0604020202020204" pitchFamily="34" charset="0"/>
                        </a:rPr>
                        <a:t>¢</a:t>
                      </a:r>
                      <a:endParaRPr lang="en-US" sz="1000" b="1" i="0" u="none" strike="noStrike" dirty="0">
                        <a:solidFill>
                          <a:schemeClr val="tx1"/>
                        </a:solidFill>
                        <a:effectLst/>
                        <a:latin typeface="Arial Narrow" panose="020B0606020202030204" pitchFamily="34" charset="0"/>
                        <a:cs typeface="Arial" panose="020B0604020202020204" pitchFamily="34" charset="0"/>
                      </a:endParaRPr>
                    </a:p>
                  </a:txBody>
                  <a:tcPr marL="6949" marR="6949" marT="7070" marB="0" anchor="ctr">
                    <a:lnL w="12700" cmpd="sng">
                      <a:noFill/>
                    </a:lnL>
                    <a:lnR w="12700" cmpd="sng">
                      <a:noFill/>
                    </a:lnR>
                    <a:lnT w="12700" cap="flat" cmpd="sng" algn="ctr">
                      <a:solidFill>
                        <a:schemeClr val="bg2"/>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2004</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11.7¢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13.6¢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16.0¢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22.7¢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64.0¢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2005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11.6¢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14.2¢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18.0¢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29.7¢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73.5¢</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2006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14.4¢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18.0¢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21.2¢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35.0¢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88.6¢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2007</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16.2¢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20.6¢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23.6¢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39.0¢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99.4¢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2008</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19.8¢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23.8¢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28.0¢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38.3¢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109.9¢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2009</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19.2¢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25.6¢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29.4¢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36.2¢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110.4¢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2010</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21.3¢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26.7¢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33.6¢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37.8¢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119.4¢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2011</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22.7¢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27.9¢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33.8¢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39.3¢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123.7¢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2012</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23.1¢</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27.5¢</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30.1¢</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37.8¢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118.5¢</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2013</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23.0¢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27.2¢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26.8¢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26.4¢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103.4¢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2014</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24.3¢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25.9¢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28.9¢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27.9¢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107.0¢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2015</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18.2¢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21.8¢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21.8¢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27.0¢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88.9¢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172631">
                <a:tc>
                  <a:txBody>
                    <a:bodyPr/>
                    <a:lstStyle/>
                    <a:p>
                      <a:pPr algn="l" fontAlgn="ctr"/>
                      <a:r>
                        <a:rPr lang="en-US" sz="1000" u="none" strike="noStrike" dirty="0">
                          <a:solidFill>
                            <a:schemeClr val="tx1"/>
                          </a:solidFill>
                          <a:effectLst/>
                          <a:latin typeface="Arial Narrow" panose="020B0606020202030204" pitchFamily="34" charset="0"/>
                          <a:cs typeface="Arial" panose="020B0604020202020204" pitchFamily="34" charset="0"/>
                        </a:rPr>
                        <a:t>2016</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18.5¢</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20.2¢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21.2¢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23.3¢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83.2¢</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172631">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2017</a:t>
                      </a: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18.6¢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21.8¢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27.9¢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31.6¢ </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1" i="0" u="none" strike="noStrike" dirty="0">
                          <a:solidFill>
                            <a:schemeClr val="tx1"/>
                          </a:solidFill>
                          <a:effectLst/>
                          <a:latin typeface="Arial Narrow" panose="020B0606020202030204" pitchFamily="34" charset="0"/>
                          <a:cs typeface="Arial" panose="020B0604020202020204" pitchFamily="34" charset="0"/>
                        </a:rPr>
                        <a:t>99.9¢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172631">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2018</a:t>
                      </a: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19.6¢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21.6¢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25.6</a:t>
                      </a:r>
                      <a:r>
                        <a:rPr lang="en-US" sz="1000" b="0" i="0" u="none" strike="noStrike" dirty="0">
                          <a:solidFill>
                            <a:schemeClr val="tx1"/>
                          </a:solidFill>
                          <a:effectLst/>
                          <a:latin typeface="Arial Narrow" panose="020B0606020202030204" pitchFamily="34" charset="0"/>
                          <a:cs typeface="Arial" panose="020B0604020202020204" pitchFamily="34" charset="0"/>
                        </a:rPr>
                        <a:t>¢</a:t>
                      </a:r>
                      <a:endParaRPr lang="en-US" sz="1000" b="1" i="0" u="none" strike="noStrike" kern="1200" dirty="0">
                        <a:solidFill>
                          <a:schemeClr val="tx1"/>
                        </a:solidFill>
                        <a:effectLst/>
                        <a:latin typeface="Arial Narrow" panose="020B0606020202030204" pitchFamily="34" charset="0"/>
                        <a:ea typeface="+mn-ea"/>
                        <a:cs typeface="Arial" panose="020B0604020202020204" pitchFamily="34" charset="0"/>
                      </a:endParaRP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29.6¢</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kern="1200" dirty="0">
                          <a:solidFill>
                            <a:schemeClr val="tx1"/>
                          </a:solidFill>
                          <a:effectLst/>
                          <a:latin typeface="Arial Narrow" panose="020B0606020202030204" pitchFamily="34" charset="0"/>
                          <a:ea typeface="+mn-ea"/>
                          <a:cs typeface="Arial" panose="020B0604020202020204" pitchFamily="34" charset="0"/>
                        </a:rPr>
                        <a:t>96.4¢</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76612317"/>
                  </a:ext>
                </a:extLst>
              </a:tr>
              <a:tr h="172631">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2019</a:t>
                      </a: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20.3¢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22.9¢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26.4</a:t>
                      </a:r>
                      <a:r>
                        <a:rPr lang="en-US" sz="1000" b="0" i="0" u="none" strike="noStrike" dirty="0">
                          <a:solidFill>
                            <a:schemeClr val="tx1"/>
                          </a:solidFill>
                          <a:effectLst/>
                          <a:latin typeface="Arial Narrow" panose="020B0606020202030204" pitchFamily="34" charset="0"/>
                          <a:cs typeface="Arial" panose="020B0604020202020204" pitchFamily="34" charset="0"/>
                        </a:rPr>
                        <a:t>¢</a:t>
                      </a:r>
                      <a:endParaRPr lang="en-US" sz="1000" b="0" i="0" u="none" strike="noStrike" kern="1200" dirty="0">
                        <a:solidFill>
                          <a:schemeClr val="tx1"/>
                        </a:solidFill>
                        <a:effectLst/>
                        <a:latin typeface="Arial Narrow" panose="020B0606020202030204" pitchFamily="34" charset="0"/>
                        <a:ea typeface="+mn-ea"/>
                        <a:cs typeface="Arial" panose="020B0604020202020204" pitchFamily="34" charset="0"/>
                      </a:endParaRP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31.7</a:t>
                      </a: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kern="1200" dirty="0">
                          <a:solidFill>
                            <a:schemeClr val="tx1"/>
                          </a:solidFill>
                          <a:effectLst/>
                          <a:latin typeface="Arial Narrow" panose="020B0606020202030204" pitchFamily="34" charset="0"/>
                          <a:ea typeface="+mn-ea"/>
                          <a:cs typeface="Arial" panose="020B0604020202020204" pitchFamily="34" charset="0"/>
                        </a:rPr>
                        <a:t>101.3¢</a:t>
                      </a:r>
                      <a:endParaRPr lang="en-US" sz="1000" b="1" i="0" u="none" strike="noStrike" dirty="0">
                        <a:solidFill>
                          <a:schemeClr val="tx1"/>
                        </a:solidFill>
                        <a:effectLst/>
                        <a:latin typeface="Arial Narrow" panose="020B0606020202030204" pitchFamily="34" charset="0"/>
                        <a:cs typeface="Arial" panose="020B0604020202020204" pitchFamily="34" charset="0"/>
                      </a:endParaRP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5624333"/>
                  </a:ext>
                </a:extLst>
              </a:tr>
              <a:tr h="172631">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2020</a:t>
                      </a: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20.3¢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20.1¢</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22.1¢</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30.3¢</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kern="1200" dirty="0">
                          <a:solidFill>
                            <a:schemeClr val="tx1"/>
                          </a:solidFill>
                          <a:effectLst/>
                          <a:latin typeface="Arial Narrow" panose="020B0606020202030204" pitchFamily="34" charset="0"/>
                          <a:ea typeface="+mn-ea"/>
                          <a:cs typeface="Arial" panose="020B0604020202020204" pitchFamily="34" charset="0"/>
                        </a:rPr>
                        <a:t>92.8¢</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32795535"/>
                  </a:ext>
                </a:extLst>
              </a:tr>
              <a:tr h="172631">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2021</a:t>
                      </a:r>
                    </a:p>
                  </a:txBody>
                  <a:tcPr marL="67410" marR="6949" marT="7070"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23.7¢</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29.0¢</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fontAlgn="ctr" latinLnBrk="0" hangingPunct="1"/>
                      <a:r>
                        <a:rPr lang="en-US" sz="1000" b="0" i="0" u="none" strike="noStrike" kern="1200" dirty="0">
                          <a:solidFill>
                            <a:schemeClr val="tx1"/>
                          </a:solidFill>
                          <a:effectLst/>
                          <a:latin typeface="Arial Narrow" panose="020B0606020202030204" pitchFamily="34" charset="0"/>
                          <a:ea typeface="+mn-ea"/>
                          <a:cs typeface="Arial" panose="020B0604020202020204" pitchFamily="34" charset="0"/>
                        </a:rPr>
                        <a:t>32.9¢</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D2D9E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kern="1200" dirty="0">
                        <a:solidFill>
                          <a:schemeClr val="tx1"/>
                        </a:solidFill>
                        <a:effectLst/>
                        <a:latin typeface="Arial Narrow" panose="020B0606020202030204" pitchFamily="34" charset="0"/>
                        <a:ea typeface="+mn-ea"/>
                        <a:cs typeface="Arial" panose="020B0604020202020204" pitchFamily="34" charset="0"/>
                      </a:endParaRP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1" i="0" u="none" strike="noStrike" kern="1200" dirty="0">
                          <a:solidFill>
                            <a:schemeClr val="tx1"/>
                          </a:solidFill>
                          <a:effectLst/>
                          <a:latin typeface="Arial Narrow" panose="020B0606020202030204" pitchFamily="34" charset="0"/>
                          <a:ea typeface="+mn-ea"/>
                          <a:cs typeface="Arial" panose="020B0604020202020204" pitchFamily="34" charset="0"/>
                        </a:rPr>
                        <a:t>115.9¢ </a:t>
                      </a:r>
                    </a:p>
                  </a:txBody>
                  <a:tcPr marL="7022" marR="7022" marT="7144" marB="0" anchor="ct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9"/>
                  </a:ext>
                </a:extLst>
              </a:tr>
            </a:tbl>
          </a:graphicData>
        </a:graphic>
      </p:graphicFrame>
      <p:sp>
        <p:nvSpPr>
          <p:cNvPr id="11" name="TextBox 10">
            <a:extLst>
              <a:ext uri="{FF2B5EF4-FFF2-40B4-BE49-F238E27FC236}">
                <a16:creationId xmlns:a16="http://schemas.microsoft.com/office/drawing/2014/main" id="{350E16BF-8013-453A-A65C-C8BF22D6A279}"/>
              </a:ext>
            </a:extLst>
          </p:cNvPr>
          <p:cNvSpPr txBox="1"/>
          <p:nvPr/>
        </p:nvSpPr>
        <p:spPr>
          <a:xfrm>
            <a:off x="7361339" y="5242161"/>
            <a:ext cx="914399" cy="215444"/>
          </a:xfrm>
          <a:prstGeom prst="rect">
            <a:avLst/>
          </a:prstGeom>
          <a:noFill/>
        </p:spPr>
        <p:txBody>
          <a:bodyPr wrap="square">
            <a:spAutoFit/>
          </a:bodyPr>
          <a:lstStyle/>
          <a:p>
            <a:r>
              <a:rPr lang="en-US" sz="800" dirty="0">
                <a:latin typeface="Arial Narrow" panose="020B0606020202030204" pitchFamily="34" charset="0"/>
              </a:rPr>
              <a:t>Trailing 4 quarters</a:t>
            </a:r>
          </a:p>
        </p:txBody>
      </p:sp>
    </p:spTree>
    <p:custDataLst>
      <p:tags r:id="rId1"/>
    </p:custDataLst>
    <p:extLst>
      <p:ext uri="{BB962C8B-B14F-4D97-AF65-F5344CB8AC3E}">
        <p14:creationId xmlns:p14="http://schemas.microsoft.com/office/powerpoint/2010/main" val="24898205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ontent Placeholder 15">
            <a:extLst>
              <a:ext uri="{FF2B5EF4-FFF2-40B4-BE49-F238E27FC236}">
                <a16:creationId xmlns:a16="http://schemas.microsoft.com/office/drawing/2014/main" id="{00000000-0008-0000-0F00-000003000000}"/>
              </a:ext>
            </a:extLst>
          </p:cNvPr>
          <p:cNvGraphicFramePr>
            <a:graphicFrameLocks noGrp="1"/>
          </p:cNvGraphicFramePr>
          <p:nvPr>
            <p:ph sz="half" idx="1"/>
            <p:extLst>
              <p:ext uri="{D42A27DB-BD31-4B8C-83A1-F6EECF244321}">
                <p14:modId xmlns:p14="http://schemas.microsoft.com/office/powerpoint/2010/main" val="3734422780"/>
              </p:ext>
            </p:extLst>
          </p:nvPr>
        </p:nvGraphicFramePr>
        <p:xfrm>
          <a:off x="457200" y="1836738"/>
          <a:ext cx="82296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4100" name="Title 2"/>
          <p:cNvSpPr>
            <a:spLocks noGrp="1"/>
          </p:cNvSpPr>
          <p:nvPr>
            <p:ph type="title"/>
          </p:nvPr>
        </p:nvSpPr>
        <p:spPr>
          <a:xfrm>
            <a:off x="457200" y="543565"/>
            <a:ext cx="7173883" cy="332399"/>
          </a:xfrm>
        </p:spPr>
        <p:txBody>
          <a:bodyPr/>
          <a:lstStyle/>
          <a:p>
            <a:r>
              <a:rPr lang="en-US" dirty="0"/>
              <a:t>Consistently Delivered a 4%+ Yield Since Inception</a:t>
            </a:r>
          </a:p>
        </p:txBody>
      </p:sp>
      <p:sp>
        <p:nvSpPr>
          <p:cNvPr id="14" name="Footer Placeholder 13"/>
          <p:cNvSpPr>
            <a:spLocks noGrp="1"/>
          </p:cNvSpPr>
          <p:nvPr>
            <p:ph type="ftr" sz="quarter" idx="11"/>
          </p:nvPr>
        </p:nvSpPr>
        <p:spPr/>
        <p:txBody>
          <a:bodyPr/>
          <a:lstStyle/>
          <a:p>
            <a:r>
              <a:rPr lang="en-US"/>
              <a:t>This material is for investment professional use only.</a:t>
            </a:r>
            <a:endParaRPr lang="en-US" dirty="0"/>
          </a:p>
        </p:txBody>
      </p:sp>
      <p:sp>
        <p:nvSpPr>
          <p:cNvPr id="15" name="Slide Number Placeholder 14"/>
          <p:cNvSpPr>
            <a:spLocks noGrp="1"/>
          </p:cNvSpPr>
          <p:nvPr>
            <p:ph type="sldNum" sz="quarter" idx="12"/>
          </p:nvPr>
        </p:nvSpPr>
        <p:spPr/>
        <p:txBody>
          <a:bodyPr/>
          <a:lstStyle/>
          <a:p>
            <a:fld id="{7066D668-7CE0-4E4F-A16F-6F49B3215BCE}" type="slidenum">
              <a:rPr lang="en-US" smtClean="0"/>
              <a:pPr/>
              <a:t>18</a:t>
            </a:fld>
            <a:endParaRPr lang="en-US" dirty="0"/>
          </a:p>
        </p:txBody>
      </p:sp>
      <p:sp>
        <p:nvSpPr>
          <p:cNvPr id="3" name="Text Placeholder 2">
            <a:extLst>
              <a:ext uri="{FF2B5EF4-FFF2-40B4-BE49-F238E27FC236}">
                <a16:creationId xmlns:a16="http://schemas.microsoft.com/office/drawing/2014/main" id="{B4F889B2-C52B-4247-8771-75C23CA02132}"/>
              </a:ext>
            </a:extLst>
          </p:cNvPr>
          <p:cNvSpPr>
            <a:spLocks noGrp="1"/>
          </p:cNvSpPr>
          <p:nvPr>
            <p:ph type="body" sz="quarter" idx="15"/>
          </p:nvPr>
        </p:nvSpPr>
        <p:spPr/>
        <p:txBody>
          <a:bodyPr/>
          <a:lstStyle/>
          <a:p>
            <a:r>
              <a:rPr lang="en-US" dirty="0"/>
              <a:t>Thornburg Investment Income Builder Fund</a:t>
            </a:r>
          </a:p>
        </p:txBody>
      </p:sp>
      <p:sp>
        <p:nvSpPr>
          <p:cNvPr id="17" name="Text Placeholder 16"/>
          <p:cNvSpPr>
            <a:spLocks noGrp="1"/>
          </p:cNvSpPr>
          <p:nvPr>
            <p:ph type="body" sz="quarter" idx="19"/>
          </p:nvPr>
        </p:nvSpPr>
        <p:spPr/>
        <p:txBody>
          <a:bodyPr/>
          <a:lstStyle/>
          <a:p>
            <a:endParaRPr lang="en-US" dirty="0"/>
          </a:p>
        </p:txBody>
      </p:sp>
      <p:sp>
        <p:nvSpPr>
          <p:cNvPr id="11" name="Text Placeholder 10"/>
          <p:cNvSpPr>
            <a:spLocks noGrp="1"/>
          </p:cNvSpPr>
          <p:nvPr>
            <p:ph type="body" sz="quarter" idx="17"/>
          </p:nvPr>
        </p:nvSpPr>
        <p:spPr>
          <a:xfrm>
            <a:off x="1463040" y="5399644"/>
            <a:ext cx="7223760" cy="153888"/>
          </a:xfrm>
        </p:spPr>
        <p:txBody>
          <a:bodyPr/>
          <a:lstStyle/>
          <a:p>
            <a:r>
              <a:rPr lang="en-US" dirty="0"/>
              <a:t>Past performance does not guarantee future results.</a:t>
            </a:r>
          </a:p>
        </p:txBody>
      </p:sp>
      <p:sp>
        <p:nvSpPr>
          <p:cNvPr id="12" name="Text Placeholder 11"/>
          <p:cNvSpPr>
            <a:spLocks noGrp="1"/>
          </p:cNvSpPr>
          <p:nvPr>
            <p:ph type="body" sz="quarter" idx="18"/>
          </p:nvPr>
        </p:nvSpPr>
        <p:spPr>
          <a:xfrm>
            <a:off x="1463039" y="5605462"/>
            <a:ext cx="7223760" cy="615553"/>
          </a:xfrm>
        </p:spPr>
        <p:txBody>
          <a:bodyPr/>
          <a:lstStyle/>
          <a:p>
            <a:r>
              <a:rPr lang="en-US" dirty="0"/>
              <a:t>Source: Bloomberg, as of 12/31/2020</a:t>
            </a:r>
            <a:br>
              <a:rPr lang="en-US" dirty="0"/>
            </a:br>
            <a:r>
              <a:rPr lang="en-US" dirty="0"/>
              <a:t>The Compound Annual Growth Rate (CAGR) is the rate of return that would be required for an investment to grow from its beginning balance to its ending balance, assuming the profits were reinvested at the end of each year of the investment's life span. Neither the payment of, or increase in, dividends is guaranteed. </a:t>
            </a:r>
            <a:br>
              <a:rPr lang="en-US" dirty="0"/>
            </a:br>
            <a:r>
              <a:rPr lang="en-US" dirty="0"/>
              <a:t>Annual Dividend Yields are calculated as annual dividend divided by the NAV. Dividend Yield is 2003 TIBAX and 2004-2020 is TIBIX. </a:t>
            </a:r>
            <a:br>
              <a:rPr lang="en-US" dirty="0"/>
            </a:br>
            <a:r>
              <a:rPr lang="en-US" dirty="0"/>
              <a:t>The Blended Index is composed of 25% Bloomberg Barclays U.S. Aggregate Bond Index and 75% MSCI World Index.</a:t>
            </a:r>
          </a:p>
        </p:txBody>
      </p:sp>
      <p:sp>
        <p:nvSpPr>
          <p:cNvPr id="13" name="TextBox 1">
            <a:extLst>
              <a:ext uri="{FF2B5EF4-FFF2-40B4-BE49-F238E27FC236}">
                <a16:creationId xmlns:a16="http://schemas.microsoft.com/office/drawing/2014/main" id="{30858C13-5A2A-45BF-9243-60CBF67EC545}"/>
              </a:ext>
            </a:extLst>
          </p:cNvPr>
          <p:cNvSpPr txBox="1"/>
          <p:nvPr/>
        </p:nvSpPr>
        <p:spPr>
          <a:xfrm>
            <a:off x="1201312" y="2218415"/>
            <a:ext cx="1610304" cy="769530"/>
          </a:xfrm>
          <a:prstGeom prst="rect">
            <a:avLst/>
          </a:prstGeom>
          <a:solidFill>
            <a:schemeClr val="bg1">
              <a:lumMod val="85000"/>
            </a:schemeClr>
          </a:solidFill>
        </p:spPr>
        <p:txBody>
          <a:bodyPr wrap="square" lIns="91440" tIns="0" rIns="0" bIns="0"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indent="0" algn="ctr" rtl="0" fontAlgn="base">
              <a:spcBef>
                <a:spcPct val="0"/>
              </a:spcBef>
              <a:spcAft>
                <a:spcPct val="0"/>
              </a:spcAft>
            </a:pPr>
            <a:r>
              <a:rPr lang="en-US" sz="1400" b="1" dirty="0">
                <a:solidFill>
                  <a:schemeClr val="tx2"/>
                </a:solidFill>
                <a:latin typeface="Arial Narrow" panose="020B0606020202030204" pitchFamily="34" charset="0"/>
              </a:rPr>
              <a:t>2003 – 2020</a:t>
            </a:r>
          </a:p>
          <a:p>
            <a:pPr marL="0" indent="0" algn="l" rtl="0" fontAlgn="base">
              <a:spcBef>
                <a:spcPct val="0"/>
              </a:spcBef>
              <a:spcAft>
                <a:spcPct val="0"/>
              </a:spcAft>
            </a:pPr>
            <a:r>
              <a:rPr lang="en-US" sz="1400" dirty="0">
                <a:solidFill>
                  <a:schemeClr val="tx1"/>
                </a:solidFill>
                <a:latin typeface="Arial Narrow" panose="020B0606020202030204" pitchFamily="34" charset="0"/>
              </a:rPr>
              <a:t>Dividend: 3.5% CAGR</a:t>
            </a:r>
          </a:p>
          <a:p>
            <a:pPr marL="0" indent="0" algn="l" rtl="0" fontAlgn="base">
              <a:spcBef>
                <a:spcPct val="0"/>
              </a:spcBef>
              <a:spcAft>
                <a:spcPct val="0"/>
              </a:spcAft>
            </a:pPr>
            <a:r>
              <a:rPr lang="en-US" sz="1400" dirty="0">
                <a:solidFill>
                  <a:schemeClr val="tx1"/>
                </a:solidFill>
                <a:latin typeface="Arial Narrow" panose="020B0606020202030204" pitchFamily="34" charset="0"/>
              </a:rPr>
              <a:t>NAV: 3.3% CAGR</a:t>
            </a:r>
          </a:p>
        </p:txBody>
      </p:sp>
    </p:spTree>
    <p:custDataLst>
      <p:tags r:id="rId1"/>
    </p:custDataLst>
    <p:extLst>
      <p:ext uri="{BB962C8B-B14F-4D97-AF65-F5344CB8AC3E}">
        <p14:creationId xmlns:p14="http://schemas.microsoft.com/office/powerpoint/2010/main" val="140002779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8A63-4128-4562-B2AD-0607DFDBF265}"/>
              </a:ext>
            </a:extLst>
          </p:cNvPr>
          <p:cNvSpPr>
            <a:spLocks noGrp="1"/>
          </p:cNvSpPr>
          <p:nvPr>
            <p:ph type="title"/>
          </p:nvPr>
        </p:nvSpPr>
        <p:spPr>
          <a:xfrm>
            <a:off x="457201" y="543565"/>
            <a:ext cx="6404846" cy="332399"/>
          </a:xfrm>
        </p:spPr>
        <p:txBody>
          <a:bodyPr/>
          <a:lstStyle/>
          <a:p>
            <a:r>
              <a:rPr lang="en-US" dirty="0"/>
              <a:t>Rolling 5-Year Performance</a:t>
            </a:r>
          </a:p>
        </p:txBody>
      </p:sp>
      <p:sp>
        <p:nvSpPr>
          <p:cNvPr id="4" name="Footer Placeholder 3">
            <a:extLst>
              <a:ext uri="{FF2B5EF4-FFF2-40B4-BE49-F238E27FC236}">
                <a16:creationId xmlns:a16="http://schemas.microsoft.com/office/drawing/2014/main" id="{4E084A1D-3C43-4C10-B223-40793C29C5C1}"/>
              </a:ext>
            </a:extLst>
          </p:cNvPr>
          <p:cNvSpPr>
            <a:spLocks noGrp="1"/>
          </p:cNvSpPr>
          <p:nvPr>
            <p:ph type="ftr" sz="quarter" idx="11"/>
          </p:nvPr>
        </p:nvSpPr>
        <p:spPr>
          <a:xfrm>
            <a:off x="4572000" y="6356350"/>
            <a:ext cx="3865944" cy="182877"/>
          </a:xfrm>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236ED35D-20AF-4357-929D-A227AF961C45}"/>
              </a:ext>
            </a:extLst>
          </p:cNvPr>
          <p:cNvSpPr>
            <a:spLocks noGrp="1"/>
          </p:cNvSpPr>
          <p:nvPr>
            <p:ph type="sldNum" sz="quarter" idx="12"/>
          </p:nvPr>
        </p:nvSpPr>
        <p:spPr>
          <a:xfrm>
            <a:off x="8437944" y="6356353"/>
            <a:ext cx="248856" cy="182877"/>
          </a:xfrm>
        </p:spPr>
        <p:txBody>
          <a:bodyPr/>
          <a:lstStyle/>
          <a:p>
            <a:fld id="{E6B465D3-4A44-426C-8F5F-F841BF76529D}" type="slidenum">
              <a:rPr lang="en-US" smtClean="0"/>
              <a:pPr/>
              <a:t>19</a:t>
            </a:fld>
            <a:endParaRPr lang="en-US" dirty="0"/>
          </a:p>
        </p:txBody>
      </p:sp>
      <p:sp>
        <p:nvSpPr>
          <p:cNvPr id="8" name="Text Placeholder 7">
            <a:extLst>
              <a:ext uri="{FF2B5EF4-FFF2-40B4-BE49-F238E27FC236}">
                <a16:creationId xmlns:a16="http://schemas.microsoft.com/office/drawing/2014/main" id="{F1830147-C0E9-4C91-B8A7-93B804140323}"/>
              </a:ext>
            </a:extLst>
          </p:cNvPr>
          <p:cNvSpPr>
            <a:spLocks noGrp="1"/>
          </p:cNvSpPr>
          <p:nvPr>
            <p:ph type="body" sz="quarter" idx="15"/>
          </p:nvPr>
        </p:nvSpPr>
        <p:spPr>
          <a:xfrm>
            <a:off x="457199" y="161143"/>
            <a:ext cx="2743200" cy="123111"/>
          </a:xfrm>
        </p:spPr>
        <p:txBody>
          <a:bodyPr/>
          <a:lstStyle/>
          <a:p>
            <a:r>
              <a:rPr lang="en-US" dirty="0"/>
              <a:t>Thornburg Investment Income Builder Fund</a:t>
            </a:r>
          </a:p>
        </p:txBody>
      </p:sp>
      <p:sp>
        <p:nvSpPr>
          <p:cNvPr id="7" name="Text Placeholder 6">
            <a:extLst>
              <a:ext uri="{FF2B5EF4-FFF2-40B4-BE49-F238E27FC236}">
                <a16:creationId xmlns:a16="http://schemas.microsoft.com/office/drawing/2014/main" id="{2752DA88-8834-4B2D-980D-FD5C7D2EA846}"/>
              </a:ext>
            </a:extLst>
          </p:cNvPr>
          <p:cNvSpPr>
            <a:spLocks noGrp="1"/>
          </p:cNvSpPr>
          <p:nvPr>
            <p:ph type="body" sz="quarter" idx="19"/>
          </p:nvPr>
        </p:nvSpPr>
        <p:spPr>
          <a:xfrm>
            <a:off x="1365250" y="4524754"/>
            <a:ext cx="6413500" cy="677108"/>
          </a:xfrm>
        </p:spPr>
        <p:txBody>
          <a:bodyPr/>
          <a:lstStyle/>
          <a:p>
            <a:r>
              <a:rPr lang="en-US" sz="1600" dirty="0">
                <a:effectLst/>
                <a:ea typeface="Calibri" panose="020F0502020204030204" pitchFamily="34" charset="0"/>
              </a:rPr>
              <a:t>There have been 56 quarters since 12/31/2007 with rolling 5-year look backs, with only one negative observation.</a:t>
            </a:r>
            <a:endParaRPr lang="en-US" sz="1100" dirty="0"/>
          </a:p>
        </p:txBody>
      </p:sp>
      <p:sp>
        <p:nvSpPr>
          <p:cNvPr id="13" name="Text Placeholder 12">
            <a:extLst>
              <a:ext uri="{FF2B5EF4-FFF2-40B4-BE49-F238E27FC236}">
                <a16:creationId xmlns:a16="http://schemas.microsoft.com/office/drawing/2014/main" id="{EF733366-1179-4DE8-AC6B-6579412058F3}"/>
              </a:ext>
            </a:extLst>
          </p:cNvPr>
          <p:cNvSpPr>
            <a:spLocks noGrp="1"/>
          </p:cNvSpPr>
          <p:nvPr>
            <p:ph type="body" sz="quarter" idx="20"/>
          </p:nvPr>
        </p:nvSpPr>
        <p:spPr>
          <a:xfrm>
            <a:off x="457200" y="939800"/>
            <a:ext cx="6950279" cy="215444"/>
          </a:xfrm>
        </p:spPr>
        <p:txBody>
          <a:bodyPr/>
          <a:lstStyle/>
          <a:p>
            <a:r>
              <a:rPr lang="en-US" dirty="0"/>
              <a:t>I Shares</a:t>
            </a:r>
          </a:p>
        </p:txBody>
      </p:sp>
      <p:sp>
        <p:nvSpPr>
          <p:cNvPr id="9" name="Text Placeholder 8">
            <a:extLst>
              <a:ext uri="{FF2B5EF4-FFF2-40B4-BE49-F238E27FC236}">
                <a16:creationId xmlns:a16="http://schemas.microsoft.com/office/drawing/2014/main" id="{05F3F5DF-2450-4BAB-8E9B-B72B586E0753}"/>
              </a:ext>
            </a:extLst>
          </p:cNvPr>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10" name="Text Placeholder 9">
            <a:extLst>
              <a:ext uri="{FF2B5EF4-FFF2-40B4-BE49-F238E27FC236}">
                <a16:creationId xmlns:a16="http://schemas.microsoft.com/office/drawing/2014/main" id="{15C703AB-54C3-4C92-AA2D-A63FF3A909D8}"/>
              </a:ext>
            </a:extLst>
          </p:cNvPr>
          <p:cNvSpPr>
            <a:spLocks noGrp="1"/>
          </p:cNvSpPr>
          <p:nvPr>
            <p:ph type="body" sz="quarter" idx="18"/>
          </p:nvPr>
        </p:nvSpPr>
        <p:spPr>
          <a:xfrm>
            <a:off x="1463039" y="5730153"/>
            <a:ext cx="7223760" cy="123111"/>
          </a:xfrm>
        </p:spPr>
        <p:txBody>
          <a:bodyPr/>
          <a:lstStyle/>
          <a:p>
            <a:r>
              <a:rPr lang="en-US" altLang="en-US" dirty="0"/>
              <a:t>Source: Bloomberg</a:t>
            </a:r>
            <a:endParaRPr lang="en-US" dirty="0"/>
          </a:p>
          <a:p>
            <a:r>
              <a:rPr lang="en-US" dirty="0"/>
              <a:t>Class I shares may not be available to all investors. Minimum investments for the I share class may be higher than those for other classes. </a:t>
            </a:r>
          </a:p>
        </p:txBody>
      </p:sp>
      <p:graphicFrame>
        <p:nvGraphicFramePr>
          <p:cNvPr id="27" name="Content Placeholder 26">
            <a:extLst>
              <a:ext uri="{FF2B5EF4-FFF2-40B4-BE49-F238E27FC236}">
                <a16:creationId xmlns:a16="http://schemas.microsoft.com/office/drawing/2014/main" id="{4E8C081C-4AF9-4353-BB70-4C6BEA130396}"/>
              </a:ext>
            </a:extLst>
          </p:cNvPr>
          <p:cNvGraphicFramePr>
            <a:graphicFrameLocks noGrp="1"/>
          </p:cNvGraphicFramePr>
          <p:nvPr>
            <p:ph sz="half" idx="1"/>
            <p:extLst>
              <p:ext uri="{D42A27DB-BD31-4B8C-83A1-F6EECF244321}">
                <p14:modId xmlns:p14="http://schemas.microsoft.com/office/powerpoint/2010/main" val="1973417758"/>
              </p:ext>
            </p:extLst>
          </p:nvPr>
        </p:nvGraphicFramePr>
        <p:xfrm>
          <a:off x="1147763" y="1836738"/>
          <a:ext cx="6848475" cy="249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21193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D353D-3AB1-47FC-BA3C-ADFDE592D32C}"/>
              </a:ext>
            </a:extLst>
          </p:cNvPr>
          <p:cNvSpPr>
            <a:spLocks noGrp="1"/>
          </p:cNvSpPr>
          <p:nvPr>
            <p:ph type="title"/>
          </p:nvPr>
        </p:nvSpPr>
        <p:spPr/>
        <p:txBody>
          <a:bodyPr/>
          <a:lstStyle/>
          <a:p>
            <a:r>
              <a:rPr lang="en-US" dirty="0"/>
              <a:t>Key Macroeconomic Issues</a:t>
            </a:r>
          </a:p>
        </p:txBody>
      </p:sp>
      <p:sp>
        <p:nvSpPr>
          <p:cNvPr id="5" name="Content Placeholder 4"/>
          <p:cNvSpPr>
            <a:spLocks noGrp="1"/>
          </p:cNvSpPr>
          <p:nvPr>
            <p:ph sz="half" idx="1"/>
          </p:nvPr>
        </p:nvSpPr>
        <p:spPr>
          <a:xfrm>
            <a:off x="457200" y="1562888"/>
            <a:ext cx="3896139" cy="3200400"/>
          </a:xfrm>
        </p:spPr>
        <p:txBody>
          <a:bodyPr/>
          <a:lstStyle/>
          <a:p>
            <a:pPr marL="171450" lvl="0" indent="-171450">
              <a:buFont typeface="Wingdings" panose="05000000000000000000" pitchFamily="2" charset="2"/>
              <a:buChar char="§"/>
            </a:pPr>
            <a:r>
              <a:rPr lang="en-US" sz="900" dirty="0"/>
              <a:t>Covid-19 pandemic stay-at-home orders for students, workers, and consumers are loosening in many countries, including the U.S. </a:t>
            </a:r>
          </a:p>
          <a:p>
            <a:pPr marL="171450" lvl="0" indent="-171450">
              <a:buFont typeface="Wingdings" panose="05000000000000000000" pitchFamily="2" charset="2"/>
              <a:buChar char="§"/>
            </a:pPr>
            <a:r>
              <a:rPr lang="en-US" sz="900" dirty="0"/>
              <a:t>Vaccines for preventing Covid-19 show strong medical efficacy and are being administered in most developed countries.  </a:t>
            </a:r>
          </a:p>
          <a:p>
            <a:pPr marL="171450" lvl="0" indent="-171450">
              <a:buFont typeface="Wingdings" panose="05000000000000000000" pitchFamily="2" charset="2"/>
              <a:buChar char="§"/>
            </a:pPr>
            <a:r>
              <a:rPr lang="en-US" sz="900" dirty="0"/>
              <a:t>2021 and 2022 GDP growth estimates for most developed countries have been cut in recent months even as GDP, global trade, employment, industrial production, and consumer spending are all showing significant recoveries this year.  </a:t>
            </a:r>
          </a:p>
          <a:p>
            <a:pPr marL="171450" lvl="0" indent="-171450">
              <a:buFont typeface="Wingdings" panose="05000000000000000000" pitchFamily="2" charset="2"/>
              <a:buChar char="§"/>
            </a:pPr>
            <a:r>
              <a:rPr lang="en-US" sz="900" dirty="0"/>
              <a:t>Inflation forecasts for 2021 and 2022 have been revised significantly higher as have inflation expectations indices. Commodity price inflation is elevated (S&amp;P/GSCI Spot Index +59% YoY through September 30), relative to prior decade levels. Producer price indices are also elevated, with widespread shortages of intermediate materials and finished goods reported.</a:t>
            </a:r>
          </a:p>
          <a:p>
            <a:pPr marL="171450" lvl="0" indent="-171450">
              <a:buFont typeface="Wingdings" panose="05000000000000000000" pitchFamily="2" charset="2"/>
              <a:buChar char="§"/>
            </a:pPr>
            <a:r>
              <a:rPr lang="en-US" sz="900" dirty="0"/>
              <a:t>Inventories of tradeable goods are far below normal levels. Consumer savings in the U.S. and other developed markets are above normal levels. This combination forms a constructive backdrop for the global economy in 2022.</a:t>
            </a:r>
          </a:p>
          <a:p>
            <a:pPr marL="171450" lvl="0" indent="-171450">
              <a:buFont typeface="Wingdings" panose="05000000000000000000" pitchFamily="2" charset="2"/>
              <a:buChar char="§"/>
            </a:pPr>
            <a:r>
              <a:rPr lang="en-US" sz="900" dirty="0"/>
              <a:t>The U.S. Congress has so far passed more than $5 trillion of fiscal mitigation measures. (U.S. GDP in 2019 was $20.5 trillion).  Additional fiscal stimulus measures are being debated.</a:t>
            </a:r>
          </a:p>
          <a:p>
            <a:pPr marL="171450" lvl="0" indent="-171450">
              <a:buFont typeface="Wingdings" panose="05000000000000000000" pitchFamily="2" charset="2"/>
              <a:buChar char="§"/>
            </a:pPr>
            <a:r>
              <a:rPr lang="en-US" sz="900" dirty="0"/>
              <a:t>Many other countries have enacted broadly similar fiscal stimulus measures, typically smaller as a % of GDP. </a:t>
            </a:r>
          </a:p>
          <a:p>
            <a:pPr marL="171450" indent="-171450">
              <a:buFont typeface="Wingdings" panose="05000000000000000000" pitchFamily="2" charset="2"/>
              <a:buChar char="§"/>
            </a:pPr>
            <a:r>
              <a:rPr lang="en-US" sz="900" dirty="0"/>
              <a:t>China real GDP grew in 2020, alone among large economies. China GDP is expected to grow again in 2021 and 2022, though 2021 growth forecasts have been cut.   </a:t>
            </a:r>
          </a:p>
          <a:p>
            <a:pPr marL="171450" lvl="0" indent="-171450">
              <a:buFont typeface="Wingdings" panose="05000000000000000000" pitchFamily="2" charset="2"/>
              <a:buChar char="§"/>
            </a:pPr>
            <a:endParaRPr lang="en-US" sz="900" dirty="0"/>
          </a:p>
        </p:txBody>
      </p:sp>
      <p:sp>
        <p:nvSpPr>
          <p:cNvPr id="14" name="Content Placeholder 13"/>
          <p:cNvSpPr>
            <a:spLocks noGrp="1"/>
          </p:cNvSpPr>
          <p:nvPr>
            <p:ph sz="half" idx="2"/>
          </p:nvPr>
        </p:nvSpPr>
        <p:spPr>
          <a:xfrm>
            <a:off x="4800602" y="1532171"/>
            <a:ext cx="3886198" cy="3504979"/>
          </a:xfrm>
        </p:spPr>
        <p:txBody>
          <a:bodyPr/>
          <a:lstStyle/>
          <a:p>
            <a:pPr marL="171450" indent="-171450">
              <a:buFont typeface="Wingdings" panose="05000000000000000000" pitchFamily="2" charset="2"/>
              <a:buChar char="§"/>
            </a:pPr>
            <a:r>
              <a:rPr lang="en-US" sz="900" dirty="0"/>
              <a:t>Central banks are flooding economies with liquidity, commercial bank deposits are growing rapidly, U.S. money supply (M2) +13% YoY. </a:t>
            </a:r>
          </a:p>
          <a:p>
            <a:pPr marL="171450" indent="-171450">
              <a:buFont typeface="Wingdings" panose="05000000000000000000" pitchFamily="2" charset="2"/>
              <a:buChar char="§"/>
            </a:pPr>
            <a:r>
              <a:rPr lang="en-US" sz="900" dirty="0"/>
              <a:t>Growing evidence of a generalized rise in prices will cause consumers (and voters) increasingly to focus on the decline in their purchasing power in real terms.  U.S. consumer purchasing power declined by -4.7% YoY in August 2021 (U.S. CPI Consumers Purchasing Power Index). It is down an annualized 2.57% over the past five years with broadly similar pressures experienced by consumers in other developed countries. This erosion of purchasing power will lead to more pressure for wage increases, possibly significant political realignment.</a:t>
            </a:r>
          </a:p>
          <a:p>
            <a:pPr marL="171450" indent="-171450">
              <a:buFont typeface="Wingdings" panose="05000000000000000000" pitchFamily="2" charset="2"/>
              <a:buChar char="§"/>
            </a:pPr>
            <a:r>
              <a:rPr lang="en-US" sz="900" dirty="0"/>
              <a:t>Financial asset prices have been volatile at times, but overall supported by abundant liquidity.  </a:t>
            </a:r>
          </a:p>
          <a:p>
            <a:pPr marL="171450" indent="-171450">
              <a:buFont typeface="Wingdings" panose="05000000000000000000" pitchFamily="2" charset="2"/>
              <a:buChar char="§"/>
            </a:pPr>
            <a:r>
              <a:rPr lang="en-US" sz="900" dirty="0"/>
              <a:t>Investors struggle to assess the pace and extent of economic recovery, the degree of persistence of inflation, and the immediate and longer run impacts on various issuers of stocks and bonds.  </a:t>
            </a:r>
          </a:p>
          <a:p>
            <a:pPr marL="171450" indent="-171450">
              <a:buFont typeface="Wingdings" panose="05000000000000000000" pitchFamily="2" charset="2"/>
              <a:buChar char="§"/>
            </a:pPr>
            <a:r>
              <a:rPr lang="en-US" sz="900" dirty="0"/>
              <a:t>For now, equity investors expect mid/high single digit GDP growth and &gt;20% global corporate earnings growth in 2021.  </a:t>
            </a:r>
          </a:p>
          <a:p>
            <a:pPr marL="171450" indent="-171450">
              <a:buFont typeface="Wingdings" panose="05000000000000000000" pitchFamily="2" charset="2"/>
              <a:buChar char="§"/>
            </a:pPr>
            <a:r>
              <a:rPr lang="en-US" sz="900" dirty="0"/>
              <a:t>Bond investors expect a limited rise in longer maturity interest rates into 2022, and strong credit performance.  </a:t>
            </a:r>
          </a:p>
          <a:p>
            <a:pPr marL="171450" indent="-171450">
              <a:buFont typeface="Wingdings" panose="05000000000000000000" pitchFamily="2" charset="2"/>
              <a:buChar char="§"/>
            </a:pPr>
            <a:r>
              <a:rPr lang="en-US" sz="900" dirty="0"/>
              <a:t>New bond issuance volumes have been extremely high. Bonds have been issued by governments for deficit financing and corporations for reinforcing liquidity. So far, the high supply of bonds has been met with strong demand from private investors and central banks. </a:t>
            </a:r>
          </a:p>
          <a:p>
            <a:pPr marL="171450" indent="-171450">
              <a:buFont typeface="Wingdings" panose="05000000000000000000" pitchFamily="2" charset="2"/>
              <a:buChar char="§"/>
            </a:pPr>
            <a:r>
              <a:rPr lang="en-US" sz="900" dirty="0"/>
              <a:t>Equity issuance is also elevated, offset to some degree by share repurchases.</a:t>
            </a:r>
          </a:p>
        </p:txBody>
      </p:sp>
      <p:sp>
        <p:nvSpPr>
          <p:cNvPr id="3" name="Footer Placeholder 2">
            <a:extLst>
              <a:ext uri="{FF2B5EF4-FFF2-40B4-BE49-F238E27FC236}">
                <a16:creationId xmlns:a16="http://schemas.microsoft.com/office/drawing/2014/main" id="{33E96A3D-1A0B-44CC-9B36-AF18B363E107}"/>
              </a:ext>
            </a:extLst>
          </p:cNvPr>
          <p:cNvSpPr>
            <a:spLocks noGrp="1"/>
          </p:cNvSpPr>
          <p:nvPr>
            <p:ph type="ftr" sz="quarter" idx="11"/>
          </p:nvPr>
        </p:nvSpPr>
        <p:spPr/>
        <p:txBody>
          <a:bodyPr/>
          <a:lstStyle/>
          <a:p>
            <a:r>
              <a:rPr lang="en-US" dirty="0"/>
              <a:t>This material is for investment professional use only.</a:t>
            </a:r>
          </a:p>
        </p:txBody>
      </p:sp>
      <p:sp>
        <p:nvSpPr>
          <p:cNvPr id="4"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B4082BFB-8C0E-4769-803D-149B1587C71E}" type="slidenum">
              <a:rPr lang="en-US" smtClean="0"/>
              <a:pPr/>
              <a:t>2</a:t>
            </a:fld>
            <a:endParaRPr lang="en-US" dirty="0"/>
          </a:p>
        </p:txBody>
      </p:sp>
      <p:sp>
        <p:nvSpPr>
          <p:cNvPr id="6" name="Text Placeholder 5">
            <a:extLst>
              <a:ext uri="{FF2B5EF4-FFF2-40B4-BE49-F238E27FC236}">
                <a16:creationId xmlns:a16="http://schemas.microsoft.com/office/drawing/2014/main" id="{9D31B4F5-94DB-4551-8860-AB8B22002377}"/>
              </a:ext>
            </a:extLst>
          </p:cNvPr>
          <p:cNvSpPr>
            <a:spLocks noGrp="1"/>
          </p:cNvSpPr>
          <p:nvPr>
            <p:ph type="body" sz="quarter" idx="15"/>
          </p:nvPr>
        </p:nvSpPr>
        <p:spPr/>
        <p:txBody>
          <a:bodyPr/>
          <a:lstStyle/>
          <a:p>
            <a:r>
              <a:rPr lang="en-US" dirty="0"/>
              <a:t>Thornburg Investment Income Builder Fund</a:t>
            </a:r>
          </a:p>
        </p:txBody>
      </p:sp>
      <p:sp>
        <p:nvSpPr>
          <p:cNvPr id="16" name="Text Placeholder 15"/>
          <p:cNvSpPr>
            <a:spLocks noGrp="1"/>
          </p:cNvSpPr>
          <p:nvPr>
            <p:ph type="body" sz="quarter" idx="19"/>
          </p:nvPr>
        </p:nvSpPr>
        <p:spPr/>
        <p:txBody>
          <a:bodyPr/>
          <a:lstStyle/>
          <a:p>
            <a:r>
              <a:rPr lang="en-US" dirty="0"/>
              <a:t>October 2021</a:t>
            </a:r>
          </a:p>
        </p:txBody>
      </p:sp>
      <p:sp>
        <p:nvSpPr>
          <p:cNvPr id="25" name="Text Placeholder 24"/>
          <p:cNvSpPr>
            <a:spLocks noGrp="1"/>
          </p:cNvSpPr>
          <p:nvPr>
            <p:ph type="body" sz="quarter" idx="17"/>
          </p:nvPr>
        </p:nvSpPr>
        <p:spPr/>
        <p:txBody>
          <a:bodyPr/>
          <a:lstStyle/>
          <a:p>
            <a:endParaRPr lang="en-US" dirty="0"/>
          </a:p>
        </p:txBody>
      </p:sp>
      <p:sp>
        <p:nvSpPr>
          <p:cNvPr id="26" name="Text Placeholder 25"/>
          <p:cNvSpPr>
            <a:spLocks noGrp="1"/>
          </p:cNvSpPr>
          <p:nvPr>
            <p:ph type="body" sz="quarter" idx="18"/>
          </p:nvPr>
        </p:nvSpPr>
        <p:spPr/>
        <p:txBody>
          <a:bodyPr/>
          <a:lstStyle/>
          <a:p>
            <a:endParaRPr lang="en-US" dirty="0"/>
          </a:p>
        </p:txBody>
      </p:sp>
    </p:spTree>
    <p:extLst>
      <p:ext uri="{BB962C8B-B14F-4D97-AF65-F5344CB8AC3E}">
        <p14:creationId xmlns:p14="http://schemas.microsoft.com/office/powerpoint/2010/main" val="3887235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Content Placeholder 38">
            <a:extLst>
              <a:ext uri="{FF2B5EF4-FFF2-40B4-BE49-F238E27FC236}">
                <a16:creationId xmlns:a16="http://schemas.microsoft.com/office/drawing/2014/main" id="{16FD85C3-A412-41AE-84C7-F015FBC7B127}"/>
              </a:ext>
            </a:extLst>
          </p:cNvPr>
          <p:cNvGraphicFramePr>
            <a:graphicFrameLocks noGrp="1"/>
          </p:cNvGraphicFramePr>
          <p:nvPr>
            <p:ph sz="half" idx="1"/>
            <p:extLst>
              <p:ext uri="{D42A27DB-BD31-4B8C-83A1-F6EECF244321}">
                <p14:modId xmlns:p14="http://schemas.microsoft.com/office/powerpoint/2010/main" val="3080019446"/>
              </p:ext>
            </p:extLst>
          </p:nvPr>
        </p:nvGraphicFramePr>
        <p:xfrm>
          <a:off x="1147763" y="2584450"/>
          <a:ext cx="7539037" cy="2444750"/>
        </p:xfrm>
        <a:graphic>
          <a:graphicData uri="http://schemas.openxmlformats.org/drawingml/2006/chart">
            <c:chart xmlns:c="http://schemas.openxmlformats.org/drawingml/2006/chart" xmlns:r="http://schemas.openxmlformats.org/officeDocument/2006/relationships" r:id="rId3"/>
          </a:graphicData>
        </a:graphic>
      </p:graphicFrame>
      <p:sp>
        <p:nvSpPr>
          <p:cNvPr id="21" name="Title 20">
            <a:extLst>
              <a:ext uri="{FF2B5EF4-FFF2-40B4-BE49-F238E27FC236}">
                <a16:creationId xmlns:a16="http://schemas.microsoft.com/office/drawing/2014/main" id="{5DCD3371-6BD1-4540-AFC2-221174DEAF27}"/>
              </a:ext>
            </a:extLst>
          </p:cNvPr>
          <p:cNvSpPr>
            <a:spLocks noGrp="1"/>
          </p:cNvSpPr>
          <p:nvPr>
            <p:ph type="title"/>
          </p:nvPr>
        </p:nvSpPr>
        <p:spPr/>
        <p:txBody>
          <a:bodyPr/>
          <a:lstStyle/>
          <a:p>
            <a:r>
              <a:rPr lang="en-US" dirty="0"/>
              <a:t>Hypothetical $100,000 Investment</a:t>
            </a:r>
          </a:p>
        </p:txBody>
      </p:sp>
      <p:sp>
        <p:nvSpPr>
          <p:cNvPr id="5" name="Footer Placeholder 4">
            <a:extLst>
              <a:ext uri="{FF2B5EF4-FFF2-40B4-BE49-F238E27FC236}">
                <a16:creationId xmlns:a16="http://schemas.microsoft.com/office/drawing/2014/main" id="{2019A7F6-0DFF-4B2A-9546-3B0BA6A2805B}"/>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a:extLst>
              <a:ext uri="{FF2B5EF4-FFF2-40B4-BE49-F238E27FC236}">
                <a16:creationId xmlns:a16="http://schemas.microsoft.com/office/drawing/2014/main" id="{2008EBD1-CF1A-446B-A473-0BB57C7884D1}"/>
              </a:ext>
            </a:extLst>
          </p:cNvPr>
          <p:cNvSpPr>
            <a:spLocks noGrp="1"/>
          </p:cNvSpPr>
          <p:nvPr>
            <p:ph type="sldNum" sz="quarter" idx="12"/>
          </p:nvPr>
        </p:nvSpPr>
        <p:spPr/>
        <p:txBody>
          <a:bodyPr/>
          <a:lstStyle/>
          <a:p>
            <a:fld id="{07AD6B60-1C19-2246-A923-3503AC7EC2C5}" type="slidenum">
              <a:rPr lang="en-US" smtClean="0"/>
              <a:pPr/>
              <a:t>20</a:t>
            </a:fld>
            <a:endParaRPr lang="en-US" dirty="0"/>
          </a:p>
        </p:txBody>
      </p:sp>
      <p:sp>
        <p:nvSpPr>
          <p:cNvPr id="23" name="Text Placeholder 22">
            <a:extLst>
              <a:ext uri="{FF2B5EF4-FFF2-40B4-BE49-F238E27FC236}">
                <a16:creationId xmlns:a16="http://schemas.microsoft.com/office/drawing/2014/main" id="{3C9DE48F-D97F-4024-9E5F-E1BBE935B844}"/>
              </a:ext>
            </a:extLst>
          </p:cNvPr>
          <p:cNvSpPr>
            <a:spLocks noGrp="1"/>
          </p:cNvSpPr>
          <p:nvPr>
            <p:ph type="body" sz="quarter" idx="15"/>
          </p:nvPr>
        </p:nvSpPr>
        <p:spPr/>
        <p:txBody>
          <a:bodyPr/>
          <a:lstStyle/>
          <a:p>
            <a:r>
              <a:rPr lang="en-US" dirty="0"/>
              <a:t>Thornburg Investment Income Builder Fund</a:t>
            </a:r>
          </a:p>
        </p:txBody>
      </p:sp>
      <p:sp>
        <p:nvSpPr>
          <p:cNvPr id="17" name="Text Placeholder 16">
            <a:extLst>
              <a:ext uri="{FF2B5EF4-FFF2-40B4-BE49-F238E27FC236}">
                <a16:creationId xmlns:a16="http://schemas.microsoft.com/office/drawing/2014/main" id="{8B9E7638-3B67-4F31-A27A-ECAAC06B40F9}"/>
              </a:ext>
            </a:extLst>
          </p:cNvPr>
          <p:cNvSpPr>
            <a:spLocks noGrp="1"/>
          </p:cNvSpPr>
          <p:nvPr>
            <p:ph type="body" sz="quarter" idx="22"/>
          </p:nvPr>
        </p:nvSpPr>
        <p:spPr/>
        <p:txBody>
          <a:bodyPr anchor="ctr"/>
          <a:lstStyle/>
          <a:p>
            <a:pPr marL="0" indent="0">
              <a:buNone/>
            </a:pPr>
            <a:r>
              <a:rPr lang="en-US" b="1" dirty="0">
                <a:solidFill>
                  <a:schemeClr val="tx2"/>
                </a:solidFill>
                <a:latin typeface="Arial Narrow" panose="020B0606020202030204" pitchFamily="34" charset="0"/>
              </a:rPr>
              <a:t>INCOME TODAY</a:t>
            </a:r>
            <a:r>
              <a:rPr lang="en-US" b="1" dirty="0">
                <a:latin typeface="Arial Narrow" panose="020B0606020202030204" pitchFamily="34" charset="0"/>
              </a:rPr>
              <a:t>:</a:t>
            </a:r>
            <a:r>
              <a:rPr lang="en-US" dirty="0">
                <a:latin typeface="Arial Narrow" panose="020B0606020202030204" pitchFamily="34" charset="0"/>
              </a:rPr>
              <a:t> trailing 12-month yield = 4.8%</a:t>
            </a:r>
          </a:p>
          <a:p>
            <a:pPr marL="0" indent="0">
              <a:buNone/>
            </a:pPr>
            <a:r>
              <a:rPr lang="en-US" b="1" dirty="0">
                <a:solidFill>
                  <a:schemeClr val="tx2"/>
                </a:solidFill>
                <a:latin typeface="Arial Narrow" panose="020B0606020202030204" pitchFamily="34" charset="0"/>
              </a:rPr>
              <a:t>GROWTH IN INCOME</a:t>
            </a:r>
            <a:r>
              <a:rPr lang="en-US" b="1" dirty="0">
                <a:latin typeface="Arial Narrow" panose="020B0606020202030204" pitchFamily="34" charset="0"/>
              </a:rPr>
              <a:t>:</a:t>
            </a:r>
            <a:r>
              <a:rPr lang="en-US" dirty="0">
                <a:latin typeface="Arial Narrow" panose="020B0606020202030204" pitchFamily="34" charset="0"/>
              </a:rPr>
              <a:t> cumulative dividends total $150,874</a:t>
            </a:r>
          </a:p>
          <a:p>
            <a:pPr marL="0" indent="0">
              <a:buNone/>
            </a:pPr>
            <a:r>
              <a:rPr lang="en-US" b="1" dirty="0">
                <a:solidFill>
                  <a:schemeClr val="tx2"/>
                </a:solidFill>
                <a:latin typeface="Arial Narrow" panose="020B0606020202030204" pitchFamily="34" charset="0"/>
              </a:rPr>
              <a:t>CAPITAL APPRECIATION:</a:t>
            </a:r>
            <a:r>
              <a:rPr lang="en-US" dirty="0">
                <a:latin typeface="Arial Narrow" panose="020B0606020202030204" pitchFamily="34" charset="0"/>
              </a:rPr>
              <a:t> $100,000 </a:t>
            </a:r>
            <a:r>
              <a:rPr lang="en-US" dirty="0">
                <a:latin typeface="Arial Narrow" panose="020B0606020202030204" pitchFamily="34" charset="0"/>
                <a:sym typeface="Wingdings" panose="05000000000000000000" pitchFamily="2" charset="2"/>
              </a:rPr>
              <a:t> $205,335 = $105,335</a:t>
            </a:r>
            <a:endParaRPr lang="en-US" dirty="0">
              <a:latin typeface="Arial Narrow" panose="020B0606020202030204" pitchFamily="34" charset="0"/>
            </a:endParaRPr>
          </a:p>
        </p:txBody>
      </p:sp>
      <p:sp>
        <p:nvSpPr>
          <p:cNvPr id="13" name="Text Placeholder 12"/>
          <p:cNvSpPr>
            <a:spLocks noGrp="1"/>
          </p:cNvSpPr>
          <p:nvPr>
            <p:ph type="body" sz="quarter" idx="19"/>
          </p:nvPr>
        </p:nvSpPr>
        <p:spPr>
          <a:xfrm>
            <a:off x="457200" y="940461"/>
            <a:ext cx="6405563" cy="215444"/>
          </a:xfrm>
        </p:spPr>
        <p:txBody>
          <a:bodyPr/>
          <a:lstStyle/>
          <a:p>
            <a:r>
              <a:rPr lang="en-US" dirty="0"/>
              <a:t>A Shares</a:t>
            </a:r>
          </a:p>
        </p:txBody>
      </p:sp>
      <p:sp>
        <p:nvSpPr>
          <p:cNvPr id="25" name="Text Placeholder 24">
            <a:extLst>
              <a:ext uri="{FF2B5EF4-FFF2-40B4-BE49-F238E27FC236}">
                <a16:creationId xmlns:a16="http://schemas.microsoft.com/office/drawing/2014/main" id="{1CB3A37E-4919-4268-8C88-D4FA5798F58D}"/>
              </a:ext>
            </a:extLst>
          </p:cNvPr>
          <p:cNvSpPr>
            <a:spLocks noGrp="1"/>
          </p:cNvSpPr>
          <p:nvPr>
            <p:ph type="body" sz="quarter" idx="17"/>
          </p:nvPr>
        </p:nvSpPr>
        <p:spPr>
          <a:xfrm>
            <a:off x="1463040" y="5845350"/>
            <a:ext cx="7223760" cy="153888"/>
          </a:xfrm>
        </p:spPr>
        <p:txBody>
          <a:bodyPr/>
          <a:lstStyle/>
          <a:p>
            <a:r>
              <a:rPr lang="en-US" dirty="0"/>
              <a:t>Hypothetical illustrations above do not account for the fund’s sales charges. If sales charges had been included, results would be lower. The portfolio values include any capital appreciation and capital gains payments, which were reinvested. Performance data shown represents past performance and is no guarantee of future results. Investment return and principal value will fluctuate so shares, when redeemed, may be worth more or less than their original cost. Current performance may be lower or higher than quoted. For performance current to the most recent month end, visit thornburg.com or call 877-215-1330.</a:t>
            </a:r>
          </a:p>
        </p:txBody>
      </p:sp>
      <p:sp>
        <p:nvSpPr>
          <p:cNvPr id="24" name="Text Placeholder 23">
            <a:extLst>
              <a:ext uri="{FF2B5EF4-FFF2-40B4-BE49-F238E27FC236}">
                <a16:creationId xmlns:a16="http://schemas.microsoft.com/office/drawing/2014/main" id="{0CC30358-7323-4DEC-A65E-B344BD5E50ED}"/>
              </a:ext>
            </a:extLst>
          </p:cNvPr>
          <p:cNvSpPr>
            <a:spLocks noGrp="1"/>
          </p:cNvSpPr>
          <p:nvPr>
            <p:ph type="body" sz="quarter" idx="18"/>
          </p:nvPr>
        </p:nvSpPr>
        <p:spPr>
          <a:xfrm>
            <a:off x="1463675" y="6051890"/>
            <a:ext cx="7223125" cy="122238"/>
          </a:xfrm>
        </p:spPr>
        <p:txBody>
          <a:bodyPr/>
          <a:lstStyle/>
          <a:p>
            <a:endParaRPr lang="en-US" dirty="0"/>
          </a:p>
        </p:txBody>
      </p:sp>
      <p:grpSp>
        <p:nvGrpSpPr>
          <p:cNvPr id="37" name="Group 36">
            <a:extLst>
              <a:ext uri="{FF2B5EF4-FFF2-40B4-BE49-F238E27FC236}">
                <a16:creationId xmlns:a16="http://schemas.microsoft.com/office/drawing/2014/main" id="{54322680-1DD9-4B52-9FEB-EDAA5E3687B8}"/>
              </a:ext>
            </a:extLst>
          </p:cNvPr>
          <p:cNvGrpSpPr/>
          <p:nvPr/>
        </p:nvGrpSpPr>
        <p:grpSpPr>
          <a:xfrm>
            <a:off x="2004287" y="2610585"/>
            <a:ext cx="5345658" cy="424088"/>
            <a:chOff x="1454330" y="2031778"/>
            <a:chExt cx="5345658" cy="424088"/>
          </a:xfrm>
        </p:grpSpPr>
        <p:sp>
          <p:nvSpPr>
            <p:cNvPr id="38" name="TextBox 37">
              <a:extLst>
                <a:ext uri="{FF2B5EF4-FFF2-40B4-BE49-F238E27FC236}">
                  <a16:creationId xmlns:a16="http://schemas.microsoft.com/office/drawing/2014/main" id="{9B0940AA-137F-4E51-9CE2-D7F598762676}"/>
                </a:ext>
              </a:extLst>
            </p:cNvPr>
            <p:cNvSpPr txBox="1"/>
            <p:nvPr/>
          </p:nvSpPr>
          <p:spPr>
            <a:xfrm>
              <a:off x="1770788" y="2232473"/>
              <a:ext cx="5029200" cy="223393"/>
            </a:xfrm>
            <a:prstGeom prst="rect">
              <a:avLst/>
            </a:prstGeom>
            <a:noFill/>
            <a:effectLst/>
          </p:spPr>
          <p:txBody>
            <a:bodyPr wrap="square" lIns="45720" rIns="45720" rtlCol="0">
              <a:noAutofit/>
            </a:bodyPr>
            <a:lstStyle/>
            <a:p>
              <a:pPr algn="l" rtl="0" fontAlgn="base">
                <a:lnSpc>
                  <a:spcPct val="85000"/>
                </a:lnSpc>
                <a:spcBef>
                  <a:spcPts val="700"/>
                </a:spcBef>
                <a:spcAft>
                  <a:spcPct val="0"/>
                </a:spcAft>
              </a:pPr>
              <a:r>
                <a:rPr lang="en-US" sz="1000" dirty="0">
                  <a:latin typeface="Arial Narrow" panose="020B0606020202030204" pitchFamily="34" charset="0"/>
                </a:rPr>
                <a:t>Quarterly Dividends</a:t>
              </a:r>
              <a:endParaRPr lang="en-US" sz="1000" b="1" dirty="0">
                <a:solidFill>
                  <a:schemeClr val="bg1"/>
                </a:solidFill>
                <a:latin typeface="Arial Narrow" panose="020B0606020202030204" pitchFamily="34" charset="0"/>
              </a:endParaRPr>
            </a:p>
          </p:txBody>
        </p:sp>
        <p:sp>
          <p:nvSpPr>
            <p:cNvPr id="39" name="TextBox 38">
              <a:extLst>
                <a:ext uri="{FF2B5EF4-FFF2-40B4-BE49-F238E27FC236}">
                  <a16:creationId xmlns:a16="http://schemas.microsoft.com/office/drawing/2014/main" id="{7CA05FCD-9E8F-40F4-9A47-455B1B728173}"/>
                </a:ext>
              </a:extLst>
            </p:cNvPr>
            <p:cNvSpPr txBox="1"/>
            <p:nvPr/>
          </p:nvSpPr>
          <p:spPr>
            <a:xfrm>
              <a:off x="1773426" y="2031778"/>
              <a:ext cx="4505500" cy="257193"/>
            </a:xfrm>
            <a:prstGeom prst="rect">
              <a:avLst/>
            </a:prstGeom>
            <a:noFill/>
            <a:effectLst/>
          </p:spPr>
          <p:txBody>
            <a:bodyPr wrap="square" lIns="45720" rIns="45720" rtlCol="0">
              <a:noAutofit/>
            </a:bodyPr>
            <a:lstStyle/>
            <a:p>
              <a:pPr algn="l" rtl="0" fontAlgn="base">
                <a:lnSpc>
                  <a:spcPct val="85000"/>
                </a:lnSpc>
                <a:spcBef>
                  <a:spcPts val="700"/>
                </a:spcBef>
                <a:spcAft>
                  <a:spcPct val="0"/>
                </a:spcAft>
              </a:pPr>
              <a:r>
                <a:rPr lang="en-US" sz="1000" dirty="0">
                  <a:latin typeface="Arial Narrow" panose="020B0606020202030204" pitchFamily="34" charset="0"/>
                </a:rPr>
                <a:t>Market Value of Investment</a:t>
              </a:r>
              <a:endParaRPr lang="en-US" sz="1000" b="1" dirty="0">
                <a:latin typeface="Arial Narrow" panose="020B0606020202030204" pitchFamily="34" charset="0"/>
              </a:endParaRPr>
            </a:p>
          </p:txBody>
        </p:sp>
        <p:cxnSp>
          <p:nvCxnSpPr>
            <p:cNvPr id="40" name="Market Value - Legend">
              <a:extLst>
                <a:ext uri="{FF2B5EF4-FFF2-40B4-BE49-F238E27FC236}">
                  <a16:creationId xmlns:a16="http://schemas.microsoft.com/office/drawing/2014/main" id="{2D9F8062-6093-4E49-B8BE-A5FD9E0775B4}"/>
                </a:ext>
              </a:extLst>
            </p:cNvPr>
            <p:cNvCxnSpPr/>
            <p:nvPr/>
          </p:nvCxnSpPr>
          <p:spPr>
            <a:xfrm>
              <a:off x="1456318" y="2151401"/>
              <a:ext cx="274320" cy="0"/>
            </a:xfrm>
            <a:prstGeom prst="line">
              <a:avLst/>
            </a:prstGeom>
            <a:ln w="38100">
              <a:solidFill>
                <a:srgbClr val="333366"/>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A222345F-038D-4B26-AC1F-3B9A62D89007}"/>
                </a:ext>
              </a:extLst>
            </p:cNvPr>
            <p:cNvSpPr/>
            <p:nvPr/>
          </p:nvSpPr>
          <p:spPr>
            <a:xfrm>
              <a:off x="1454330" y="2302108"/>
              <a:ext cx="278296" cy="91440"/>
            </a:xfrm>
            <a:prstGeom prst="rect">
              <a:avLst/>
            </a:prstGeom>
            <a:solidFill>
              <a:schemeClr val="bg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US" sz="1050" dirty="0">
                <a:solidFill>
                  <a:schemeClr val="tx1"/>
                </a:solidFill>
                <a:latin typeface="Arial" panose="020B0604020202020204" pitchFamily="34" charset="0"/>
                <a:cs typeface="Arial" panose="020B0604020202020204" pitchFamily="34" charset="0"/>
              </a:endParaRPr>
            </a:p>
          </p:txBody>
        </p:sp>
      </p:grpSp>
      <p:grpSp>
        <p:nvGrpSpPr>
          <p:cNvPr id="44" name="Target">
            <a:extLst>
              <a:ext uri="{FF2B5EF4-FFF2-40B4-BE49-F238E27FC236}">
                <a16:creationId xmlns:a16="http://schemas.microsoft.com/office/drawing/2014/main" id="{4877ECB4-6260-42CB-BA07-A5E87541855E}"/>
              </a:ext>
            </a:extLst>
          </p:cNvPr>
          <p:cNvGrpSpPr/>
          <p:nvPr/>
        </p:nvGrpSpPr>
        <p:grpSpPr>
          <a:xfrm>
            <a:off x="7921837" y="3797097"/>
            <a:ext cx="226420" cy="226600"/>
            <a:chOff x="8651721" y="2352353"/>
            <a:chExt cx="226420" cy="226600"/>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7522C26D-4ADC-4B5D-9695-C64A528E46B8}"/>
                </a:ext>
              </a:extLst>
            </p:cNvPr>
            <p:cNvSpPr/>
            <p:nvPr/>
          </p:nvSpPr>
          <p:spPr>
            <a:xfrm>
              <a:off x="8651721" y="2352353"/>
              <a:ext cx="226420" cy="226600"/>
            </a:xfrm>
            <a:prstGeom prst="ellipse">
              <a:avLst/>
            </a:prstGeom>
            <a:solidFill>
              <a:schemeClr val="bg1">
                <a:alpha val="40000"/>
              </a:schemeClr>
            </a:solidFill>
            <a:ln w="19050">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US" dirty="0">
                <a:solidFill>
                  <a:schemeClr val="tx1"/>
                </a:solidFill>
                <a:latin typeface="Arial" panose="020B0604020202020204" pitchFamily="34" charset="0"/>
                <a:cs typeface="Arial" panose="020B0604020202020204" pitchFamily="34" charset="0"/>
              </a:endParaRPr>
            </a:p>
          </p:txBody>
        </p:sp>
        <p:sp>
          <p:nvSpPr>
            <p:cNvPr id="46" name="Oval 45">
              <a:extLst>
                <a:ext uri="{FF2B5EF4-FFF2-40B4-BE49-F238E27FC236}">
                  <a16:creationId xmlns:a16="http://schemas.microsoft.com/office/drawing/2014/main" id="{CA5D161B-894A-42E1-842B-4A7F7B513284}"/>
                </a:ext>
              </a:extLst>
            </p:cNvPr>
            <p:cNvSpPr/>
            <p:nvPr/>
          </p:nvSpPr>
          <p:spPr>
            <a:xfrm>
              <a:off x="8714185" y="2415717"/>
              <a:ext cx="104289" cy="104371"/>
            </a:xfrm>
            <a:prstGeom prst="ellipse">
              <a:avLst/>
            </a:prstGeom>
            <a:solidFill>
              <a:schemeClr val="tx2">
                <a:alpha val="70000"/>
              </a:schemeClr>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rtl="0" fontAlgn="base">
                <a:spcBef>
                  <a:spcPct val="0"/>
                </a:spcBef>
                <a:spcAft>
                  <a:spcPct val="0"/>
                </a:spcAft>
              </a:pPr>
              <a:endParaRPr lang="en-US" dirty="0">
                <a:solidFill>
                  <a:schemeClr val="tx1"/>
                </a:solidFill>
                <a:latin typeface="Arial" panose="020B0604020202020204" pitchFamily="34" charset="0"/>
                <a:cs typeface="Arial" panose="020B0604020202020204" pitchFamily="34" charset="0"/>
              </a:endParaRPr>
            </a:p>
          </p:txBody>
        </p:sp>
      </p:grpSp>
      <p:grpSp>
        <p:nvGrpSpPr>
          <p:cNvPr id="7" name="Group 6"/>
          <p:cNvGrpSpPr/>
          <p:nvPr/>
        </p:nvGrpSpPr>
        <p:grpSpPr>
          <a:xfrm>
            <a:off x="1900969" y="4505722"/>
            <a:ext cx="6134078" cy="317560"/>
            <a:chOff x="1900969" y="4495994"/>
            <a:chExt cx="6134078" cy="317560"/>
          </a:xfrm>
          <a:solidFill>
            <a:schemeClr val="bg2"/>
          </a:solidFill>
        </p:grpSpPr>
        <p:sp>
          <p:nvSpPr>
            <p:cNvPr id="27" name="TextBox 26">
              <a:extLst>
                <a:ext uri="{FF2B5EF4-FFF2-40B4-BE49-F238E27FC236}">
                  <a16:creationId xmlns:a16="http://schemas.microsoft.com/office/drawing/2014/main" id="{7A996FF2-2F2B-4C11-A5CA-D295E2F326CE}"/>
                </a:ext>
              </a:extLst>
            </p:cNvPr>
            <p:cNvSpPr txBox="1"/>
            <p:nvPr/>
          </p:nvSpPr>
          <p:spPr>
            <a:xfrm>
              <a:off x="1900969" y="4495995"/>
              <a:ext cx="313201"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2003:</a:t>
              </a:r>
              <a:br>
                <a:rPr lang="en-US" sz="700" dirty="0">
                  <a:latin typeface="Arial Narrow" panose="020B0606020202030204" pitchFamily="34" charset="0"/>
                </a:rPr>
              </a:br>
              <a:r>
                <a:rPr lang="en-US" sz="700" b="1" dirty="0">
                  <a:latin typeface="Arial Narrow" panose="020B0606020202030204" pitchFamily="34" charset="0"/>
                </a:rPr>
                <a:t>$4.2k</a:t>
              </a:r>
            </a:p>
          </p:txBody>
        </p:sp>
        <p:sp>
          <p:nvSpPr>
            <p:cNvPr id="28" name="TextBox 27">
              <a:extLst>
                <a:ext uri="{FF2B5EF4-FFF2-40B4-BE49-F238E27FC236}">
                  <a16:creationId xmlns:a16="http://schemas.microsoft.com/office/drawing/2014/main" id="{BA7F5F65-9390-44CA-BA43-EF7137FC9D46}"/>
                </a:ext>
              </a:extLst>
            </p:cNvPr>
            <p:cNvSpPr txBox="1"/>
            <p:nvPr/>
          </p:nvSpPr>
          <p:spPr>
            <a:xfrm>
              <a:off x="2183388" y="4495995"/>
              <a:ext cx="342836"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2004:</a:t>
              </a:r>
              <a:br>
                <a:rPr lang="en-US" sz="700" b="1" dirty="0">
                  <a:latin typeface="Arial Narrow" panose="020B0606020202030204" pitchFamily="34" charset="0"/>
                </a:rPr>
              </a:br>
              <a:r>
                <a:rPr lang="en-US" sz="700" b="1" dirty="0">
                  <a:latin typeface="Arial Narrow" panose="020B0606020202030204" pitchFamily="34" charset="0"/>
                </a:rPr>
                <a:t>$5.0k</a:t>
              </a:r>
            </a:p>
          </p:txBody>
        </p:sp>
        <p:sp>
          <p:nvSpPr>
            <p:cNvPr id="29" name="TextBox 28">
              <a:extLst>
                <a:ext uri="{FF2B5EF4-FFF2-40B4-BE49-F238E27FC236}">
                  <a16:creationId xmlns:a16="http://schemas.microsoft.com/office/drawing/2014/main" id="{9FB8929D-42DA-483D-801D-D5DED4C6EA93}"/>
                </a:ext>
              </a:extLst>
            </p:cNvPr>
            <p:cNvSpPr txBox="1"/>
            <p:nvPr/>
          </p:nvSpPr>
          <p:spPr>
            <a:xfrm>
              <a:off x="2523538"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2005:</a:t>
              </a:r>
              <a:br>
                <a:rPr lang="en-US" sz="700" b="1" dirty="0">
                  <a:latin typeface="Arial Narrow" panose="020B0606020202030204" pitchFamily="34" charset="0"/>
                </a:rPr>
              </a:br>
              <a:r>
                <a:rPr lang="en-US" sz="700" b="1" dirty="0">
                  <a:latin typeface="Arial Narrow" panose="020B0606020202030204" pitchFamily="34" charset="0"/>
                </a:rPr>
                <a:t>$6.0k</a:t>
              </a:r>
            </a:p>
          </p:txBody>
        </p:sp>
        <p:sp>
          <p:nvSpPr>
            <p:cNvPr id="30" name="TextBox 29">
              <a:extLst>
                <a:ext uri="{FF2B5EF4-FFF2-40B4-BE49-F238E27FC236}">
                  <a16:creationId xmlns:a16="http://schemas.microsoft.com/office/drawing/2014/main" id="{24F2DC01-97F8-4104-AB8E-6B1CFD4B1EFE}"/>
                </a:ext>
              </a:extLst>
            </p:cNvPr>
            <p:cNvSpPr txBox="1"/>
            <p:nvPr/>
          </p:nvSpPr>
          <p:spPr>
            <a:xfrm>
              <a:off x="2862077"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2006:</a:t>
              </a:r>
              <a:br>
                <a:rPr lang="en-US" sz="700" b="1" dirty="0">
                  <a:latin typeface="Arial Narrow" panose="020B0606020202030204" pitchFamily="34" charset="0"/>
                </a:rPr>
              </a:br>
              <a:r>
                <a:rPr lang="en-US" sz="700" b="1" dirty="0">
                  <a:latin typeface="Arial Narrow" panose="020B0606020202030204" pitchFamily="34" charset="0"/>
                </a:rPr>
                <a:t>$7.0k</a:t>
              </a:r>
            </a:p>
          </p:txBody>
        </p:sp>
        <p:sp>
          <p:nvSpPr>
            <p:cNvPr id="31" name="TextBox 30">
              <a:extLst>
                <a:ext uri="{FF2B5EF4-FFF2-40B4-BE49-F238E27FC236}">
                  <a16:creationId xmlns:a16="http://schemas.microsoft.com/office/drawing/2014/main" id="{91940953-0995-4103-B18C-F79CC68E784A}"/>
                </a:ext>
              </a:extLst>
            </p:cNvPr>
            <p:cNvSpPr txBox="1"/>
            <p:nvPr/>
          </p:nvSpPr>
          <p:spPr>
            <a:xfrm>
              <a:off x="3195570"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2007:</a:t>
              </a:r>
              <a:br>
                <a:rPr lang="en-US" sz="700" b="1" dirty="0">
                  <a:latin typeface="Arial Narrow" panose="020B0606020202030204" pitchFamily="34" charset="0"/>
                </a:rPr>
              </a:br>
              <a:r>
                <a:rPr lang="en-US" sz="700" b="1" dirty="0">
                  <a:latin typeface="Arial Narrow" panose="020B0606020202030204" pitchFamily="34" charset="0"/>
                </a:rPr>
                <a:t>$8.0k</a:t>
              </a:r>
            </a:p>
          </p:txBody>
        </p:sp>
        <p:sp>
          <p:nvSpPr>
            <p:cNvPr id="32" name="TextBox 31">
              <a:extLst>
                <a:ext uri="{FF2B5EF4-FFF2-40B4-BE49-F238E27FC236}">
                  <a16:creationId xmlns:a16="http://schemas.microsoft.com/office/drawing/2014/main" id="{5B290D53-E20E-4CE4-9432-726ABEBF3F73}"/>
                </a:ext>
              </a:extLst>
            </p:cNvPr>
            <p:cNvSpPr txBox="1"/>
            <p:nvPr/>
          </p:nvSpPr>
          <p:spPr>
            <a:xfrm>
              <a:off x="3534515"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2008:</a:t>
              </a:r>
              <a:br>
                <a:rPr lang="en-US" sz="700" b="1" dirty="0">
                  <a:latin typeface="Arial Narrow" panose="020B0606020202030204" pitchFamily="34" charset="0"/>
                </a:rPr>
              </a:br>
              <a:r>
                <a:rPr lang="en-US" sz="700" b="1" dirty="0">
                  <a:latin typeface="Arial Narrow" panose="020B0606020202030204" pitchFamily="34" charset="0"/>
                </a:rPr>
                <a:t>$9.2k</a:t>
              </a:r>
            </a:p>
          </p:txBody>
        </p:sp>
        <p:sp>
          <p:nvSpPr>
            <p:cNvPr id="33" name="TextBox 32">
              <a:extLst>
                <a:ext uri="{FF2B5EF4-FFF2-40B4-BE49-F238E27FC236}">
                  <a16:creationId xmlns:a16="http://schemas.microsoft.com/office/drawing/2014/main" id="{FBD49C58-6A85-46E7-B91C-605E6A1E11D1}"/>
                </a:ext>
              </a:extLst>
            </p:cNvPr>
            <p:cNvSpPr txBox="1"/>
            <p:nvPr/>
          </p:nvSpPr>
          <p:spPr>
            <a:xfrm>
              <a:off x="3872870"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2009:</a:t>
              </a:r>
              <a:br>
                <a:rPr lang="en-US" sz="700" b="1" dirty="0">
                  <a:latin typeface="Arial Narrow" panose="020B0606020202030204" pitchFamily="34" charset="0"/>
                </a:rPr>
              </a:br>
              <a:r>
                <a:rPr lang="en-US" sz="700" b="1" dirty="0">
                  <a:latin typeface="Arial Narrow" panose="020B0606020202030204" pitchFamily="34" charset="0"/>
                </a:rPr>
                <a:t>$9.4k</a:t>
              </a:r>
            </a:p>
          </p:txBody>
        </p:sp>
        <p:sp>
          <p:nvSpPr>
            <p:cNvPr id="34" name="TextBox 33">
              <a:extLst>
                <a:ext uri="{FF2B5EF4-FFF2-40B4-BE49-F238E27FC236}">
                  <a16:creationId xmlns:a16="http://schemas.microsoft.com/office/drawing/2014/main" id="{3762CDEC-E822-40E2-92D8-B4AF9ED0EFA8}"/>
                </a:ext>
              </a:extLst>
            </p:cNvPr>
            <p:cNvSpPr txBox="1"/>
            <p:nvPr/>
          </p:nvSpPr>
          <p:spPr>
            <a:xfrm>
              <a:off x="4210640" y="4495995"/>
              <a:ext cx="345175"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2010:</a:t>
              </a:r>
              <a:br>
                <a:rPr lang="en-US" sz="700" b="1" dirty="0">
                  <a:latin typeface="Arial Narrow" panose="020B0606020202030204" pitchFamily="34" charset="0"/>
                </a:rPr>
              </a:br>
              <a:r>
                <a:rPr lang="en-US" sz="700" b="1" dirty="0">
                  <a:latin typeface="Arial Narrow" panose="020B0606020202030204" pitchFamily="34" charset="0"/>
                </a:rPr>
                <a:t>$10.1k</a:t>
              </a:r>
            </a:p>
          </p:txBody>
        </p:sp>
        <p:sp>
          <p:nvSpPr>
            <p:cNvPr id="35" name="TextBox 34">
              <a:extLst>
                <a:ext uri="{FF2B5EF4-FFF2-40B4-BE49-F238E27FC236}">
                  <a16:creationId xmlns:a16="http://schemas.microsoft.com/office/drawing/2014/main" id="{27934697-D824-4424-8B9C-6459F9205284}"/>
                </a:ext>
              </a:extLst>
            </p:cNvPr>
            <p:cNvSpPr txBox="1"/>
            <p:nvPr/>
          </p:nvSpPr>
          <p:spPr>
            <a:xfrm>
              <a:off x="4552677" y="4495995"/>
              <a:ext cx="387793"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2011:</a:t>
              </a:r>
              <a:br>
                <a:rPr lang="en-US" sz="700" b="1" dirty="0">
                  <a:latin typeface="Arial Narrow" panose="020B0606020202030204" pitchFamily="34" charset="0"/>
                </a:rPr>
              </a:br>
              <a:r>
                <a:rPr lang="en-US" sz="700" b="1" dirty="0">
                  <a:latin typeface="Arial Narrow" panose="020B0606020202030204" pitchFamily="34" charset="0"/>
                </a:rPr>
                <a:t>$10.4k</a:t>
              </a:r>
            </a:p>
          </p:txBody>
        </p:sp>
        <p:sp>
          <p:nvSpPr>
            <p:cNvPr id="36" name="TextBox 35">
              <a:extLst>
                <a:ext uri="{FF2B5EF4-FFF2-40B4-BE49-F238E27FC236}">
                  <a16:creationId xmlns:a16="http://schemas.microsoft.com/office/drawing/2014/main" id="{0FDCCBA9-D9BC-461C-8421-D5113D995FBB}"/>
                </a:ext>
              </a:extLst>
            </p:cNvPr>
            <p:cNvSpPr txBox="1"/>
            <p:nvPr/>
          </p:nvSpPr>
          <p:spPr>
            <a:xfrm>
              <a:off x="4939180" y="4495995"/>
              <a:ext cx="388256"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2012:</a:t>
              </a:r>
              <a:br>
                <a:rPr lang="en-US" sz="700" b="1" dirty="0">
                  <a:latin typeface="Arial Narrow" panose="020B0606020202030204" pitchFamily="34" charset="0"/>
                </a:rPr>
              </a:br>
              <a:r>
                <a:rPr lang="en-US" sz="700" b="1" dirty="0">
                  <a:latin typeface="Arial Narrow" panose="020B0606020202030204" pitchFamily="34" charset="0"/>
                </a:rPr>
                <a:t>$10.0k</a:t>
              </a:r>
            </a:p>
          </p:txBody>
        </p:sp>
        <p:sp>
          <p:nvSpPr>
            <p:cNvPr id="42" name="TextBox 41">
              <a:extLst>
                <a:ext uri="{FF2B5EF4-FFF2-40B4-BE49-F238E27FC236}">
                  <a16:creationId xmlns:a16="http://schemas.microsoft.com/office/drawing/2014/main" id="{F2B8BF8B-A026-4D38-B7C8-E7AAF0E11A29}"/>
                </a:ext>
              </a:extLst>
            </p:cNvPr>
            <p:cNvSpPr txBox="1"/>
            <p:nvPr/>
          </p:nvSpPr>
          <p:spPr>
            <a:xfrm>
              <a:off x="5328279"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2013:</a:t>
              </a:r>
              <a:br>
                <a:rPr lang="en-US" sz="700" b="1" dirty="0">
                  <a:latin typeface="Arial Narrow" panose="020B0606020202030204" pitchFamily="34" charset="0"/>
                </a:rPr>
              </a:br>
              <a:r>
                <a:rPr lang="en-US" sz="700" b="1" dirty="0">
                  <a:latin typeface="Arial Narrow" panose="020B0606020202030204" pitchFamily="34" charset="0"/>
                </a:rPr>
                <a:t>$8.6k</a:t>
              </a:r>
            </a:p>
          </p:txBody>
        </p:sp>
        <p:sp>
          <p:nvSpPr>
            <p:cNvPr id="47" name="TextBox 46">
              <a:extLst>
                <a:ext uri="{FF2B5EF4-FFF2-40B4-BE49-F238E27FC236}">
                  <a16:creationId xmlns:a16="http://schemas.microsoft.com/office/drawing/2014/main" id="{E492C702-50C7-4DAC-B344-1529DC975D33}"/>
                </a:ext>
              </a:extLst>
            </p:cNvPr>
            <p:cNvSpPr txBox="1"/>
            <p:nvPr/>
          </p:nvSpPr>
          <p:spPr>
            <a:xfrm>
              <a:off x="5665457" y="4495995"/>
              <a:ext cx="341956"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2014:</a:t>
              </a:r>
              <a:br>
                <a:rPr lang="en-US" sz="700" b="1" dirty="0">
                  <a:latin typeface="Arial Narrow" panose="020B0606020202030204" pitchFamily="34" charset="0"/>
                </a:rPr>
              </a:br>
              <a:r>
                <a:rPr lang="en-US" sz="700" b="1" dirty="0">
                  <a:latin typeface="Arial Narrow" panose="020B0606020202030204" pitchFamily="34" charset="0"/>
                </a:rPr>
                <a:t>$8.9k</a:t>
              </a:r>
            </a:p>
          </p:txBody>
        </p:sp>
        <p:sp>
          <p:nvSpPr>
            <p:cNvPr id="48" name="TextBox 47">
              <a:extLst>
                <a:ext uri="{FF2B5EF4-FFF2-40B4-BE49-F238E27FC236}">
                  <a16:creationId xmlns:a16="http://schemas.microsoft.com/office/drawing/2014/main" id="{1A8B31D0-0A27-4CFB-A231-FD935BEAEBB0}"/>
                </a:ext>
              </a:extLst>
            </p:cNvPr>
            <p:cNvSpPr txBox="1"/>
            <p:nvPr/>
          </p:nvSpPr>
          <p:spPr>
            <a:xfrm>
              <a:off x="6004402"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2015:</a:t>
              </a:r>
              <a:br>
                <a:rPr lang="en-US" sz="700" b="1" dirty="0">
                  <a:latin typeface="Arial Narrow" panose="020B0606020202030204" pitchFamily="34" charset="0"/>
                </a:rPr>
              </a:br>
              <a:r>
                <a:rPr lang="en-US" sz="700" b="1" dirty="0">
                  <a:latin typeface="Arial Narrow" panose="020B0606020202030204" pitchFamily="34" charset="0"/>
                </a:rPr>
                <a:t>$7.3k</a:t>
              </a:r>
            </a:p>
          </p:txBody>
        </p:sp>
        <p:sp>
          <p:nvSpPr>
            <p:cNvPr id="49" name="TextBox 48">
              <a:extLst>
                <a:ext uri="{FF2B5EF4-FFF2-40B4-BE49-F238E27FC236}">
                  <a16:creationId xmlns:a16="http://schemas.microsoft.com/office/drawing/2014/main" id="{9938F1FA-AEF0-44C9-BA16-6D4F8D194186}"/>
                </a:ext>
              </a:extLst>
            </p:cNvPr>
            <p:cNvSpPr txBox="1"/>
            <p:nvPr/>
          </p:nvSpPr>
          <p:spPr>
            <a:xfrm>
              <a:off x="6341579"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2016:</a:t>
              </a:r>
              <a:br>
                <a:rPr lang="en-US" sz="700" b="1" dirty="0">
                  <a:latin typeface="Arial Narrow" panose="020B0606020202030204" pitchFamily="34" charset="0"/>
                </a:rPr>
              </a:br>
              <a:r>
                <a:rPr lang="en-US" sz="700" b="1" dirty="0">
                  <a:latin typeface="Arial Narrow" panose="020B0606020202030204" pitchFamily="34" charset="0"/>
                </a:rPr>
                <a:t>$6.8k</a:t>
              </a:r>
            </a:p>
          </p:txBody>
        </p:sp>
        <p:sp>
          <p:nvSpPr>
            <p:cNvPr id="50" name="TextBox 49">
              <a:extLst>
                <a:ext uri="{FF2B5EF4-FFF2-40B4-BE49-F238E27FC236}">
                  <a16:creationId xmlns:a16="http://schemas.microsoft.com/office/drawing/2014/main" id="{7FFF62C1-DF55-4378-8437-6EC8BEA2820D}"/>
                </a:ext>
              </a:extLst>
            </p:cNvPr>
            <p:cNvSpPr txBox="1"/>
            <p:nvPr/>
          </p:nvSpPr>
          <p:spPr>
            <a:xfrm>
              <a:off x="6681614"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2017:</a:t>
              </a:r>
              <a:br>
                <a:rPr lang="en-US" sz="700" b="1" dirty="0">
                  <a:latin typeface="Arial Narrow" panose="020B0606020202030204" pitchFamily="34" charset="0"/>
                </a:rPr>
              </a:br>
              <a:r>
                <a:rPr lang="en-US" sz="700" b="1" dirty="0">
                  <a:latin typeface="Arial Narrow" panose="020B0606020202030204" pitchFamily="34" charset="0"/>
                </a:rPr>
                <a:t>$8.3k</a:t>
              </a:r>
            </a:p>
          </p:txBody>
        </p:sp>
        <p:sp>
          <p:nvSpPr>
            <p:cNvPr id="51" name="TextBox 50">
              <a:extLst>
                <a:ext uri="{FF2B5EF4-FFF2-40B4-BE49-F238E27FC236}">
                  <a16:creationId xmlns:a16="http://schemas.microsoft.com/office/drawing/2014/main" id="{344C9110-1BF2-4E6A-A7B3-8540EF1C960E}"/>
                </a:ext>
              </a:extLst>
            </p:cNvPr>
            <p:cNvSpPr txBox="1"/>
            <p:nvPr/>
          </p:nvSpPr>
          <p:spPr>
            <a:xfrm>
              <a:off x="7019924" y="4495994"/>
              <a:ext cx="341908"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2018:</a:t>
              </a:r>
              <a:br>
                <a:rPr lang="en-US" sz="700" b="1" dirty="0">
                  <a:latin typeface="Arial Narrow" panose="020B0606020202030204" pitchFamily="34" charset="0"/>
                </a:rPr>
              </a:br>
              <a:r>
                <a:rPr lang="en-US" sz="700" b="1" dirty="0">
                  <a:latin typeface="Arial Narrow" panose="020B0606020202030204" pitchFamily="34" charset="0"/>
                </a:rPr>
                <a:t>$8.0k</a:t>
              </a:r>
            </a:p>
          </p:txBody>
        </p:sp>
        <p:sp>
          <p:nvSpPr>
            <p:cNvPr id="52" name="TextBox 51">
              <a:extLst>
                <a:ext uri="{FF2B5EF4-FFF2-40B4-BE49-F238E27FC236}">
                  <a16:creationId xmlns:a16="http://schemas.microsoft.com/office/drawing/2014/main" id="{0478C85A-6F20-4702-B9C0-D752D54C41C6}"/>
                </a:ext>
              </a:extLst>
            </p:cNvPr>
            <p:cNvSpPr txBox="1"/>
            <p:nvPr/>
          </p:nvSpPr>
          <p:spPr>
            <a:xfrm>
              <a:off x="7362384"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2019:</a:t>
              </a:r>
              <a:br>
                <a:rPr lang="en-US" sz="700" b="1" dirty="0">
                  <a:latin typeface="Arial Narrow" panose="020B0606020202030204" pitchFamily="34" charset="0"/>
                </a:rPr>
              </a:br>
              <a:r>
                <a:rPr lang="en-US" sz="700" b="1" dirty="0">
                  <a:latin typeface="Arial Narrow" panose="020B0606020202030204" pitchFamily="34" charset="0"/>
                </a:rPr>
                <a:t>$8.5k</a:t>
              </a:r>
            </a:p>
          </p:txBody>
        </p:sp>
        <p:sp>
          <p:nvSpPr>
            <p:cNvPr id="53" name="TextBox 52">
              <a:extLst>
                <a:ext uri="{FF2B5EF4-FFF2-40B4-BE49-F238E27FC236}">
                  <a16:creationId xmlns:a16="http://schemas.microsoft.com/office/drawing/2014/main" id="{0478C85A-6F20-4702-B9C0-D752D54C41C6}"/>
                </a:ext>
              </a:extLst>
            </p:cNvPr>
            <p:cNvSpPr txBox="1"/>
            <p:nvPr/>
          </p:nvSpPr>
          <p:spPr>
            <a:xfrm>
              <a:off x="7696550" y="4495995"/>
              <a:ext cx="338497" cy="31755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2020:</a:t>
              </a:r>
              <a:br>
                <a:rPr lang="en-US" sz="700" b="1" dirty="0">
                  <a:latin typeface="Arial Narrow" panose="020B0606020202030204" pitchFamily="34" charset="0"/>
                </a:rPr>
              </a:br>
              <a:r>
                <a:rPr lang="en-US" sz="700" b="1" dirty="0">
                  <a:latin typeface="Arial Narrow" panose="020B0606020202030204" pitchFamily="34" charset="0"/>
                </a:rPr>
                <a:t>$7.9k</a:t>
              </a:r>
            </a:p>
          </p:txBody>
        </p:sp>
      </p:grpSp>
    </p:spTree>
    <p:extLst>
      <p:ext uri="{BB962C8B-B14F-4D97-AF65-F5344CB8AC3E}">
        <p14:creationId xmlns:p14="http://schemas.microsoft.com/office/powerpoint/2010/main" val="31814154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5DCD3371-6BD1-4540-AFC2-221174DEAF27}"/>
              </a:ext>
            </a:extLst>
          </p:cNvPr>
          <p:cNvSpPr>
            <a:spLocks noGrp="1"/>
          </p:cNvSpPr>
          <p:nvPr>
            <p:ph type="title"/>
          </p:nvPr>
        </p:nvSpPr>
        <p:spPr/>
        <p:txBody>
          <a:bodyPr/>
          <a:lstStyle/>
          <a:p>
            <a:r>
              <a:rPr lang="en-US" dirty="0"/>
              <a:t>Hypothetical $100,000 with Reinvestment</a:t>
            </a:r>
          </a:p>
        </p:txBody>
      </p:sp>
      <p:graphicFrame>
        <p:nvGraphicFramePr>
          <p:cNvPr id="43" name="Content Placeholder 49">
            <a:extLst>
              <a:ext uri="{FF2B5EF4-FFF2-40B4-BE49-F238E27FC236}">
                <a16:creationId xmlns:a16="http://schemas.microsoft.com/office/drawing/2014/main" id="{292D0088-CF48-4FD2-B740-8A11D258000C}"/>
              </a:ext>
            </a:extLst>
          </p:cNvPr>
          <p:cNvGraphicFramePr>
            <a:graphicFrameLocks noGrp="1"/>
          </p:cNvGraphicFramePr>
          <p:nvPr>
            <p:ph sz="half" idx="1"/>
            <p:extLst>
              <p:ext uri="{D42A27DB-BD31-4B8C-83A1-F6EECF244321}">
                <p14:modId xmlns:p14="http://schemas.microsoft.com/office/powerpoint/2010/main" val="280978691"/>
              </p:ext>
            </p:extLst>
          </p:nvPr>
        </p:nvGraphicFramePr>
        <p:xfrm>
          <a:off x="1147763" y="2584450"/>
          <a:ext cx="7539037" cy="2444750"/>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a:extLst>
              <a:ext uri="{FF2B5EF4-FFF2-40B4-BE49-F238E27FC236}">
                <a16:creationId xmlns:a16="http://schemas.microsoft.com/office/drawing/2014/main" id="{2019A7F6-0DFF-4B2A-9546-3B0BA6A2805B}"/>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a:extLst>
              <a:ext uri="{FF2B5EF4-FFF2-40B4-BE49-F238E27FC236}">
                <a16:creationId xmlns:a16="http://schemas.microsoft.com/office/drawing/2014/main" id="{2008EBD1-CF1A-446B-A473-0BB57C7884D1}"/>
              </a:ext>
            </a:extLst>
          </p:cNvPr>
          <p:cNvSpPr>
            <a:spLocks noGrp="1"/>
          </p:cNvSpPr>
          <p:nvPr>
            <p:ph type="sldNum" sz="quarter" idx="12"/>
          </p:nvPr>
        </p:nvSpPr>
        <p:spPr/>
        <p:txBody>
          <a:bodyPr/>
          <a:lstStyle/>
          <a:p>
            <a:fld id="{07AD6B60-1C19-2246-A923-3503AC7EC2C5}" type="slidenum">
              <a:rPr lang="en-US" smtClean="0"/>
              <a:pPr/>
              <a:t>21</a:t>
            </a:fld>
            <a:endParaRPr lang="en-US" dirty="0"/>
          </a:p>
        </p:txBody>
      </p:sp>
      <p:sp>
        <p:nvSpPr>
          <p:cNvPr id="23" name="Text Placeholder 22">
            <a:extLst>
              <a:ext uri="{FF2B5EF4-FFF2-40B4-BE49-F238E27FC236}">
                <a16:creationId xmlns:a16="http://schemas.microsoft.com/office/drawing/2014/main" id="{3C9DE48F-D97F-4024-9E5F-E1BBE935B844}"/>
              </a:ext>
            </a:extLst>
          </p:cNvPr>
          <p:cNvSpPr>
            <a:spLocks noGrp="1"/>
          </p:cNvSpPr>
          <p:nvPr>
            <p:ph type="body" sz="quarter" idx="15"/>
          </p:nvPr>
        </p:nvSpPr>
        <p:spPr/>
        <p:txBody>
          <a:bodyPr/>
          <a:lstStyle/>
          <a:p>
            <a:r>
              <a:rPr lang="en-US" dirty="0"/>
              <a:t>Thornburg Investment Income Builder Fund</a:t>
            </a:r>
          </a:p>
        </p:txBody>
      </p:sp>
      <p:sp>
        <p:nvSpPr>
          <p:cNvPr id="17" name="Text Placeholder 16">
            <a:extLst>
              <a:ext uri="{FF2B5EF4-FFF2-40B4-BE49-F238E27FC236}">
                <a16:creationId xmlns:a16="http://schemas.microsoft.com/office/drawing/2014/main" id="{8B9E7638-3B67-4F31-A27A-ECAAC06B40F9}"/>
              </a:ext>
            </a:extLst>
          </p:cNvPr>
          <p:cNvSpPr>
            <a:spLocks noGrp="1"/>
          </p:cNvSpPr>
          <p:nvPr>
            <p:ph type="body" sz="quarter" idx="22"/>
          </p:nvPr>
        </p:nvSpPr>
        <p:spPr>
          <a:xfrm>
            <a:off x="1327389" y="1582308"/>
            <a:ext cx="5092866" cy="842838"/>
          </a:xfrm>
        </p:spPr>
        <p:txBody>
          <a:bodyPr/>
          <a:lstStyle/>
          <a:p>
            <a:pPr marL="0" indent="0">
              <a:buNone/>
            </a:pPr>
            <a:r>
              <a:rPr lang="en-US" b="1" dirty="0">
                <a:solidFill>
                  <a:schemeClr val="tx2"/>
                </a:solidFill>
                <a:latin typeface="Arial Narrow" panose="020B0606020202030204" pitchFamily="34" charset="0"/>
              </a:rPr>
              <a:t>INCOME TODAY:</a:t>
            </a:r>
            <a:r>
              <a:rPr lang="en-US" dirty="0">
                <a:latin typeface="Arial Narrow" panose="020B0606020202030204" pitchFamily="34" charset="0"/>
              </a:rPr>
              <a:t> trailing 12-month yield = 4.8%</a:t>
            </a:r>
          </a:p>
          <a:p>
            <a:pPr marL="0" indent="0">
              <a:buNone/>
            </a:pPr>
            <a:r>
              <a:rPr lang="en-US" b="1" dirty="0">
                <a:solidFill>
                  <a:schemeClr val="tx2"/>
                </a:solidFill>
                <a:latin typeface="Arial Narrow" panose="020B0606020202030204" pitchFamily="34" charset="0"/>
              </a:rPr>
              <a:t>GROWTH IN INCOME:</a:t>
            </a:r>
            <a:r>
              <a:rPr lang="en-US" dirty="0">
                <a:latin typeface="Arial Narrow" panose="020B0606020202030204" pitchFamily="34" charset="0"/>
              </a:rPr>
              <a:t> cumulative dividends total $247,510</a:t>
            </a:r>
            <a:br>
              <a:rPr lang="en-US" dirty="0">
                <a:latin typeface="Arial Narrow" panose="020B0606020202030204" pitchFamily="34" charset="0"/>
              </a:rPr>
            </a:br>
            <a:r>
              <a:rPr lang="en-US" dirty="0">
                <a:latin typeface="Arial Narrow" panose="020B0606020202030204" pitchFamily="34" charset="0"/>
              </a:rPr>
              <a:t>Beginning shares 8,375 </a:t>
            </a:r>
            <a:r>
              <a:rPr lang="en-US" dirty="0">
                <a:latin typeface="Arial Narrow" panose="020B0606020202030204" pitchFamily="34" charset="0"/>
                <a:sym typeface="Wingdings" panose="05000000000000000000" pitchFamily="2" charset="2"/>
              </a:rPr>
              <a:t> Current shares 21,784</a:t>
            </a:r>
          </a:p>
          <a:p>
            <a:pPr marL="0" indent="0">
              <a:buNone/>
            </a:pPr>
            <a:r>
              <a:rPr lang="en-US" b="1" dirty="0">
                <a:solidFill>
                  <a:schemeClr val="tx2"/>
                </a:solidFill>
                <a:latin typeface="Arial Narrow" panose="020B0606020202030204" pitchFamily="34" charset="0"/>
              </a:rPr>
              <a:t>CAPITAL APPRECIATION:</a:t>
            </a:r>
            <a:r>
              <a:rPr lang="en-US" dirty="0">
                <a:latin typeface="Arial Narrow" panose="020B0606020202030204" pitchFamily="34" charset="0"/>
              </a:rPr>
              <a:t> $152,657 + reinvested dividends </a:t>
            </a:r>
            <a:r>
              <a:rPr lang="en-US" dirty="0">
                <a:latin typeface="Arial Narrow" panose="020B0606020202030204" pitchFamily="34" charset="0"/>
                <a:sym typeface="Wingdings" panose="05000000000000000000" pitchFamily="2" charset="2"/>
              </a:rPr>
              <a:t> $500,167*</a:t>
            </a:r>
            <a:endParaRPr lang="en-US" dirty="0">
              <a:latin typeface="Arial Narrow" panose="020B0606020202030204" pitchFamily="34" charset="0"/>
            </a:endParaRPr>
          </a:p>
        </p:txBody>
      </p:sp>
      <p:sp>
        <p:nvSpPr>
          <p:cNvPr id="24" name="Text Placeholder 23">
            <a:extLst>
              <a:ext uri="{FF2B5EF4-FFF2-40B4-BE49-F238E27FC236}">
                <a16:creationId xmlns:a16="http://schemas.microsoft.com/office/drawing/2014/main" id="{0CC30358-7323-4DEC-A65E-B344BD5E50ED}"/>
              </a:ext>
            </a:extLst>
          </p:cNvPr>
          <p:cNvSpPr>
            <a:spLocks noGrp="1"/>
          </p:cNvSpPr>
          <p:nvPr>
            <p:ph type="body" sz="quarter" idx="19"/>
          </p:nvPr>
        </p:nvSpPr>
        <p:spPr>
          <a:xfrm>
            <a:off x="457200" y="939800"/>
            <a:ext cx="6405563" cy="215444"/>
          </a:xfrm>
        </p:spPr>
        <p:txBody>
          <a:bodyPr/>
          <a:lstStyle/>
          <a:p>
            <a:r>
              <a:rPr lang="en-US" dirty="0"/>
              <a:t>A Shares</a:t>
            </a:r>
          </a:p>
        </p:txBody>
      </p:sp>
      <p:sp>
        <p:nvSpPr>
          <p:cNvPr id="25" name="Text Placeholder 24">
            <a:extLst>
              <a:ext uri="{FF2B5EF4-FFF2-40B4-BE49-F238E27FC236}">
                <a16:creationId xmlns:a16="http://schemas.microsoft.com/office/drawing/2014/main" id="{1CB3A37E-4919-4268-8C88-D4FA5798F58D}"/>
              </a:ext>
            </a:extLst>
          </p:cNvPr>
          <p:cNvSpPr>
            <a:spLocks noGrp="1"/>
          </p:cNvSpPr>
          <p:nvPr>
            <p:ph type="body" sz="quarter" idx="17"/>
          </p:nvPr>
        </p:nvSpPr>
        <p:spPr>
          <a:xfrm>
            <a:off x="1463040" y="5855080"/>
            <a:ext cx="7223760" cy="153888"/>
          </a:xfrm>
        </p:spPr>
        <p:txBody>
          <a:bodyPr/>
          <a:lstStyle/>
          <a:p>
            <a:r>
              <a:rPr lang="en-US" dirty="0"/>
              <a:t>Hypothetical illustrations above do not account for the fund’s sales charges. If sales charges had been included, </a:t>
            </a:r>
            <a:br>
              <a:rPr lang="en-US" dirty="0"/>
            </a:br>
            <a:r>
              <a:rPr lang="en-US" dirty="0"/>
              <a:t>results would be lower. All dividends and capital gains payments were reinvested. Performance data shown represents past performance and is no guarantee of future results. Investment return and principal value will fluctuate so shares, when redeemed, may be worth more or less than their original cost. Current performance may be lower or higher than quoted. For performance current to the most recent month end, visit thornburg.com or call 877-215-1330.</a:t>
            </a:r>
          </a:p>
        </p:txBody>
      </p:sp>
      <p:sp>
        <p:nvSpPr>
          <p:cNvPr id="26" name="Text Placeholder 25">
            <a:extLst>
              <a:ext uri="{FF2B5EF4-FFF2-40B4-BE49-F238E27FC236}">
                <a16:creationId xmlns:a16="http://schemas.microsoft.com/office/drawing/2014/main" id="{CE75368F-7E48-46B3-8452-AF84E466F9C2}"/>
              </a:ext>
            </a:extLst>
          </p:cNvPr>
          <p:cNvSpPr>
            <a:spLocks noGrp="1"/>
          </p:cNvSpPr>
          <p:nvPr>
            <p:ph type="body" sz="quarter" idx="18"/>
          </p:nvPr>
        </p:nvSpPr>
        <p:spPr>
          <a:xfrm>
            <a:off x="1463039" y="6060898"/>
            <a:ext cx="7223760" cy="123111"/>
          </a:xfrm>
        </p:spPr>
        <p:txBody>
          <a:bodyPr/>
          <a:lstStyle/>
          <a:p>
            <a:r>
              <a:rPr lang="en-US" dirty="0"/>
              <a:t>*Includes initial investment of $100k</a:t>
            </a:r>
          </a:p>
        </p:txBody>
      </p:sp>
      <p:grpSp>
        <p:nvGrpSpPr>
          <p:cNvPr id="37" name="Group 36">
            <a:extLst>
              <a:ext uri="{FF2B5EF4-FFF2-40B4-BE49-F238E27FC236}">
                <a16:creationId xmlns:a16="http://schemas.microsoft.com/office/drawing/2014/main" id="{54322680-1DD9-4B52-9FEB-EDAA5E3687B8}"/>
              </a:ext>
            </a:extLst>
          </p:cNvPr>
          <p:cNvGrpSpPr/>
          <p:nvPr/>
        </p:nvGrpSpPr>
        <p:grpSpPr>
          <a:xfrm>
            <a:off x="2004287" y="2610585"/>
            <a:ext cx="5345658" cy="424088"/>
            <a:chOff x="1454330" y="2031778"/>
            <a:chExt cx="5345658" cy="424088"/>
          </a:xfrm>
        </p:grpSpPr>
        <p:sp>
          <p:nvSpPr>
            <p:cNvPr id="38" name="TextBox 37">
              <a:extLst>
                <a:ext uri="{FF2B5EF4-FFF2-40B4-BE49-F238E27FC236}">
                  <a16:creationId xmlns:a16="http://schemas.microsoft.com/office/drawing/2014/main" id="{9B0940AA-137F-4E51-9CE2-D7F598762676}"/>
                </a:ext>
              </a:extLst>
            </p:cNvPr>
            <p:cNvSpPr txBox="1"/>
            <p:nvPr/>
          </p:nvSpPr>
          <p:spPr>
            <a:xfrm>
              <a:off x="1770788" y="2232473"/>
              <a:ext cx="5029200" cy="223393"/>
            </a:xfrm>
            <a:prstGeom prst="rect">
              <a:avLst/>
            </a:prstGeom>
            <a:noFill/>
            <a:effectLst/>
          </p:spPr>
          <p:txBody>
            <a:bodyPr wrap="square" lIns="45720" rIns="45720" rtlCol="0">
              <a:noAutofit/>
            </a:bodyPr>
            <a:lstStyle/>
            <a:p>
              <a:pPr algn="l" rtl="0" fontAlgn="base">
                <a:lnSpc>
                  <a:spcPct val="85000"/>
                </a:lnSpc>
                <a:spcBef>
                  <a:spcPts val="700"/>
                </a:spcBef>
                <a:spcAft>
                  <a:spcPct val="0"/>
                </a:spcAft>
              </a:pPr>
              <a:r>
                <a:rPr lang="en-US" sz="1000" dirty="0">
                  <a:latin typeface="Arial Narrow" panose="020B0606020202030204" pitchFamily="34" charset="0"/>
                </a:rPr>
                <a:t>Quarterly Dividends</a:t>
              </a:r>
              <a:endParaRPr lang="en-US" sz="1000" b="1" dirty="0">
                <a:solidFill>
                  <a:schemeClr val="bg1"/>
                </a:solidFill>
                <a:latin typeface="Arial Narrow" panose="020B0606020202030204" pitchFamily="34" charset="0"/>
              </a:endParaRPr>
            </a:p>
          </p:txBody>
        </p:sp>
        <p:sp>
          <p:nvSpPr>
            <p:cNvPr id="39" name="TextBox 38">
              <a:extLst>
                <a:ext uri="{FF2B5EF4-FFF2-40B4-BE49-F238E27FC236}">
                  <a16:creationId xmlns:a16="http://schemas.microsoft.com/office/drawing/2014/main" id="{7CA05FCD-9E8F-40F4-9A47-455B1B728173}"/>
                </a:ext>
              </a:extLst>
            </p:cNvPr>
            <p:cNvSpPr txBox="1"/>
            <p:nvPr/>
          </p:nvSpPr>
          <p:spPr>
            <a:xfrm>
              <a:off x="1773426" y="2031778"/>
              <a:ext cx="4505500" cy="257193"/>
            </a:xfrm>
            <a:prstGeom prst="rect">
              <a:avLst/>
            </a:prstGeom>
            <a:noFill/>
            <a:effectLst/>
          </p:spPr>
          <p:txBody>
            <a:bodyPr wrap="square" lIns="45720" rIns="45720" rtlCol="0">
              <a:noAutofit/>
            </a:bodyPr>
            <a:lstStyle/>
            <a:p>
              <a:pPr algn="l" rtl="0" fontAlgn="base">
                <a:lnSpc>
                  <a:spcPct val="85000"/>
                </a:lnSpc>
                <a:spcBef>
                  <a:spcPts val="700"/>
                </a:spcBef>
                <a:spcAft>
                  <a:spcPct val="0"/>
                </a:spcAft>
              </a:pPr>
              <a:r>
                <a:rPr lang="en-US" sz="1000" dirty="0">
                  <a:latin typeface="Arial Narrow" panose="020B0606020202030204" pitchFamily="34" charset="0"/>
                </a:rPr>
                <a:t>Market Value of Investment</a:t>
              </a:r>
              <a:endParaRPr lang="en-US" sz="1000" b="1" dirty="0">
                <a:latin typeface="Arial Narrow" panose="020B0606020202030204" pitchFamily="34" charset="0"/>
              </a:endParaRPr>
            </a:p>
          </p:txBody>
        </p:sp>
        <p:cxnSp>
          <p:nvCxnSpPr>
            <p:cNvPr id="40" name="Market Value - Legend">
              <a:extLst>
                <a:ext uri="{FF2B5EF4-FFF2-40B4-BE49-F238E27FC236}">
                  <a16:creationId xmlns:a16="http://schemas.microsoft.com/office/drawing/2014/main" id="{2D9F8062-6093-4E49-B8BE-A5FD9E0775B4}"/>
                </a:ext>
              </a:extLst>
            </p:cNvPr>
            <p:cNvCxnSpPr/>
            <p:nvPr/>
          </p:nvCxnSpPr>
          <p:spPr>
            <a:xfrm>
              <a:off x="1456318" y="2151401"/>
              <a:ext cx="274320" cy="0"/>
            </a:xfrm>
            <a:prstGeom prst="line">
              <a:avLst/>
            </a:prstGeom>
            <a:ln w="38100">
              <a:solidFill>
                <a:srgbClr val="333366"/>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A222345F-038D-4B26-AC1F-3B9A62D89007}"/>
                </a:ext>
              </a:extLst>
            </p:cNvPr>
            <p:cNvSpPr/>
            <p:nvPr/>
          </p:nvSpPr>
          <p:spPr>
            <a:xfrm>
              <a:off x="1454330" y="2302108"/>
              <a:ext cx="278296" cy="91440"/>
            </a:xfrm>
            <a:prstGeom prst="rect">
              <a:avLst/>
            </a:prstGeom>
            <a:solidFill>
              <a:srgbClr val="65ABA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US" sz="1050" dirty="0">
                <a:solidFill>
                  <a:schemeClr val="tx1"/>
                </a:solidFill>
                <a:latin typeface="Arial" panose="020B0604020202020204" pitchFamily="34" charset="0"/>
                <a:cs typeface="Arial" panose="020B0604020202020204" pitchFamily="34" charset="0"/>
              </a:endParaRPr>
            </a:p>
          </p:txBody>
        </p:sp>
      </p:grpSp>
      <p:grpSp>
        <p:nvGrpSpPr>
          <p:cNvPr id="44" name="Target">
            <a:extLst>
              <a:ext uri="{FF2B5EF4-FFF2-40B4-BE49-F238E27FC236}">
                <a16:creationId xmlns:a16="http://schemas.microsoft.com/office/drawing/2014/main" id="{4877ECB4-6260-42CB-BA07-A5E87541855E}"/>
              </a:ext>
            </a:extLst>
          </p:cNvPr>
          <p:cNvGrpSpPr/>
          <p:nvPr/>
        </p:nvGrpSpPr>
        <p:grpSpPr>
          <a:xfrm>
            <a:off x="7905162" y="2911144"/>
            <a:ext cx="226420" cy="226600"/>
            <a:chOff x="8651721" y="2352353"/>
            <a:chExt cx="226420" cy="226600"/>
          </a:xfrm>
          <a:effectLst>
            <a:outerShdw blurRad="50800" dist="38100" dir="2700000" algn="tl" rotWithShape="0">
              <a:prstClr val="black">
                <a:alpha val="40000"/>
              </a:prstClr>
            </a:outerShdw>
          </a:effectLst>
        </p:grpSpPr>
        <p:sp>
          <p:nvSpPr>
            <p:cNvPr id="45" name="Oval 44">
              <a:extLst>
                <a:ext uri="{FF2B5EF4-FFF2-40B4-BE49-F238E27FC236}">
                  <a16:creationId xmlns:a16="http://schemas.microsoft.com/office/drawing/2014/main" id="{7522C26D-4ADC-4B5D-9695-C64A528E46B8}"/>
                </a:ext>
              </a:extLst>
            </p:cNvPr>
            <p:cNvSpPr/>
            <p:nvPr/>
          </p:nvSpPr>
          <p:spPr>
            <a:xfrm>
              <a:off x="8651721" y="2352353"/>
              <a:ext cx="226420" cy="226600"/>
            </a:xfrm>
            <a:prstGeom prst="ellipse">
              <a:avLst/>
            </a:prstGeom>
            <a:solidFill>
              <a:schemeClr val="bg1">
                <a:alpha val="40000"/>
              </a:schemeClr>
            </a:solidFill>
            <a:ln w="19050">
              <a:solidFill>
                <a:schemeClr val="tx2"/>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fontAlgn="base">
                <a:spcBef>
                  <a:spcPct val="0"/>
                </a:spcBef>
                <a:spcAft>
                  <a:spcPct val="0"/>
                </a:spcAft>
              </a:pPr>
              <a:endParaRPr lang="en-US" dirty="0">
                <a:solidFill>
                  <a:schemeClr val="tx1"/>
                </a:solidFill>
                <a:latin typeface="Arial" panose="020B0604020202020204" pitchFamily="34" charset="0"/>
                <a:cs typeface="Arial" panose="020B0604020202020204" pitchFamily="34" charset="0"/>
              </a:endParaRPr>
            </a:p>
          </p:txBody>
        </p:sp>
        <p:sp>
          <p:nvSpPr>
            <p:cNvPr id="46" name="Oval 45">
              <a:extLst>
                <a:ext uri="{FF2B5EF4-FFF2-40B4-BE49-F238E27FC236}">
                  <a16:creationId xmlns:a16="http://schemas.microsoft.com/office/drawing/2014/main" id="{CA5D161B-894A-42E1-842B-4A7F7B513284}"/>
                </a:ext>
              </a:extLst>
            </p:cNvPr>
            <p:cNvSpPr/>
            <p:nvPr/>
          </p:nvSpPr>
          <p:spPr>
            <a:xfrm>
              <a:off x="8714185" y="2415717"/>
              <a:ext cx="104289" cy="104371"/>
            </a:xfrm>
            <a:prstGeom prst="ellipse">
              <a:avLst/>
            </a:prstGeom>
            <a:solidFill>
              <a:schemeClr val="tx2">
                <a:alpha val="70000"/>
              </a:schemeClr>
            </a:solidFill>
            <a:ln>
              <a:noFill/>
              <a:miter lim="800000"/>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rtl="0" fontAlgn="base">
                <a:spcBef>
                  <a:spcPct val="0"/>
                </a:spcBef>
                <a:spcAft>
                  <a:spcPct val="0"/>
                </a:spcAft>
              </a:pPr>
              <a:endParaRPr lang="en-US" dirty="0">
                <a:solidFill>
                  <a:schemeClr val="tx1"/>
                </a:solidFill>
                <a:latin typeface="Arial" panose="020B0604020202020204" pitchFamily="34" charset="0"/>
                <a:cs typeface="Arial" panose="020B0604020202020204" pitchFamily="34" charset="0"/>
              </a:endParaRPr>
            </a:p>
          </p:txBody>
        </p:sp>
      </p:grpSp>
      <p:grpSp>
        <p:nvGrpSpPr>
          <p:cNvPr id="2" name="Group 1"/>
          <p:cNvGrpSpPr/>
          <p:nvPr/>
        </p:nvGrpSpPr>
        <p:grpSpPr>
          <a:xfrm>
            <a:off x="1896994" y="4514855"/>
            <a:ext cx="6134869" cy="325529"/>
            <a:chOff x="1171603" y="4575700"/>
            <a:chExt cx="5900709" cy="325529"/>
          </a:xfrm>
          <a:solidFill>
            <a:srgbClr val="65ABA3"/>
          </a:solidFill>
        </p:grpSpPr>
        <p:sp>
          <p:nvSpPr>
            <p:cNvPr id="48" name="TextBox 47">
              <a:extLst>
                <a:ext uri="{FF2B5EF4-FFF2-40B4-BE49-F238E27FC236}">
                  <a16:creationId xmlns:a16="http://schemas.microsoft.com/office/drawing/2014/main" id="{F7D0BA11-EFAC-4D6A-8575-641A0444B247}"/>
                </a:ext>
              </a:extLst>
            </p:cNvPr>
            <p:cNvSpPr txBox="1"/>
            <p:nvPr/>
          </p:nvSpPr>
          <p:spPr>
            <a:xfrm>
              <a:off x="1171603"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2003:</a:t>
              </a:r>
              <a:br>
                <a:rPr lang="en-US" sz="700" dirty="0">
                  <a:latin typeface="Arial Narrow" panose="020B0606020202030204" pitchFamily="34" charset="0"/>
                </a:rPr>
              </a:br>
              <a:r>
                <a:rPr lang="en-US" sz="700" b="1" dirty="0">
                  <a:latin typeface="Arial Narrow" panose="020B0606020202030204" pitchFamily="34" charset="0"/>
                </a:rPr>
                <a:t>$4.3k</a:t>
              </a:r>
            </a:p>
          </p:txBody>
        </p:sp>
        <p:sp>
          <p:nvSpPr>
            <p:cNvPr id="49" name="TextBox 48">
              <a:extLst>
                <a:ext uri="{FF2B5EF4-FFF2-40B4-BE49-F238E27FC236}">
                  <a16:creationId xmlns:a16="http://schemas.microsoft.com/office/drawing/2014/main" id="{407496B0-1DFE-4170-AF83-57033CD16FE6}"/>
                </a:ext>
              </a:extLst>
            </p:cNvPr>
            <p:cNvSpPr txBox="1"/>
            <p:nvPr/>
          </p:nvSpPr>
          <p:spPr>
            <a:xfrm>
              <a:off x="1495349" y="4575701"/>
              <a:ext cx="326323"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2004:</a:t>
              </a:r>
              <a:br>
                <a:rPr lang="en-US" sz="700" b="1" dirty="0">
                  <a:latin typeface="Arial Narrow" panose="020B0606020202030204" pitchFamily="34" charset="0"/>
                </a:rPr>
              </a:br>
              <a:r>
                <a:rPr lang="en-US" sz="700" b="1" dirty="0">
                  <a:latin typeface="Arial Narrow" panose="020B0606020202030204" pitchFamily="34" charset="0"/>
                </a:rPr>
                <a:t>$5.2k</a:t>
              </a:r>
            </a:p>
          </p:txBody>
        </p:sp>
        <p:sp>
          <p:nvSpPr>
            <p:cNvPr id="50" name="TextBox 49">
              <a:extLst>
                <a:ext uri="{FF2B5EF4-FFF2-40B4-BE49-F238E27FC236}">
                  <a16:creationId xmlns:a16="http://schemas.microsoft.com/office/drawing/2014/main" id="{5AE21A7D-3224-4A3D-93B4-47302CE673BC}"/>
                </a:ext>
              </a:extLst>
            </p:cNvPr>
            <p:cNvSpPr txBox="1"/>
            <p:nvPr/>
          </p:nvSpPr>
          <p:spPr>
            <a:xfrm>
              <a:off x="1817858"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2005:</a:t>
              </a:r>
              <a:br>
                <a:rPr lang="en-US" sz="700" b="1" dirty="0">
                  <a:latin typeface="Arial Narrow" panose="020B0606020202030204" pitchFamily="34" charset="0"/>
                </a:rPr>
              </a:br>
              <a:r>
                <a:rPr lang="en-US" sz="700" b="1" dirty="0">
                  <a:latin typeface="Arial Narrow" panose="020B0606020202030204" pitchFamily="34" charset="0"/>
                </a:rPr>
                <a:t>$6.5k</a:t>
              </a:r>
            </a:p>
          </p:txBody>
        </p:sp>
        <p:sp>
          <p:nvSpPr>
            <p:cNvPr id="51" name="TextBox 50">
              <a:extLst>
                <a:ext uri="{FF2B5EF4-FFF2-40B4-BE49-F238E27FC236}">
                  <a16:creationId xmlns:a16="http://schemas.microsoft.com/office/drawing/2014/main" id="{4A6FB11E-47AD-46E8-9D93-F35822FE4450}"/>
                </a:ext>
              </a:extLst>
            </p:cNvPr>
            <p:cNvSpPr txBox="1"/>
            <p:nvPr/>
          </p:nvSpPr>
          <p:spPr>
            <a:xfrm>
              <a:off x="2140850" y="4575701"/>
              <a:ext cx="32041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2006:</a:t>
              </a:r>
              <a:br>
                <a:rPr lang="en-US" sz="700" b="1" dirty="0">
                  <a:latin typeface="Arial Narrow" panose="020B0606020202030204" pitchFamily="34" charset="0"/>
                </a:rPr>
              </a:br>
              <a:r>
                <a:rPr lang="en-US" sz="700" b="1" dirty="0">
                  <a:latin typeface="Arial Narrow" panose="020B0606020202030204" pitchFamily="34" charset="0"/>
                </a:rPr>
                <a:t>$7.9k</a:t>
              </a:r>
            </a:p>
          </p:txBody>
        </p:sp>
        <p:sp>
          <p:nvSpPr>
            <p:cNvPr id="52" name="TextBox 51">
              <a:extLst>
                <a:ext uri="{FF2B5EF4-FFF2-40B4-BE49-F238E27FC236}">
                  <a16:creationId xmlns:a16="http://schemas.microsoft.com/office/drawing/2014/main" id="{D050E304-7FD8-4FB7-810F-1C44A7EF17B4}"/>
                </a:ext>
              </a:extLst>
            </p:cNvPr>
            <p:cNvSpPr txBox="1"/>
            <p:nvPr/>
          </p:nvSpPr>
          <p:spPr>
            <a:xfrm>
              <a:off x="2459356"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2007:</a:t>
              </a:r>
              <a:br>
                <a:rPr lang="en-US" sz="700" b="1" dirty="0">
                  <a:latin typeface="Arial Narrow" panose="020B0606020202030204" pitchFamily="34" charset="0"/>
                </a:rPr>
              </a:br>
              <a:r>
                <a:rPr lang="en-US" sz="700" b="1" dirty="0">
                  <a:latin typeface="Arial Narrow" panose="020B0606020202030204" pitchFamily="34" charset="0"/>
                </a:rPr>
                <a:t>$9.5k</a:t>
              </a:r>
            </a:p>
          </p:txBody>
        </p:sp>
        <p:sp>
          <p:nvSpPr>
            <p:cNvPr id="53" name="TextBox 52">
              <a:extLst>
                <a:ext uri="{FF2B5EF4-FFF2-40B4-BE49-F238E27FC236}">
                  <a16:creationId xmlns:a16="http://schemas.microsoft.com/office/drawing/2014/main" id="{92D7F72C-A2EA-40BF-80E7-4062BA788302}"/>
                </a:ext>
              </a:extLst>
            </p:cNvPr>
            <p:cNvSpPr txBox="1"/>
            <p:nvPr/>
          </p:nvSpPr>
          <p:spPr>
            <a:xfrm>
              <a:off x="2777805" y="4575701"/>
              <a:ext cx="331297"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2008:</a:t>
              </a:r>
              <a:br>
                <a:rPr lang="en-US" sz="700" b="1" dirty="0">
                  <a:latin typeface="Arial Narrow" panose="020B0606020202030204" pitchFamily="34" charset="0"/>
                </a:rPr>
              </a:br>
              <a:r>
                <a:rPr lang="en-US" sz="700" b="1" dirty="0">
                  <a:latin typeface="Arial Narrow" panose="020B0606020202030204" pitchFamily="34" charset="0"/>
                </a:rPr>
                <a:t>$11.4k</a:t>
              </a:r>
            </a:p>
          </p:txBody>
        </p:sp>
        <p:sp>
          <p:nvSpPr>
            <p:cNvPr id="54" name="TextBox 53">
              <a:extLst>
                <a:ext uri="{FF2B5EF4-FFF2-40B4-BE49-F238E27FC236}">
                  <a16:creationId xmlns:a16="http://schemas.microsoft.com/office/drawing/2014/main" id="{74483DE7-68A3-47A1-A0DB-7C2BD9AE80AB}"/>
                </a:ext>
              </a:extLst>
            </p:cNvPr>
            <p:cNvSpPr txBox="1"/>
            <p:nvPr/>
          </p:nvSpPr>
          <p:spPr>
            <a:xfrm>
              <a:off x="3107877"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2009:</a:t>
              </a:r>
              <a:br>
                <a:rPr lang="en-US" sz="700" b="1" dirty="0">
                  <a:latin typeface="Arial Narrow" panose="020B0606020202030204" pitchFamily="34" charset="0"/>
                </a:rPr>
              </a:br>
              <a:r>
                <a:rPr lang="en-US" sz="700" b="1" dirty="0">
                  <a:latin typeface="Arial Narrow" panose="020B0606020202030204" pitchFamily="34" charset="0"/>
                </a:rPr>
                <a:t>$12.4k</a:t>
              </a:r>
            </a:p>
          </p:txBody>
        </p:sp>
        <p:sp>
          <p:nvSpPr>
            <p:cNvPr id="55" name="TextBox 54">
              <a:extLst>
                <a:ext uri="{FF2B5EF4-FFF2-40B4-BE49-F238E27FC236}">
                  <a16:creationId xmlns:a16="http://schemas.microsoft.com/office/drawing/2014/main" id="{B4EAFE1F-C7C8-4BFB-BFC7-171EF5FA5ACA}"/>
                </a:ext>
              </a:extLst>
            </p:cNvPr>
            <p:cNvSpPr txBox="1"/>
            <p:nvPr/>
          </p:nvSpPr>
          <p:spPr>
            <a:xfrm>
              <a:off x="3430481"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2010:</a:t>
              </a:r>
              <a:br>
                <a:rPr lang="en-US" sz="700" b="1" dirty="0">
                  <a:latin typeface="Arial Narrow" panose="020B0606020202030204" pitchFamily="34" charset="0"/>
                </a:rPr>
              </a:br>
              <a:r>
                <a:rPr lang="en-US" sz="700" b="1" dirty="0">
                  <a:latin typeface="Arial Narrow" panose="020B0606020202030204" pitchFamily="34" charset="0"/>
                </a:rPr>
                <a:t>$14.2k</a:t>
              </a:r>
            </a:p>
          </p:txBody>
        </p:sp>
        <p:sp>
          <p:nvSpPr>
            <p:cNvPr id="56" name="TextBox 55">
              <a:extLst>
                <a:ext uri="{FF2B5EF4-FFF2-40B4-BE49-F238E27FC236}">
                  <a16:creationId xmlns:a16="http://schemas.microsoft.com/office/drawing/2014/main" id="{6ED1CF8A-06FC-4EA5-B265-EA9456820C83}"/>
                </a:ext>
              </a:extLst>
            </p:cNvPr>
            <p:cNvSpPr txBox="1"/>
            <p:nvPr/>
          </p:nvSpPr>
          <p:spPr>
            <a:xfrm>
              <a:off x="3748931" y="4575701"/>
              <a:ext cx="328425"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2011:</a:t>
              </a:r>
              <a:br>
                <a:rPr lang="en-US" sz="700" b="1" dirty="0">
                  <a:latin typeface="Arial Narrow" panose="020B0606020202030204" pitchFamily="34" charset="0"/>
                </a:rPr>
              </a:br>
              <a:r>
                <a:rPr lang="en-US" sz="700" b="1" dirty="0">
                  <a:latin typeface="Arial Narrow" panose="020B0606020202030204" pitchFamily="34" charset="0"/>
                </a:rPr>
                <a:t>$15.6k</a:t>
              </a:r>
            </a:p>
          </p:txBody>
        </p:sp>
        <p:sp>
          <p:nvSpPr>
            <p:cNvPr id="57" name="TextBox 56">
              <a:extLst>
                <a:ext uri="{FF2B5EF4-FFF2-40B4-BE49-F238E27FC236}">
                  <a16:creationId xmlns:a16="http://schemas.microsoft.com/office/drawing/2014/main" id="{C70396B7-34B2-40BC-B583-C72AA5AA4257}"/>
                </a:ext>
              </a:extLst>
            </p:cNvPr>
            <p:cNvSpPr txBox="1"/>
            <p:nvPr/>
          </p:nvSpPr>
          <p:spPr>
            <a:xfrm>
              <a:off x="4075272"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2012:</a:t>
              </a:r>
              <a:br>
                <a:rPr lang="en-US" sz="700" b="1" dirty="0">
                  <a:latin typeface="Arial Narrow" panose="020B0606020202030204" pitchFamily="34" charset="0"/>
                </a:rPr>
              </a:br>
              <a:r>
                <a:rPr lang="en-US" sz="700" b="1" dirty="0">
                  <a:latin typeface="Arial Narrow" panose="020B0606020202030204" pitchFamily="34" charset="0"/>
                </a:rPr>
                <a:t>$16.0k</a:t>
              </a:r>
            </a:p>
          </p:txBody>
        </p:sp>
        <p:sp>
          <p:nvSpPr>
            <p:cNvPr id="58" name="TextBox 57">
              <a:extLst>
                <a:ext uri="{FF2B5EF4-FFF2-40B4-BE49-F238E27FC236}">
                  <a16:creationId xmlns:a16="http://schemas.microsoft.com/office/drawing/2014/main" id="{6CC48159-A75D-44B2-8499-9A77F44109B2}"/>
                </a:ext>
              </a:extLst>
            </p:cNvPr>
            <p:cNvSpPr txBox="1"/>
            <p:nvPr/>
          </p:nvSpPr>
          <p:spPr>
            <a:xfrm>
              <a:off x="4397880" y="4575701"/>
              <a:ext cx="329654"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2013:</a:t>
              </a:r>
              <a:br>
                <a:rPr lang="en-US" sz="700" b="1" dirty="0">
                  <a:latin typeface="Arial Narrow" panose="020B0606020202030204" pitchFamily="34" charset="0"/>
                </a:rPr>
              </a:br>
              <a:r>
                <a:rPr lang="en-US" sz="700" b="1" dirty="0">
                  <a:latin typeface="Arial Narrow" panose="020B0606020202030204" pitchFamily="34" charset="0"/>
                </a:rPr>
                <a:t>$14.5k</a:t>
              </a:r>
            </a:p>
          </p:txBody>
        </p:sp>
        <p:sp>
          <p:nvSpPr>
            <p:cNvPr id="59" name="TextBox 58">
              <a:extLst>
                <a:ext uri="{FF2B5EF4-FFF2-40B4-BE49-F238E27FC236}">
                  <a16:creationId xmlns:a16="http://schemas.microsoft.com/office/drawing/2014/main" id="{6EB36BCC-3454-4BC9-A078-EB6F01DBF6FF}"/>
                </a:ext>
              </a:extLst>
            </p:cNvPr>
            <p:cNvSpPr txBox="1"/>
            <p:nvPr/>
          </p:nvSpPr>
          <p:spPr>
            <a:xfrm>
              <a:off x="4724219"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2014:</a:t>
              </a:r>
              <a:br>
                <a:rPr lang="en-US" sz="700" b="1" dirty="0">
                  <a:latin typeface="Arial Narrow" panose="020B0606020202030204" pitchFamily="34" charset="0"/>
                </a:rPr>
              </a:br>
              <a:r>
                <a:rPr lang="en-US" sz="700" b="1" dirty="0">
                  <a:latin typeface="Arial Narrow" panose="020B0606020202030204" pitchFamily="34" charset="0"/>
                </a:rPr>
                <a:t>$15.8k</a:t>
              </a:r>
            </a:p>
          </p:txBody>
        </p:sp>
        <p:sp>
          <p:nvSpPr>
            <p:cNvPr id="60" name="TextBox 59">
              <a:extLst>
                <a:ext uri="{FF2B5EF4-FFF2-40B4-BE49-F238E27FC236}">
                  <a16:creationId xmlns:a16="http://schemas.microsoft.com/office/drawing/2014/main" id="{92497D48-814A-40FC-8C87-D653B1730137}"/>
                </a:ext>
              </a:extLst>
            </p:cNvPr>
            <p:cNvSpPr txBox="1"/>
            <p:nvPr/>
          </p:nvSpPr>
          <p:spPr>
            <a:xfrm>
              <a:off x="5042670" y="4575701"/>
              <a:ext cx="325690"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2015:</a:t>
              </a:r>
              <a:br>
                <a:rPr lang="en-US" sz="700" b="1" dirty="0">
                  <a:latin typeface="Arial Narrow" panose="020B0606020202030204" pitchFamily="34" charset="0"/>
                </a:rPr>
              </a:br>
              <a:r>
                <a:rPr lang="en-US" sz="700" b="1" dirty="0">
                  <a:latin typeface="Arial Narrow" panose="020B0606020202030204" pitchFamily="34" charset="0"/>
                </a:rPr>
                <a:t>$13.5k</a:t>
              </a:r>
            </a:p>
          </p:txBody>
        </p:sp>
        <p:sp>
          <p:nvSpPr>
            <p:cNvPr id="61" name="TextBox 60">
              <a:extLst>
                <a:ext uri="{FF2B5EF4-FFF2-40B4-BE49-F238E27FC236}">
                  <a16:creationId xmlns:a16="http://schemas.microsoft.com/office/drawing/2014/main" id="{E3DAD309-0B74-45B5-8158-EC0DDCB34D43}"/>
                </a:ext>
              </a:extLst>
            </p:cNvPr>
            <p:cNvSpPr txBox="1"/>
            <p:nvPr/>
          </p:nvSpPr>
          <p:spPr>
            <a:xfrm>
              <a:off x="5368956" y="4575701"/>
              <a:ext cx="323102" cy="319643"/>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2016:</a:t>
              </a:r>
              <a:br>
                <a:rPr lang="en-US" sz="700" b="1" dirty="0">
                  <a:latin typeface="Arial Narrow" panose="020B0606020202030204" pitchFamily="34" charset="0"/>
                </a:rPr>
              </a:br>
              <a:r>
                <a:rPr lang="en-US" sz="700" b="1" dirty="0">
                  <a:latin typeface="Arial Narrow" panose="020B0606020202030204" pitchFamily="34" charset="0"/>
                </a:rPr>
                <a:t>$13.2k</a:t>
              </a:r>
            </a:p>
          </p:txBody>
        </p:sp>
        <p:sp>
          <p:nvSpPr>
            <p:cNvPr id="62" name="TextBox 61">
              <a:extLst>
                <a:ext uri="{FF2B5EF4-FFF2-40B4-BE49-F238E27FC236}">
                  <a16:creationId xmlns:a16="http://schemas.microsoft.com/office/drawing/2014/main" id="{7AFBF98B-C607-494A-BE72-D28443A3B8C4}"/>
                </a:ext>
              </a:extLst>
            </p:cNvPr>
            <p:cNvSpPr txBox="1"/>
            <p:nvPr/>
          </p:nvSpPr>
          <p:spPr>
            <a:xfrm>
              <a:off x="5689298" y="4575700"/>
              <a:ext cx="389767" cy="325529"/>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2017:</a:t>
              </a:r>
              <a:br>
                <a:rPr lang="en-US" sz="700" b="1" dirty="0">
                  <a:latin typeface="Arial Narrow" panose="020B0606020202030204" pitchFamily="34" charset="0"/>
                </a:rPr>
              </a:br>
              <a:r>
                <a:rPr lang="en-US" sz="700" b="1" dirty="0">
                  <a:latin typeface="Arial Narrow" panose="020B0606020202030204" pitchFamily="34" charset="0"/>
                </a:rPr>
                <a:t>$16.6k</a:t>
              </a:r>
            </a:p>
          </p:txBody>
        </p:sp>
        <p:sp>
          <p:nvSpPr>
            <p:cNvPr id="63" name="TextBox 62">
              <a:extLst>
                <a:ext uri="{FF2B5EF4-FFF2-40B4-BE49-F238E27FC236}">
                  <a16:creationId xmlns:a16="http://schemas.microsoft.com/office/drawing/2014/main" id="{86332D2E-0D43-4075-BE9B-F395A3C11AC9}"/>
                </a:ext>
              </a:extLst>
            </p:cNvPr>
            <p:cNvSpPr txBox="1"/>
            <p:nvPr/>
          </p:nvSpPr>
          <p:spPr>
            <a:xfrm>
              <a:off x="6077008" y="4575701"/>
              <a:ext cx="332918" cy="325528"/>
            </a:xfrm>
            <a:prstGeom prst="rect">
              <a:avLst/>
            </a:prstGeom>
            <a:grpFill/>
            <a:ln>
              <a:solidFill>
                <a:schemeClr val="tx1">
                  <a:lumMod val="75000"/>
                </a:schemeClr>
              </a:solidFill>
            </a:ln>
            <a:effectLst/>
          </p:spPr>
          <p:txBody>
            <a:bodyPr wrap="square" lIns="45720" rIns="45720" rtlCol="0" anchor="ctr">
              <a:noAutofit/>
            </a:bodyPr>
            <a:lstStyle/>
            <a:p>
              <a:pPr algn="ctr" rtl="0" fontAlgn="base">
                <a:spcBef>
                  <a:spcPts val="700"/>
                </a:spcBef>
                <a:spcAft>
                  <a:spcPct val="0"/>
                </a:spcAft>
              </a:pPr>
              <a:r>
                <a:rPr lang="en-US" sz="700" dirty="0">
                  <a:latin typeface="Arial Narrow" panose="020B0606020202030204" pitchFamily="34" charset="0"/>
                </a:rPr>
                <a:t>2018:</a:t>
              </a:r>
              <a:br>
                <a:rPr lang="en-US" sz="700" b="1" dirty="0">
                  <a:latin typeface="Arial Narrow" panose="020B0606020202030204" pitchFamily="34" charset="0"/>
                </a:rPr>
              </a:br>
              <a:r>
                <a:rPr lang="en-US" sz="700" b="1" dirty="0">
                  <a:latin typeface="Arial Narrow" panose="020B0606020202030204" pitchFamily="34" charset="0"/>
                </a:rPr>
                <a:t>$16.8k</a:t>
              </a:r>
            </a:p>
          </p:txBody>
        </p:sp>
        <p:sp>
          <p:nvSpPr>
            <p:cNvPr id="64" name="TextBox 63">
              <a:extLst>
                <a:ext uri="{FF2B5EF4-FFF2-40B4-BE49-F238E27FC236}">
                  <a16:creationId xmlns:a16="http://schemas.microsoft.com/office/drawing/2014/main" id="{648A7591-26F7-4F21-A2BD-79256AC6C146}"/>
                </a:ext>
              </a:extLst>
            </p:cNvPr>
            <p:cNvSpPr txBox="1"/>
            <p:nvPr/>
          </p:nvSpPr>
          <p:spPr>
            <a:xfrm>
              <a:off x="6409052" y="4575701"/>
              <a:ext cx="333221" cy="325528"/>
            </a:xfrm>
            <a:prstGeom prst="rect">
              <a:avLst/>
            </a:prstGeom>
            <a:grpFill/>
            <a:ln>
              <a:solidFill>
                <a:schemeClr val="tx1">
                  <a:lumMod val="75000"/>
                </a:schemeClr>
              </a:solidFill>
            </a:ln>
            <a:effectLst/>
          </p:spPr>
          <p:txBody>
            <a:bodyPr wrap="square" lIns="45720" rIns="45720" rtlCol="0" anchor="ctr">
              <a:noAutofit/>
            </a:bodyPr>
            <a:lstStyle>
              <a:defPPr>
                <a:defRPr lang="en-US"/>
              </a:defPPr>
              <a:lvl1pPr algn="ctr">
                <a:spcBef>
                  <a:spcPts val="700"/>
                </a:spcBef>
                <a:defRPr sz="800">
                  <a:latin typeface="Arial" panose="020B0604020202020204" pitchFamily="34" charset="0"/>
                </a:defRPr>
              </a:lvl1pPr>
            </a:lstStyle>
            <a:p>
              <a:r>
                <a:rPr lang="en-US" sz="700" dirty="0">
                  <a:latin typeface="Arial Narrow" panose="020B0606020202030204" pitchFamily="34" charset="0"/>
                </a:rPr>
                <a:t>2019:</a:t>
              </a:r>
              <a:br>
                <a:rPr lang="en-US" sz="700" dirty="0">
                  <a:latin typeface="Arial Narrow" panose="020B0606020202030204" pitchFamily="34" charset="0"/>
                </a:rPr>
              </a:br>
              <a:r>
                <a:rPr lang="en-US" sz="700" b="1" dirty="0">
                  <a:latin typeface="Arial Narrow" panose="020B0606020202030204" pitchFamily="34" charset="0"/>
                </a:rPr>
                <a:t>$18.7k</a:t>
              </a:r>
            </a:p>
          </p:txBody>
        </p:sp>
        <p:sp>
          <p:nvSpPr>
            <p:cNvPr id="65" name="TextBox 64">
              <a:extLst>
                <a:ext uri="{FF2B5EF4-FFF2-40B4-BE49-F238E27FC236}">
                  <a16:creationId xmlns:a16="http://schemas.microsoft.com/office/drawing/2014/main" id="{648A7591-26F7-4F21-A2BD-79256AC6C146}"/>
                </a:ext>
              </a:extLst>
            </p:cNvPr>
            <p:cNvSpPr txBox="1"/>
            <p:nvPr/>
          </p:nvSpPr>
          <p:spPr>
            <a:xfrm>
              <a:off x="6742273" y="4575701"/>
              <a:ext cx="330039" cy="325528"/>
            </a:xfrm>
            <a:prstGeom prst="rect">
              <a:avLst/>
            </a:prstGeom>
            <a:grpFill/>
            <a:ln>
              <a:solidFill>
                <a:schemeClr val="tx1">
                  <a:lumMod val="75000"/>
                </a:schemeClr>
              </a:solidFill>
            </a:ln>
            <a:effectLst/>
          </p:spPr>
          <p:txBody>
            <a:bodyPr wrap="square" lIns="45720" rIns="45720" rtlCol="0" anchor="ctr">
              <a:noAutofit/>
            </a:bodyPr>
            <a:lstStyle>
              <a:defPPr>
                <a:defRPr lang="en-US"/>
              </a:defPPr>
              <a:lvl1pPr algn="ctr">
                <a:spcBef>
                  <a:spcPts val="700"/>
                </a:spcBef>
                <a:defRPr sz="800">
                  <a:latin typeface="Arial" panose="020B0604020202020204" pitchFamily="34" charset="0"/>
                </a:defRPr>
              </a:lvl1pPr>
            </a:lstStyle>
            <a:p>
              <a:r>
                <a:rPr lang="en-US" sz="700" dirty="0">
                  <a:latin typeface="Arial Narrow" panose="020B0606020202030204" pitchFamily="34" charset="0"/>
                </a:rPr>
                <a:t>2020:</a:t>
              </a:r>
              <a:br>
                <a:rPr lang="en-US" sz="700" dirty="0">
                  <a:latin typeface="Arial Narrow" panose="020B0606020202030204" pitchFamily="34" charset="0"/>
                </a:rPr>
              </a:br>
              <a:r>
                <a:rPr lang="en-US" sz="700" b="1" dirty="0">
                  <a:latin typeface="Arial Narrow" panose="020B0606020202030204" pitchFamily="34" charset="0"/>
                </a:rPr>
                <a:t>$18.0k</a:t>
              </a:r>
            </a:p>
          </p:txBody>
        </p:sp>
      </p:grpSp>
    </p:spTree>
    <p:extLst>
      <p:ext uri="{BB962C8B-B14F-4D97-AF65-F5344CB8AC3E}">
        <p14:creationId xmlns:p14="http://schemas.microsoft.com/office/powerpoint/2010/main" val="407889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25A1F-43BA-4EFE-B582-83E34C194B97}"/>
              </a:ext>
            </a:extLst>
          </p:cNvPr>
          <p:cNvSpPr>
            <a:spLocks noGrp="1"/>
          </p:cNvSpPr>
          <p:nvPr>
            <p:ph type="title"/>
          </p:nvPr>
        </p:nvSpPr>
        <p:spPr/>
        <p:txBody>
          <a:bodyPr/>
          <a:lstStyle/>
          <a:p>
            <a:r>
              <a:rPr lang="en-US" dirty="0"/>
              <a:t>Appendix</a:t>
            </a:r>
          </a:p>
        </p:txBody>
      </p:sp>
      <p:sp>
        <p:nvSpPr>
          <p:cNvPr id="21" name="Text Placeholder 20"/>
          <p:cNvSpPr>
            <a:spLocks noGrp="1"/>
          </p:cNvSpPr>
          <p:nvPr>
            <p:ph type="body" sz="quarter" idx="14"/>
          </p:nvPr>
        </p:nvSpPr>
        <p:spPr/>
        <p:txBody>
          <a:bodyPr/>
          <a:lstStyle/>
          <a:p>
            <a:endParaRPr lang="en-US"/>
          </a:p>
        </p:txBody>
      </p:sp>
      <p:sp>
        <p:nvSpPr>
          <p:cNvPr id="22" name="Text Placeholder 21"/>
          <p:cNvSpPr>
            <a:spLocks noGrp="1"/>
          </p:cNvSpPr>
          <p:nvPr>
            <p:ph type="body" sz="quarter" idx="15"/>
          </p:nvPr>
        </p:nvSpPr>
        <p:spPr/>
        <p:txBody>
          <a:bodyPr/>
          <a:lstStyle/>
          <a:p>
            <a:endParaRPr lang="en-US"/>
          </a:p>
        </p:txBody>
      </p:sp>
      <p:sp>
        <p:nvSpPr>
          <p:cNvPr id="23" name="Text Placeholder 22"/>
          <p:cNvSpPr>
            <a:spLocks noGrp="1"/>
          </p:cNvSpPr>
          <p:nvPr>
            <p:ph type="body" sz="quarter" idx="16"/>
          </p:nvPr>
        </p:nvSpPr>
        <p:spPr/>
        <p:txBody>
          <a:bodyPr/>
          <a:lstStyle/>
          <a:p>
            <a:endParaRPr lang="en-US"/>
          </a:p>
        </p:txBody>
      </p:sp>
      <p:sp>
        <p:nvSpPr>
          <p:cNvPr id="24" name="Text Placeholder 23"/>
          <p:cNvSpPr>
            <a:spLocks noGrp="1"/>
          </p:cNvSpPr>
          <p:nvPr>
            <p:ph type="body" sz="quarter" idx="17"/>
          </p:nvPr>
        </p:nvSpPr>
        <p:spPr/>
        <p:txBody>
          <a:bodyPr/>
          <a:lstStyle/>
          <a:p>
            <a:endParaRPr lang="en-US"/>
          </a:p>
        </p:txBody>
      </p:sp>
      <p:sp>
        <p:nvSpPr>
          <p:cNvPr id="25" name="Text Placeholder 24"/>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247284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1">
            <a:extLst>
              <a:ext uri="{FF2B5EF4-FFF2-40B4-BE49-F238E27FC236}">
                <a16:creationId xmlns:a16="http://schemas.microsoft.com/office/drawing/2014/main" id="{2D965355-809A-419B-B1E6-31A83231B7A0}"/>
              </a:ext>
            </a:extLst>
          </p:cNvPr>
          <p:cNvSpPr>
            <a:spLocks noGrp="1"/>
          </p:cNvSpPr>
          <p:nvPr>
            <p:ph type="ftr" sz="quarter" idx="11"/>
          </p:nvPr>
        </p:nvSpPr>
        <p:spPr>
          <a:xfrm>
            <a:off x="4572000" y="6356350"/>
            <a:ext cx="3865944" cy="182877"/>
          </a:xfrm>
        </p:spPr>
        <p:txBody>
          <a:bodyPr/>
          <a:lstStyle/>
          <a:p>
            <a:endParaRPr lang="en-US">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A0875F3E-3863-CB4B-9B6E-B15BF26BE010}"/>
              </a:ext>
            </a:extLst>
          </p:cNvPr>
          <p:cNvSpPr>
            <a:spLocks noGrp="1"/>
          </p:cNvSpPr>
          <p:nvPr>
            <p:ph type="sldNum" sz="quarter" idx="12"/>
          </p:nvPr>
        </p:nvSpPr>
        <p:spPr>
          <a:xfrm>
            <a:off x="8437944" y="6356353"/>
            <a:ext cx="248856" cy="182877"/>
          </a:xfrm>
        </p:spPr>
        <p:txBody>
          <a:bodyPr anchor="b">
            <a:normAutofit/>
          </a:bodyPr>
          <a:lstStyle/>
          <a:p>
            <a:pPr>
              <a:spcAft>
                <a:spcPts val="600"/>
              </a:spcAft>
            </a:pPr>
            <a:fld id="{07AD6B60-1C19-2246-A923-3503AC7EC2C5}" type="slidenum">
              <a:rPr lang="en-US" smtClean="0"/>
              <a:pPr>
                <a:spcAft>
                  <a:spcPts val="600"/>
                </a:spcAft>
              </a:pPr>
              <a:t>23</a:t>
            </a:fld>
            <a:endParaRPr lang="en-US"/>
          </a:p>
        </p:txBody>
      </p:sp>
      <p:sp>
        <p:nvSpPr>
          <p:cNvPr id="24" name="Text Placeholder 3">
            <a:extLst>
              <a:ext uri="{FF2B5EF4-FFF2-40B4-BE49-F238E27FC236}">
                <a16:creationId xmlns:a16="http://schemas.microsoft.com/office/drawing/2014/main" id="{0A7490E0-75AC-45D1-A8B0-8041FCC4B5EB}"/>
              </a:ext>
            </a:extLst>
          </p:cNvPr>
          <p:cNvSpPr>
            <a:spLocks noGrp="1"/>
          </p:cNvSpPr>
          <p:nvPr>
            <p:ph type="body" sz="quarter" idx="15"/>
          </p:nvPr>
        </p:nvSpPr>
        <p:spPr>
          <a:xfrm>
            <a:off x="457199" y="161143"/>
            <a:ext cx="2743200" cy="123111"/>
          </a:xfrm>
        </p:spPr>
        <p:txBody>
          <a:bodyPr/>
          <a:lstStyle/>
          <a:p>
            <a:r>
              <a:rPr lang="en-US" dirty="0"/>
              <a:t>Thornburg Investment Income Builder Fund</a:t>
            </a:r>
          </a:p>
        </p:txBody>
      </p:sp>
      <p:pic>
        <p:nvPicPr>
          <p:cNvPr id="3" name="Content Placeholder 2">
            <a:extLst>
              <a:ext uri="{FF2B5EF4-FFF2-40B4-BE49-F238E27FC236}">
                <a16:creationId xmlns:a16="http://schemas.microsoft.com/office/drawing/2014/main" id="{91E02496-0BEF-4FC9-9E5B-8902429D7A8F}"/>
              </a:ext>
            </a:extLst>
          </p:cNvPr>
          <p:cNvPicPr>
            <a:picLocks noGrp="1" noChangeAspect="1"/>
          </p:cNvPicPr>
          <p:nvPr>
            <p:ph sz="half" idx="16"/>
          </p:nvPr>
        </p:nvPicPr>
        <p:blipFill>
          <a:blip r:embed="rId3"/>
          <a:stretch>
            <a:fillRect/>
          </a:stretch>
        </p:blipFill>
        <p:spPr>
          <a:xfrm>
            <a:off x="457199" y="1759330"/>
            <a:ext cx="8229601" cy="3435858"/>
          </a:xfrm>
          <a:noFill/>
        </p:spPr>
      </p:pic>
      <p:sp>
        <p:nvSpPr>
          <p:cNvPr id="26" name="Text Placeholder 5">
            <a:extLst>
              <a:ext uri="{FF2B5EF4-FFF2-40B4-BE49-F238E27FC236}">
                <a16:creationId xmlns:a16="http://schemas.microsoft.com/office/drawing/2014/main" id="{C3AF4B80-68F4-4649-A51F-47EFF6E36F7B}"/>
              </a:ext>
            </a:extLst>
          </p:cNvPr>
          <p:cNvSpPr>
            <a:spLocks noGrp="1"/>
          </p:cNvSpPr>
          <p:nvPr>
            <p:ph type="body" sz="quarter" idx="19"/>
          </p:nvPr>
        </p:nvSpPr>
        <p:spPr>
          <a:xfrm>
            <a:off x="457199" y="940461"/>
            <a:ext cx="8229600" cy="215444"/>
          </a:xfrm>
        </p:spPr>
        <p:txBody>
          <a:bodyPr/>
          <a:lstStyle/>
          <a:p>
            <a:r>
              <a:rPr lang="en-US" dirty="0"/>
              <a:t>Ample firepower in the system</a:t>
            </a:r>
          </a:p>
        </p:txBody>
      </p:sp>
      <p:sp>
        <p:nvSpPr>
          <p:cNvPr id="28" name="Text Placeholder 6">
            <a:extLst>
              <a:ext uri="{FF2B5EF4-FFF2-40B4-BE49-F238E27FC236}">
                <a16:creationId xmlns:a16="http://schemas.microsoft.com/office/drawing/2014/main" id="{25EE7CE9-CA01-4E28-BE9E-DFA5433DB9E3}"/>
              </a:ext>
            </a:extLst>
          </p:cNvPr>
          <p:cNvSpPr>
            <a:spLocks noGrp="1"/>
          </p:cNvSpPr>
          <p:nvPr>
            <p:ph type="body" sz="quarter" idx="18"/>
          </p:nvPr>
        </p:nvSpPr>
        <p:spPr>
          <a:xfrm>
            <a:off x="1463039" y="5730153"/>
            <a:ext cx="7223760" cy="123111"/>
          </a:xfrm>
        </p:spPr>
        <p:txBody>
          <a:bodyPr/>
          <a:lstStyle/>
          <a:p>
            <a:r>
              <a:rPr lang="en-US" dirty="0"/>
              <a:t>Source: BCA Research</a:t>
            </a:r>
          </a:p>
        </p:txBody>
      </p:sp>
      <p:sp>
        <p:nvSpPr>
          <p:cNvPr id="12" name="Title 11">
            <a:extLst>
              <a:ext uri="{FF2B5EF4-FFF2-40B4-BE49-F238E27FC236}">
                <a16:creationId xmlns:a16="http://schemas.microsoft.com/office/drawing/2014/main" id="{048DA099-40D1-EE44-B122-DCF65F1BD3CA}"/>
              </a:ext>
            </a:extLst>
          </p:cNvPr>
          <p:cNvSpPr>
            <a:spLocks noGrp="1"/>
          </p:cNvSpPr>
          <p:nvPr>
            <p:ph type="title"/>
          </p:nvPr>
        </p:nvSpPr>
        <p:spPr>
          <a:xfrm>
            <a:off x="457200" y="511666"/>
            <a:ext cx="8229601" cy="332399"/>
          </a:xfrm>
        </p:spPr>
        <p:txBody>
          <a:bodyPr wrap="square" anchor="b">
            <a:normAutofit/>
          </a:bodyPr>
          <a:lstStyle/>
          <a:p>
            <a:r>
              <a:rPr lang="en-US" dirty="0"/>
              <a:t>Supply / Demand Backdrop </a:t>
            </a:r>
          </a:p>
        </p:txBody>
      </p:sp>
    </p:spTree>
    <p:extLst>
      <p:ext uri="{BB962C8B-B14F-4D97-AF65-F5344CB8AC3E}">
        <p14:creationId xmlns:p14="http://schemas.microsoft.com/office/powerpoint/2010/main" val="395694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1">
            <a:extLst>
              <a:ext uri="{FF2B5EF4-FFF2-40B4-BE49-F238E27FC236}">
                <a16:creationId xmlns:a16="http://schemas.microsoft.com/office/drawing/2014/main" id="{412144F1-B1DD-4479-B153-9D3FE330CB0F}"/>
              </a:ext>
            </a:extLst>
          </p:cNvPr>
          <p:cNvSpPr>
            <a:spLocks noGrp="1"/>
          </p:cNvSpPr>
          <p:nvPr>
            <p:ph type="ftr" sz="quarter" idx="11"/>
          </p:nvPr>
        </p:nvSpPr>
        <p:spPr>
          <a:xfrm>
            <a:off x="4572000" y="6356350"/>
            <a:ext cx="3865944" cy="182877"/>
          </a:xfrm>
        </p:spPr>
        <p:txBody>
          <a:bodyPr/>
          <a:lstStyle/>
          <a:p>
            <a:endParaRPr lang="en-US">
              <a:solidFill>
                <a:schemeClr val="tx1">
                  <a:lumMod val="50000"/>
                  <a:lumOff val="50000"/>
                </a:schemeClr>
              </a:solidFill>
            </a:endParaRPr>
          </a:p>
        </p:txBody>
      </p:sp>
      <p:sp>
        <p:nvSpPr>
          <p:cNvPr id="5" name="Slide Number Placeholder 4">
            <a:extLst>
              <a:ext uri="{FF2B5EF4-FFF2-40B4-BE49-F238E27FC236}">
                <a16:creationId xmlns:a16="http://schemas.microsoft.com/office/drawing/2014/main" id="{A0875F3E-3863-CB4B-9B6E-B15BF26BE010}"/>
              </a:ext>
            </a:extLst>
          </p:cNvPr>
          <p:cNvSpPr>
            <a:spLocks noGrp="1"/>
          </p:cNvSpPr>
          <p:nvPr>
            <p:ph type="sldNum" sz="quarter" idx="12"/>
          </p:nvPr>
        </p:nvSpPr>
        <p:spPr>
          <a:xfrm>
            <a:off x="8437944" y="6356353"/>
            <a:ext cx="248856" cy="182877"/>
          </a:xfrm>
        </p:spPr>
        <p:txBody>
          <a:bodyPr anchor="b">
            <a:normAutofit/>
          </a:bodyPr>
          <a:lstStyle/>
          <a:p>
            <a:pPr>
              <a:spcAft>
                <a:spcPts val="600"/>
              </a:spcAft>
            </a:pPr>
            <a:fld id="{07AD6B60-1C19-2246-A923-3503AC7EC2C5}" type="slidenum">
              <a:rPr lang="en-US" smtClean="0"/>
              <a:pPr>
                <a:spcAft>
                  <a:spcPts val="600"/>
                </a:spcAft>
              </a:pPr>
              <a:t>24</a:t>
            </a:fld>
            <a:endParaRPr lang="en-US"/>
          </a:p>
        </p:txBody>
      </p:sp>
      <p:sp>
        <p:nvSpPr>
          <p:cNvPr id="35" name="Text Placeholder 3">
            <a:extLst>
              <a:ext uri="{FF2B5EF4-FFF2-40B4-BE49-F238E27FC236}">
                <a16:creationId xmlns:a16="http://schemas.microsoft.com/office/drawing/2014/main" id="{263660AE-6075-4727-8F7C-AD593A143195}"/>
              </a:ext>
            </a:extLst>
          </p:cNvPr>
          <p:cNvSpPr>
            <a:spLocks noGrp="1"/>
          </p:cNvSpPr>
          <p:nvPr>
            <p:ph type="body" sz="quarter" idx="15"/>
          </p:nvPr>
        </p:nvSpPr>
        <p:spPr>
          <a:xfrm>
            <a:off x="457199" y="161143"/>
            <a:ext cx="2743200" cy="123111"/>
          </a:xfrm>
        </p:spPr>
        <p:txBody>
          <a:bodyPr/>
          <a:lstStyle/>
          <a:p>
            <a:r>
              <a:rPr lang="en-US" dirty="0"/>
              <a:t>Thornburg Investment Income Builder Fund</a:t>
            </a:r>
          </a:p>
        </p:txBody>
      </p:sp>
      <p:pic>
        <p:nvPicPr>
          <p:cNvPr id="7" name="Content Placeholder 6">
            <a:extLst>
              <a:ext uri="{FF2B5EF4-FFF2-40B4-BE49-F238E27FC236}">
                <a16:creationId xmlns:a16="http://schemas.microsoft.com/office/drawing/2014/main" id="{C0CD4015-C154-4EB0-90D3-30AFC53C450D}"/>
              </a:ext>
            </a:extLst>
          </p:cNvPr>
          <p:cNvPicPr>
            <a:picLocks noGrp="1" noChangeAspect="1"/>
          </p:cNvPicPr>
          <p:nvPr>
            <p:ph sz="half" idx="16"/>
          </p:nvPr>
        </p:nvPicPr>
        <p:blipFill>
          <a:blip r:embed="rId3"/>
          <a:stretch>
            <a:fillRect/>
          </a:stretch>
        </p:blipFill>
        <p:spPr>
          <a:xfrm>
            <a:off x="1442293" y="1239520"/>
            <a:ext cx="6259412" cy="4475479"/>
          </a:xfrm>
          <a:noFill/>
        </p:spPr>
      </p:pic>
      <p:sp>
        <p:nvSpPr>
          <p:cNvPr id="26" name="Text Placeholder 5">
            <a:extLst>
              <a:ext uri="{FF2B5EF4-FFF2-40B4-BE49-F238E27FC236}">
                <a16:creationId xmlns:a16="http://schemas.microsoft.com/office/drawing/2014/main" id="{C3AF4B80-68F4-4649-A51F-47EFF6E36F7B}"/>
              </a:ext>
            </a:extLst>
          </p:cNvPr>
          <p:cNvSpPr>
            <a:spLocks noGrp="1"/>
          </p:cNvSpPr>
          <p:nvPr>
            <p:ph type="body" sz="quarter" idx="19"/>
          </p:nvPr>
        </p:nvSpPr>
        <p:spPr>
          <a:xfrm>
            <a:off x="457199" y="940461"/>
            <a:ext cx="8229600" cy="215444"/>
          </a:xfrm>
        </p:spPr>
        <p:txBody>
          <a:bodyPr>
            <a:normAutofit/>
          </a:bodyPr>
          <a:lstStyle/>
          <a:p>
            <a:r>
              <a:rPr lang="en-US" dirty="0"/>
              <a:t>Recency bias (growth / quality) could be challenged in this environment</a:t>
            </a:r>
          </a:p>
        </p:txBody>
      </p:sp>
      <p:sp>
        <p:nvSpPr>
          <p:cNvPr id="37" name="Text Placeholder 6">
            <a:extLst>
              <a:ext uri="{FF2B5EF4-FFF2-40B4-BE49-F238E27FC236}">
                <a16:creationId xmlns:a16="http://schemas.microsoft.com/office/drawing/2014/main" id="{04FA7B6A-6E44-4F18-82EA-183C3A012C15}"/>
              </a:ext>
            </a:extLst>
          </p:cNvPr>
          <p:cNvSpPr>
            <a:spLocks noGrp="1"/>
          </p:cNvSpPr>
          <p:nvPr>
            <p:ph type="body" sz="quarter" idx="18"/>
          </p:nvPr>
        </p:nvSpPr>
        <p:spPr>
          <a:xfrm>
            <a:off x="1463039" y="5730153"/>
            <a:ext cx="7223760" cy="123111"/>
          </a:xfrm>
        </p:spPr>
        <p:txBody>
          <a:bodyPr/>
          <a:lstStyle/>
          <a:p>
            <a:r>
              <a:rPr lang="en-US" dirty="0"/>
              <a:t>Source: SG Cross Asset Research</a:t>
            </a:r>
          </a:p>
        </p:txBody>
      </p:sp>
      <p:sp>
        <p:nvSpPr>
          <p:cNvPr id="12" name="Title 11">
            <a:extLst>
              <a:ext uri="{FF2B5EF4-FFF2-40B4-BE49-F238E27FC236}">
                <a16:creationId xmlns:a16="http://schemas.microsoft.com/office/drawing/2014/main" id="{048DA099-40D1-EE44-B122-DCF65F1BD3CA}"/>
              </a:ext>
            </a:extLst>
          </p:cNvPr>
          <p:cNvSpPr>
            <a:spLocks noGrp="1"/>
          </p:cNvSpPr>
          <p:nvPr>
            <p:ph type="title"/>
          </p:nvPr>
        </p:nvSpPr>
        <p:spPr>
          <a:xfrm>
            <a:off x="457200" y="511666"/>
            <a:ext cx="8229601" cy="332399"/>
          </a:xfrm>
        </p:spPr>
        <p:txBody>
          <a:bodyPr wrap="square" anchor="b">
            <a:normAutofit/>
          </a:bodyPr>
          <a:lstStyle/>
          <a:p>
            <a:r>
              <a:rPr lang="en-US" dirty="0"/>
              <a:t>QE (or lack thereof) Likely to Influence Return Dispersion</a:t>
            </a:r>
          </a:p>
        </p:txBody>
      </p:sp>
    </p:spTree>
    <p:extLst>
      <p:ext uri="{BB962C8B-B14F-4D97-AF65-F5344CB8AC3E}">
        <p14:creationId xmlns:p14="http://schemas.microsoft.com/office/powerpoint/2010/main" val="3963635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ontent Placeholder 21">
            <a:extLst>
              <a:ext uri="{FF2B5EF4-FFF2-40B4-BE49-F238E27FC236}">
                <a16:creationId xmlns:a16="http://schemas.microsoft.com/office/drawing/2014/main" id="{3C0A24B4-1E43-48EA-B669-16491E23CDA7}"/>
              </a:ext>
            </a:extLst>
          </p:cNvPr>
          <p:cNvGraphicFramePr>
            <a:graphicFrameLocks noGrp="1"/>
          </p:cNvGraphicFramePr>
          <p:nvPr>
            <p:ph sz="half" idx="1"/>
            <p:extLst>
              <p:ext uri="{D42A27DB-BD31-4B8C-83A1-F6EECF244321}">
                <p14:modId xmlns:p14="http://schemas.microsoft.com/office/powerpoint/2010/main" val="1016832325"/>
              </p:ext>
            </p:extLst>
          </p:nvPr>
        </p:nvGraphicFramePr>
        <p:xfrm>
          <a:off x="457200" y="1767864"/>
          <a:ext cx="8229600" cy="27977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 1. Taiwan Semiconductor</a:t>
            </a:r>
          </a:p>
        </p:txBody>
      </p:sp>
      <p:sp>
        <p:nvSpPr>
          <p:cNvPr id="12"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72C5C0A9-6165-4636-A33A-D93143DF1685}" type="slidenum">
              <a:rPr lang="en-US" smtClean="0"/>
              <a:t>25</a:t>
            </a:fld>
            <a:endParaRPr lang="en-US" dirty="0"/>
          </a:p>
        </p:txBody>
      </p:sp>
      <p:sp>
        <p:nvSpPr>
          <p:cNvPr id="6" name="Text Placeholder 5">
            <a:extLst>
              <a:ext uri="{FF2B5EF4-FFF2-40B4-BE49-F238E27FC236}">
                <a16:creationId xmlns:a16="http://schemas.microsoft.com/office/drawing/2014/main" id="{D0D0FFF1-A98F-4F0C-ADC8-47EFA7A78712}"/>
              </a:ext>
            </a:extLst>
          </p:cNvPr>
          <p:cNvSpPr>
            <a:spLocks noGrp="1"/>
          </p:cNvSpPr>
          <p:nvPr>
            <p:ph type="body" sz="quarter" idx="15"/>
          </p:nvPr>
        </p:nvSpPr>
        <p:spPr/>
        <p:txBody>
          <a:bodyPr/>
          <a:lstStyle/>
          <a:p>
            <a:r>
              <a:rPr lang="en-US" dirty="0"/>
              <a:t>Thornburg Investment Income Builder Fund</a:t>
            </a:r>
          </a:p>
          <a:p>
            <a:endParaRPr lang="en-US" dirty="0"/>
          </a:p>
        </p:txBody>
      </p:sp>
      <p:sp>
        <p:nvSpPr>
          <p:cNvPr id="23" name="Text Placeholder 22"/>
          <p:cNvSpPr>
            <a:spLocks noGrp="1"/>
          </p:cNvSpPr>
          <p:nvPr>
            <p:ph type="body" sz="quarter" idx="19"/>
          </p:nvPr>
        </p:nvSpPr>
        <p:spPr>
          <a:xfrm>
            <a:off x="457199" y="4614025"/>
            <a:ext cx="8229601" cy="738664"/>
          </a:xfrm>
          <a:solidFill>
            <a:schemeClr val="bg1">
              <a:lumMod val="85000"/>
            </a:schemeClr>
          </a:solidFill>
        </p:spPr>
        <p:txBody>
          <a:bodyPr/>
          <a:lstStyle/>
          <a:p>
            <a:r>
              <a:rPr lang="en-US" sz="900" dirty="0"/>
              <a:t>Taiwan Semiconductor is the leading contract manufacturer of semiconductor chips in the world, making processors and memory chips embedded in more than 11,000 products of more than 500 manufacturers of digital processing and communications devices, motor vehicles, and industrial equipment. The single largest end market for TSMC semiconductors is wireless handsets. In $US terms, $45.5 billion 2020 revenue (trailing 10-year growth CAGR +12.3%), $30.5 billion EBITDA (trailing 10-year growth CAGR +13.8%). TSMC stock trades mostly in Taiwan $. </a:t>
            </a:r>
          </a:p>
        </p:txBody>
      </p:sp>
      <p:sp>
        <p:nvSpPr>
          <p:cNvPr id="35" name="Text Placeholder 34"/>
          <p:cNvSpPr>
            <a:spLocks noGrp="1"/>
          </p:cNvSpPr>
          <p:nvPr>
            <p:ph type="body" sz="quarter" idx="20"/>
          </p:nvPr>
        </p:nvSpPr>
        <p:spPr>
          <a:xfrm>
            <a:off x="457199" y="940461"/>
            <a:ext cx="8229600" cy="507831"/>
          </a:xfrm>
        </p:spPr>
        <p:txBody>
          <a:bodyPr/>
          <a:lstStyle/>
          <a:p>
            <a:r>
              <a:rPr lang="en-US" sz="1100" dirty="0">
                <a:solidFill>
                  <a:schemeClr val="tx2"/>
                </a:solidFill>
                <a:latin typeface="Arial Narrow" panose="020B0606020202030204" pitchFamily="34" charset="0"/>
              </a:rPr>
              <a:t>$531 USD Billion Market Capitalization, Net Cash = 2.5% of Equity Market Capitalization, 1.90% Dividend Yield. </a:t>
            </a:r>
            <a:br>
              <a:rPr lang="en-US" sz="1100" dirty="0">
                <a:solidFill>
                  <a:schemeClr val="tx2"/>
                </a:solidFill>
                <a:latin typeface="Arial Narrow" panose="020B0606020202030204" pitchFamily="34" charset="0"/>
              </a:rPr>
            </a:br>
            <a:r>
              <a:rPr lang="en-US" sz="1100" dirty="0">
                <a:solidFill>
                  <a:schemeClr val="tx2"/>
                </a:solidFill>
                <a:latin typeface="Arial Narrow" panose="020B0606020202030204" pitchFamily="34" charset="0"/>
              </a:rPr>
              <a:t>Share price declined 28% from 1/14/20 to 3/19/2020, recovered to new highs in Q1 2021. 2020: Revenue +25% YoY, 2020 EPS +50% YoY. 2021 YTD through 9.30 Revenue +17.% YoY.</a:t>
            </a:r>
          </a:p>
        </p:txBody>
      </p:sp>
      <p:sp>
        <p:nvSpPr>
          <p:cNvPr id="20" name="Text Placeholder 19"/>
          <p:cNvSpPr>
            <a:spLocks noGrp="1"/>
          </p:cNvSpPr>
          <p:nvPr>
            <p:ph type="body" sz="quarter" idx="17"/>
          </p:nvPr>
        </p:nvSpPr>
        <p:spPr/>
        <p:txBody>
          <a:bodyPr/>
          <a:lstStyle/>
          <a:p>
            <a:r>
              <a:rPr lang="en-US" dirty="0"/>
              <a:t>Past performance does not guarantee future results.</a:t>
            </a:r>
          </a:p>
        </p:txBody>
      </p:sp>
      <p:sp>
        <p:nvSpPr>
          <p:cNvPr id="21" name="Text Placeholder 20"/>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61" name="Footer Placeholder 60"/>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24" name="Group 23"/>
          <p:cNvGrpSpPr/>
          <p:nvPr/>
        </p:nvGrpSpPr>
        <p:grpSpPr>
          <a:xfrm>
            <a:off x="457200" y="1767864"/>
            <a:ext cx="1101055" cy="274320"/>
            <a:chOff x="457204" y="2155560"/>
            <a:chExt cx="1101055" cy="274320"/>
          </a:xfrm>
        </p:grpSpPr>
        <p:cxnSp>
          <p:nvCxnSpPr>
            <p:cNvPr id="25" name="Straight Connector 24"/>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60979" y="2155560"/>
              <a:ext cx="109728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4004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Content Placeholder 19">
            <a:extLst>
              <a:ext uri="{FF2B5EF4-FFF2-40B4-BE49-F238E27FC236}">
                <a16:creationId xmlns:a16="http://schemas.microsoft.com/office/drawing/2014/main" id="{D1791F66-F63F-4D6A-B3B2-469E24D787BD}"/>
              </a:ext>
            </a:extLst>
          </p:cNvPr>
          <p:cNvGraphicFramePr>
            <a:graphicFrameLocks noGrp="1"/>
          </p:cNvGraphicFramePr>
          <p:nvPr>
            <p:ph sz="half" idx="1"/>
            <p:extLst>
              <p:ext uri="{D42A27DB-BD31-4B8C-83A1-F6EECF244321}">
                <p14:modId xmlns:p14="http://schemas.microsoft.com/office/powerpoint/2010/main" val="2315817905"/>
              </p:ext>
            </p:extLst>
          </p:nvPr>
        </p:nvGraphicFramePr>
        <p:xfrm>
          <a:off x="457200" y="1767864"/>
          <a:ext cx="8229600" cy="27977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2. Vodafone</a:t>
            </a:r>
          </a:p>
        </p:txBody>
      </p:sp>
      <p:sp>
        <p:nvSpPr>
          <p:cNvPr id="9"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0FE2265F-0DAF-4DB0-ABCF-A31404E387C5}" type="slidenum">
              <a:rPr lang="en-US" smtClean="0"/>
              <a:t>26</a:t>
            </a:fld>
            <a:endParaRPr lang="en-US" dirty="0"/>
          </a:p>
        </p:txBody>
      </p:sp>
      <p:sp>
        <p:nvSpPr>
          <p:cNvPr id="14" name="Text Placeholder 10">
            <a:extLst>
              <a:ext uri="{FF2B5EF4-FFF2-40B4-BE49-F238E27FC236}">
                <a16:creationId xmlns:a16="http://schemas.microsoft.com/office/drawing/2014/main" id="{81EB497D-1C14-4541-B745-C2E85F3E826E}"/>
              </a:ext>
            </a:extLst>
          </p:cNvPr>
          <p:cNvSpPr>
            <a:spLocks noGrp="1"/>
          </p:cNvSpPr>
          <p:nvPr>
            <p:ph type="body" sz="quarter" idx="15"/>
          </p:nvPr>
        </p:nvSpPr>
        <p:spPr/>
        <p:txBody>
          <a:bodyPr/>
          <a:lstStyle/>
          <a:p>
            <a:r>
              <a:rPr lang="en-US" dirty="0"/>
              <a:t>Thornburg Investment Income Builder Fund</a:t>
            </a:r>
          </a:p>
        </p:txBody>
      </p:sp>
      <p:sp>
        <p:nvSpPr>
          <p:cNvPr id="27" name="Text Placeholder 26"/>
          <p:cNvSpPr>
            <a:spLocks noGrp="1"/>
          </p:cNvSpPr>
          <p:nvPr>
            <p:ph type="body" sz="quarter" idx="19"/>
          </p:nvPr>
        </p:nvSpPr>
        <p:spPr>
          <a:xfrm>
            <a:off x="457199" y="4614025"/>
            <a:ext cx="8229601" cy="738664"/>
          </a:xfrm>
        </p:spPr>
        <p:txBody>
          <a:bodyPr/>
          <a:lstStyle/>
          <a:p>
            <a:r>
              <a:rPr lang="en-US" sz="900" dirty="0"/>
              <a:t>Vodafone and its subsidiaries serve more than 300 million wireless and more than 27 million terrestrial broadband communications customers in Europe, Africa, and the Middle East. Fiscal year ended 3/31/21 highlights: 43.8 billion EUR revenue (-2.6% YoY), 14.4 billion EUR EBITDA (-3.3% YoY). Vodafone’s revenue growth trend broken with Covid-19 and EM country currency translation impacts. Vodafone controls approximately 68K tower/rooftop cell sites in Europe via its 81% interest in subsidiary, “Vantage Towers,” which executed its own IPO in March 2021.</a:t>
            </a:r>
          </a:p>
        </p:txBody>
      </p:sp>
      <p:sp>
        <p:nvSpPr>
          <p:cNvPr id="28" name="Text Placeholder 27"/>
          <p:cNvSpPr>
            <a:spLocks noGrp="1"/>
          </p:cNvSpPr>
          <p:nvPr>
            <p:ph type="body" sz="quarter" idx="20"/>
          </p:nvPr>
        </p:nvSpPr>
        <p:spPr>
          <a:xfrm>
            <a:off x="457199" y="940461"/>
            <a:ext cx="8229600" cy="507831"/>
          </a:xfrm>
        </p:spPr>
        <p:txBody>
          <a:bodyPr/>
          <a:lstStyle/>
          <a:p>
            <a:r>
              <a:rPr lang="en-US" sz="1100" dirty="0">
                <a:solidFill>
                  <a:schemeClr val="tx2"/>
                </a:solidFill>
                <a:latin typeface="Arial Narrow" panose="020B0606020202030204" pitchFamily="34" charset="0"/>
              </a:rPr>
              <a:t>36.3 Billion EUR Market Capitalization, 41 Billion EUR Net Financial Debt, 6.90% Dividend Yield. Vodafone’s share price declined 37% from 2/19/2020 to 3/16/2020, inconsistent partial share price recovery since then. Minority interest IPO of its cell site tower subsidiary, “Vantage Towers,” was completed in March 2021, leaving Vodafone with approximately 413 million shares worth €11.6 billion.</a:t>
            </a:r>
          </a:p>
        </p:txBody>
      </p:sp>
      <p:sp>
        <p:nvSpPr>
          <p:cNvPr id="25" name="Text Placeholder 24"/>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26" name="Text Placeholder 25"/>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29" name="Footer Placeholder 28"/>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6" name="Group 15"/>
          <p:cNvGrpSpPr/>
          <p:nvPr/>
        </p:nvGrpSpPr>
        <p:grpSpPr>
          <a:xfrm>
            <a:off x="457200" y="1767864"/>
            <a:ext cx="918175" cy="274320"/>
            <a:chOff x="457204" y="2155560"/>
            <a:chExt cx="918175" cy="274320"/>
          </a:xfrm>
        </p:grpSpPr>
        <p:cxnSp>
          <p:nvCxnSpPr>
            <p:cNvPr id="17" name="Straight Connector 16"/>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60979" y="2155560"/>
              <a:ext cx="9144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43592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ontent Placeholder 25">
            <a:extLst>
              <a:ext uri="{FF2B5EF4-FFF2-40B4-BE49-F238E27FC236}">
                <a16:creationId xmlns:a16="http://schemas.microsoft.com/office/drawing/2014/main" id="{75C46023-98C0-4A7D-A11F-1A39E8FF9105}"/>
              </a:ext>
            </a:extLst>
          </p:cNvPr>
          <p:cNvGraphicFramePr>
            <a:graphicFrameLocks noGrp="1"/>
          </p:cNvGraphicFramePr>
          <p:nvPr>
            <p:ph sz="half" idx="1"/>
            <p:extLst>
              <p:ext uri="{D42A27DB-BD31-4B8C-83A1-F6EECF244321}">
                <p14:modId xmlns:p14="http://schemas.microsoft.com/office/powerpoint/2010/main" val="644287359"/>
              </p:ext>
            </p:extLst>
          </p:nvPr>
        </p:nvGraphicFramePr>
        <p:xfrm>
          <a:off x="457200" y="1767860"/>
          <a:ext cx="8229600" cy="279778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3. Orange SA</a:t>
            </a:r>
          </a:p>
        </p:txBody>
      </p:sp>
      <p:sp>
        <p:nvSpPr>
          <p:cNvPr id="12"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FB176D6F-FDF5-4F33-BE06-31D6FB2DC7E5}" type="slidenum">
              <a:rPr lang="en-US" smtClean="0"/>
              <a:t>27</a:t>
            </a:fld>
            <a:endParaRPr lang="en-US" dirty="0"/>
          </a:p>
        </p:txBody>
      </p:sp>
      <p:sp>
        <p:nvSpPr>
          <p:cNvPr id="6" name="Text Placeholder 5">
            <a:extLst>
              <a:ext uri="{FF2B5EF4-FFF2-40B4-BE49-F238E27FC236}">
                <a16:creationId xmlns:a16="http://schemas.microsoft.com/office/drawing/2014/main" id="{41DFE266-0797-4C9A-988F-3A0304E54745}"/>
              </a:ext>
            </a:extLst>
          </p:cNvPr>
          <p:cNvSpPr>
            <a:spLocks noGrp="1"/>
          </p:cNvSpPr>
          <p:nvPr>
            <p:ph type="body" sz="quarter" idx="15"/>
          </p:nvPr>
        </p:nvSpPr>
        <p:spPr/>
        <p:txBody>
          <a:bodyPr/>
          <a:lstStyle/>
          <a:p>
            <a:r>
              <a:rPr lang="en-US" dirty="0"/>
              <a:t>Thornburg Investment Income Builder Fund</a:t>
            </a:r>
          </a:p>
        </p:txBody>
      </p:sp>
      <p:sp>
        <p:nvSpPr>
          <p:cNvPr id="23" name="Text Placeholder 22"/>
          <p:cNvSpPr>
            <a:spLocks noGrp="1"/>
          </p:cNvSpPr>
          <p:nvPr>
            <p:ph type="body" sz="quarter" idx="19"/>
          </p:nvPr>
        </p:nvSpPr>
        <p:spPr>
          <a:xfrm>
            <a:off x="457199" y="4683275"/>
            <a:ext cx="8229601" cy="600164"/>
          </a:xfrm>
        </p:spPr>
        <p:txBody>
          <a:bodyPr/>
          <a:lstStyle/>
          <a:p>
            <a:r>
              <a:rPr lang="en-US" sz="900" dirty="0"/>
              <a:t>France-headquartered Orange is a multinational telecommunications services provider with 214 million mobile customers and 21.7 million terrestrial broadband customers in 27 countries in Europe, the Middle East, and Africa. 2020 highlights: 42.3 billion EUR revenue, 12.8 billion EBITDA, 23.5 billion net financial debt, 7.5% dividend yield as of 9/30/21. Trailing 5-year revenue flat &amp; EBITDA 5-year growth CAGR through 2020 were 4.6% year.</a:t>
            </a:r>
          </a:p>
        </p:txBody>
      </p:sp>
      <p:sp>
        <p:nvSpPr>
          <p:cNvPr id="24" name="Text Placeholder 23"/>
          <p:cNvSpPr>
            <a:spLocks noGrp="1"/>
          </p:cNvSpPr>
          <p:nvPr>
            <p:ph type="body" sz="quarter" idx="20"/>
          </p:nvPr>
        </p:nvSpPr>
        <p:spPr>
          <a:xfrm>
            <a:off x="457199" y="940461"/>
            <a:ext cx="8229600" cy="507831"/>
          </a:xfrm>
        </p:spPr>
        <p:txBody>
          <a:bodyPr/>
          <a:lstStyle/>
          <a:p>
            <a:pPr>
              <a:spcAft>
                <a:spcPts val="0"/>
              </a:spcAft>
            </a:pPr>
            <a:r>
              <a:rPr lang="en-US" sz="1100" dirty="0">
                <a:solidFill>
                  <a:schemeClr val="tx2"/>
                </a:solidFill>
                <a:latin typeface="Arial Narrow" panose="020B0606020202030204" pitchFamily="34" charset="0"/>
              </a:rPr>
              <a:t>25 Billion Euro Market Cap, 31B EUR net debt, </a:t>
            </a:r>
            <a:r>
              <a:rPr lang="en-US" sz="1100" dirty="0" err="1">
                <a:solidFill>
                  <a:schemeClr val="tx2"/>
                </a:solidFill>
                <a:latin typeface="Arial Narrow" panose="020B0606020202030204" pitchFamily="34" charset="0"/>
              </a:rPr>
              <a:t>preferreds</a:t>
            </a:r>
            <a:r>
              <a:rPr lang="en-US" sz="1100" dirty="0">
                <a:solidFill>
                  <a:schemeClr val="tx2"/>
                </a:solidFill>
                <a:latin typeface="Arial Narrow" panose="020B0606020202030204" pitchFamily="34" charset="0"/>
              </a:rPr>
              <a:t>, &amp; minorities. 7.49% Dividend Yield. Share px -30% from 2/19/20 to 3/16/20, very modest recovery since then. 2020 Revenue &amp; EBITDA +0.1%, -1% YoY. Orange owns c40k wireless broadcast towers and a strong wireless spectrum portfolio. Orange European terrestrial fiber/cable footprint passes &gt;51 million homes. </a:t>
            </a:r>
          </a:p>
        </p:txBody>
      </p:sp>
      <p:sp>
        <p:nvSpPr>
          <p:cNvPr id="21" name="Text Placeholder 20"/>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22" name="Text Placeholder 21"/>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25" name="Footer Placeholder 24"/>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8" name="Group 17"/>
          <p:cNvGrpSpPr/>
          <p:nvPr/>
        </p:nvGrpSpPr>
        <p:grpSpPr>
          <a:xfrm>
            <a:off x="457200" y="1767864"/>
            <a:ext cx="918175" cy="274320"/>
            <a:chOff x="457204" y="2155560"/>
            <a:chExt cx="918175" cy="274320"/>
          </a:xfrm>
        </p:grpSpPr>
        <p:cxnSp>
          <p:nvCxnSpPr>
            <p:cNvPr id="19" name="Straight Connector 18"/>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60979" y="2155560"/>
              <a:ext cx="9144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26401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Content Placeholder 18">
            <a:extLst>
              <a:ext uri="{FF2B5EF4-FFF2-40B4-BE49-F238E27FC236}">
                <a16:creationId xmlns:a16="http://schemas.microsoft.com/office/drawing/2014/main" id="{3A772CE2-ED6C-423E-B533-484EC6262D52}"/>
              </a:ext>
            </a:extLst>
          </p:cNvPr>
          <p:cNvGraphicFramePr>
            <a:graphicFrameLocks noGrp="1"/>
          </p:cNvGraphicFramePr>
          <p:nvPr>
            <p:ph sz="half" idx="1"/>
            <p:extLst>
              <p:ext uri="{D42A27DB-BD31-4B8C-83A1-F6EECF244321}">
                <p14:modId xmlns:p14="http://schemas.microsoft.com/office/powerpoint/2010/main" val="3516551870"/>
              </p:ext>
            </p:extLst>
          </p:nvPr>
        </p:nvGraphicFramePr>
        <p:xfrm>
          <a:off x="457200" y="1758438"/>
          <a:ext cx="8229600" cy="2807212"/>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4. Total SA</a:t>
            </a:r>
          </a:p>
        </p:txBody>
      </p:sp>
      <p:sp>
        <p:nvSpPr>
          <p:cNvPr id="14"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a:prstGeom prst="rect">
            <a:avLst/>
          </a:prstGeom>
        </p:spPr>
        <p:txBody>
          <a:bodyPr/>
          <a:lstStyle/>
          <a:p>
            <a:pPr algn="r"/>
            <a:fld id="{37540154-DE5B-4F13-9EE1-0D118585D3C7}" type="slidenum">
              <a:rPr lang="en-US" sz="800" smtClean="0"/>
              <a:t>28</a:t>
            </a:fld>
            <a:endParaRPr lang="en-US" sz="800" dirty="0">
              <a:latin typeface="Arial Narrow" panose="020B0604020202020204" pitchFamily="34" charset="0"/>
              <a:cs typeface="Arial Narrow" panose="020B0604020202020204" pitchFamily="34" charset="0"/>
            </a:endParaRPr>
          </a:p>
        </p:txBody>
      </p:sp>
      <p:sp>
        <p:nvSpPr>
          <p:cNvPr id="13" name="Text Placeholder 10">
            <a:extLst>
              <a:ext uri="{FF2B5EF4-FFF2-40B4-BE49-F238E27FC236}">
                <a16:creationId xmlns:a16="http://schemas.microsoft.com/office/drawing/2014/main" id="{95EC2E85-12D5-45DD-AC5D-DFDD919049D2}"/>
              </a:ext>
            </a:extLst>
          </p:cNvPr>
          <p:cNvSpPr>
            <a:spLocks noGrp="1"/>
          </p:cNvSpPr>
          <p:nvPr>
            <p:ph type="body" sz="quarter" idx="15"/>
          </p:nvPr>
        </p:nvSpPr>
        <p:spPr/>
        <p:txBody>
          <a:bodyPr/>
          <a:lstStyle/>
          <a:p>
            <a:r>
              <a:rPr lang="en-US" dirty="0"/>
              <a:t>Thornburg Investment Income Builder Fund</a:t>
            </a:r>
          </a:p>
          <a:p>
            <a:endParaRPr lang="en-US" dirty="0"/>
          </a:p>
        </p:txBody>
      </p:sp>
      <p:sp>
        <p:nvSpPr>
          <p:cNvPr id="8" name="Text Placeholder 7"/>
          <p:cNvSpPr>
            <a:spLocks noGrp="1"/>
          </p:cNvSpPr>
          <p:nvPr>
            <p:ph type="body" sz="quarter" idx="19"/>
          </p:nvPr>
        </p:nvSpPr>
        <p:spPr>
          <a:xfrm>
            <a:off x="457199" y="4614025"/>
            <a:ext cx="8229601" cy="738664"/>
          </a:xfrm>
        </p:spPr>
        <p:txBody>
          <a:bodyPr/>
          <a:lstStyle/>
          <a:p>
            <a:r>
              <a:rPr lang="en-US" sz="900" dirty="0"/>
              <a:t>France-based Total SA produces, transports, and supplies crude oil, natural gas, and low carbon electricity. Total also refines petrochemical products and manages gasoline filling stations in Europe, the U.S., and Africa. Total produces oil and natural gas in volumes approximately equal to 3 million barrels of oil equivalent daily. Each +/-$10/bbl oil price impacts cash flow by around +/-$3 billion per year. Total’s wind and solar power generation assets are growing rapidly, putting it on track to be a major global producer of green electricity over the coming decade.</a:t>
            </a:r>
          </a:p>
        </p:txBody>
      </p:sp>
      <p:sp>
        <p:nvSpPr>
          <p:cNvPr id="9" name="Text Placeholder 8"/>
          <p:cNvSpPr>
            <a:spLocks noGrp="1"/>
          </p:cNvSpPr>
          <p:nvPr>
            <p:ph type="body" sz="quarter" idx="20"/>
          </p:nvPr>
        </p:nvSpPr>
        <p:spPr>
          <a:xfrm>
            <a:off x="457199" y="940461"/>
            <a:ext cx="8229600" cy="646331"/>
          </a:xfrm>
        </p:spPr>
        <p:txBody>
          <a:bodyPr/>
          <a:lstStyle/>
          <a:p>
            <a:r>
              <a:rPr lang="en-US" dirty="0">
                <a:solidFill>
                  <a:schemeClr val="tx2"/>
                </a:solidFill>
                <a:latin typeface="Arial Narrow" panose="020B0606020202030204" pitchFamily="34" charset="0"/>
              </a:rPr>
              <a:t>132EUR Billion Market Capitalization, 41B Net Debt, 6.49% Dividend Yield. Total’s share price declined 56.7% from 1/6/20 to 3/18/2020, partially recovered from its March 2020 low. Annual EBITDA has fluctuated between $16.5 and $45.5 billion over the last decade when oil price averaged $76/bbl, 2020 was near the bottom of that range with a 2020 average Brent oil price of $43/bbl. YTD 2021 average of $68/bbl Brent and favorable gas trading environment should support an improved result for 2021. Total is transitioning to more low carbon power generation and gas processing &amp; distribution, gradually becoming less oil centric.</a:t>
            </a:r>
          </a:p>
        </p:txBody>
      </p:sp>
      <p:sp>
        <p:nvSpPr>
          <p:cNvPr id="6" name="Text Placeholder 5"/>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7" name="Text Placeholder 6"/>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16" name="Footer Placeholder 15"/>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2" name="Group 11"/>
          <p:cNvGrpSpPr/>
          <p:nvPr/>
        </p:nvGrpSpPr>
        <p:grpSpPr>
          <a:xfrm>
            <a:off x="457200" y="1767864"/>
            <a:ext cx="826735" cy="274320"/>
            <a:chOff x="457204" y="2155560"/>
            <a:chExt cx="826735" cy="274320"/>
          </a:xfrm>
        </p:grpSpPr>
        <p:cxnSp>
          <p:nvCxnSpPr>
            <p:cNvPr id="15" name="Straight Connector 14"/>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60979" y="2155560"/>
              <a:ext cx="82296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6326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a:extLst>
              <a:ext uri="{FF2B5EF4-FFF2-40B4-BE49-F238E27FC236}">
                <a16:creationId xmlns:a16="http://schemas.microsoft.com/office/drawing/2014/main" id="{13BC4FC1-C227-404E-AB08-3F5F559EC527}"/>
              </a:ext>
            </a:extLst>
          </p:cNvPr>
          <p:cNvGraphicFramePr>
            <a:graphicFrameLocks noGrp="1"/>
          </p:cNvGraphicFramePr>
          <p:nvPr>
            <p:ph sz="half" idx="1"/>
            <p:extLst>
              <p:ext uri="{D42A27DB-BD31-4B8C-83A1-F6EECF244321}">
                <p14:modId xmlns:p14="http://schemas.microsoft.com/office/powerpoint/2010/main" val="756366789"/>
              </p:ext>
            </p:extLst>
          </p:nvPr>
        </p:nvGraphicFramePr>
        <p:xfrm>
          <a:off x="457200" y="1767864"/>
          <a:ext cx="8229600" cy="27977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5. Broadcom</a:t>
            </a:r>
          </a:p>
        </p:txBody>
      </p:sp>
      <p:sp>
        <p:nvSpPr>
          <p:cNvPr id="14"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a:prstGeom prst="rect">
            <a:avLst/>
          </a:prstGeom>
        </p:spPr>
        <p:txBody>
          <a:bodyPr/>
          <a:lstStyle/>
          <a:p>
            <a:pPr algn="r"/>
            <a:fld id="{7374538E-D0B0-4274-A168-DB34D2CBC255}" type="slidenum">
              <a:rPr lang="en-US" sz="800" smtClean="0"/>
              <a:t>29</a:t>
            </a:fld>
            <a:endParaRPr lang="en-US" sz="800" dirty="0">
              <a:latin typeface="Arial Narrow" panose="020B0604020202020204" pitchFamily="34" charset="0"/>
              <a:cs typeface="Arial Narrow" panose="020B0604020202020204" pitchFamily="34" charset="0"/>
            </a:endParaRPr>
          </a:p>
        </p:txBody>
      </p:sp>
      <p:sp>
        <p:nvSpPr>
          <p:cNvPr id="13" name="Text Placeholder 10">
            <a:extLst>
              <a:ext uri="{FF2B5EF4-FFF2-40B4-BE49-F238E27FC236}">
                <a16:creationId xmlns:a16="http://schemas.microsoft.com/office/drawing/2014/main" id="{95EC2E85-12D5-45DD-AC5D-DFDD919049D2}"/>
              </a:ext>
            </a:extLst>
          </p:cNvPr>
          <p:cNvSpPr>
            <a:spLocks noGrp="1"/>
          </p:cNvSpPr>
          <p:nvPr>
            <p:ph type="body" sz="quarter" idx="15"/>
          </p:nvPr>
        </p:nvSpPr>
        <p:spPr/>
        <p:txBody>
          <a:bodyPr/>
          <a:lstStyle/>
          <a:p>
            <a:r>
              <a:rPr lang="en-US" dirty="0"/>
              <a:t>Thornburg Investment Income Builder Fund</a:t>
            </a:r>
          </a:p>
          <a:p>
            <a:endParaRPr lang="en-US" dirty="0"/>
          </a:p>
        </p:txBody>
      </p:sp>
      <p:sp>
        <p:nvSpPr>
          <p:cNvPr id="8" name="Text Placeholder 7"/>
          <p:cNvSpPr>
            <a:spLocks noGrp="1"/>
          </p:cNvSpPr>
          <p:nvPr>
            <p:ph type="body" sz="quarter" idx="19"/>
          </p:nvPr>
        </p:nvSpPr>
        <p:spPr>
          <a:xfrm>
            <a:off x="457199" y="4544776"/>
            <a:ext cx="8229601" cy="877163"/>
          </a:xfrm>
        </p:spPr>
        <p:txBody>
          <a:bodyPr/>
          <a:lstStyle/>
          <a:p>
            <a:r>
              <a:rPr lang="en-US" sz="900" dirty="0"/>
              <a:t>Broadcom designs, develops and markets digital and analog semiconductors, wireless radio components, storage adapters, controllers, networking processors and switches, fiber optic modules, optical sensors, and motion control encoders. An acquisitive firm, Broadcom’s revenue, EBITDA, and per share dividends grew at CAGRs of +28%, +39%, and +53% per year, respectively, between 2015 and 2020. Broadcom’s business should benefit from the global 5G rollout. Construction of 5G networks was set back by COVID-19 related delays, consequently, 2020 growth slowed compared to prior years. The need for high quality digital communications is affirmed.</a:t>
            </a:r>
          </a:p>
        </p:txBody>
      </p:sp>
      <p:sp>
        <p:nvSpPr>
          <p:cNvPr id="11" name="Text Placeholder 10"/>
          <p:cNvSpPr>
            <a:spLocks noGrp="1"/>
          </p:cNvSpPr>
          <p:nvPr>
            <p:ph type="body" sz="quarter" idx="20"/>
          </p:nvPr>
        </p:nvSpPr>
        <p:spPr>
          <a:xfrm>
            <a:off x="457199" y="940461"/>
            <a:ext cx="8229600" cy="338554"/>
          </a:xfrm>
        </p:spPr>
        <p:txBody>
          <a:bodyPr/>
          <a:lstStyle/>
          <a:p>
            <a:r>
              <a:rPr lang="en-US" sz="1100" dirty="0">
                <a:solidFill>
                  <a:schemeClr val="tx2"/>
                </a:solidFill>
                <a:latin typeface="Arial Narrow" panose="020B0606020202030204" pitchFamily="34" charset="0"/>
              </a:rPr>
              <a:t>$203 Billion Equity Market Capitalization, $236 Billion Enterprise Value, 2.97% Dividend Yield. Broadcom’s share price declined 48% from 2/12/2020 to 3/18/2020, now more than fully recovered to a higher price. FY 2020 Result: Revenue +5.7%. FY 2021 Revenue growth expected &gt;10%.</a:t>
            </a:r>
          </a:p>
        </p:txBody>
      </p:sp>
      <p:sp>
        <p:nvSpPr>
          <p:cNvPr id="6" name="Text Placeholder 5"/>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7" name="Text Placeholder 6"/>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17" name="Footer Placeholder 16"/>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20" name="Group 19"/>
          <p:cNvGrpSpPr/>
          <p:nvPr/>
        </p:nvGrpSpPr>
        <p:grpSpPr>
          <a:xfrm>
            <a:off x="457200" y="1767864"/>
            <a:ext cx="918175" cy="274320"/>
            <a:chOff x="457204" y="2155560"/>
            <a:chExt cx="918175" cy="274320"/>
          </a:xfrm>
        </p:grpSpPr>
        <p:cxnSp>
          <p:nvCxnSpPr>
            <p:cNvPr id="21" name="Straight Connector 20"/>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0979" y="2155560"/>
              <a:ext cx="9144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712185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8C58A570-09E6-47D3-9D00-5AD68A3884D7}"/>
              </a:ext>
            </a:extLst>
          </p:cNvPr>
          <p:cNvSpPr>
            <a:spLocks noGrp="1"/>
          </p:cNvSpPr>
          <p:nvPr>
            <p:ph type="title"/>
          </p:nvPr>
        </p:nvSpPr>
        <p:spPr>
          <a:xfrm>
            <a:off x="457200" y="866001"/>
            <a:ext cx="8229600" cy="276999"/>
          </a:xfrm>
        </p:spPr>
        <p:txBody>
          <a:bodyPr/>
          <a:lstStyle/>
          <a:p>
            <a:r>
              <a:rPr lang="en-US" sz="2000" dirty="0"/>
              <a:t>A Solution That Consistently Seeks to Provide Attractive Income</a:t>
            </a:r>
          </a:p>
        </p:txBody>
      </p:sp>
      <p:sp>
        <p:nvSpPr>
          <p:cNvPr id="5" name="Footer Placeholder 4">
            <a:extLst>
              <a:ext uri="{FF2B5EF4-FFF2-40B4-BE49-F238E27FC236}">
                <a16:creationId xmlns:a16="http://schemas.microsoft.com/office/drawing/2014/main" id="{DAFBEFEF-ACD6-4804-B47F-75D0DAAE2FD1}"/>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6" name="Slide Number Placeholder 5">
            <a:extLst>
              <a:ext uri="{FF2B5EF4-FFF2-40B4-BE49-F238E27FC236}">
                <a16:creationId xmlns:a16="http://schemas.microsoft.com/office/drawing/2014/main" id="{2B42FADE-4BED-47C8-8186-BA5C518EFF5D}"/>
              </a:ext>
            </a:extLst>
          </p:cNvPr>
          <p:cNvSpPr>
            <a:spLocks noGrp="1"/>
          </p:cNvSpPr>
          <p:nvPr>
            <p:ph type="sldNum" sz="quarter" idx="12"/>
          </p:nvPr>
        </p:nvSpPr>
        <p:spPr/>
        <p:txBody>
          <a:bodyPr/>
          <a:lstStyle/>
          <a:p>
            <a:fld id="{07AD6B60-1C19-2246-A923-3503AC7EC2C5}" type="slidenum">
              <a:rPr lang="en-US" smtClean="0"/>
              <a:pPr/>
              <a:t>3</a:t>
            </a:fld>
            <a:endParaRPr lang="en-US" dirty="0"/>
          </a:p>
        </p:txBody>
      </p:sp>
      <p:sp>
        <p:nvSpPr>
          <p:cNvPr id="12" name="Text Placeholder 11">
            <a:extLst>
              <a:ext uri="{FF2B5EF4-FFF2-40B4-BE49-F238E27FC236}">
                <a16:creationId xmlns:a16="http://schemas.microsoft.com/office/drawing/2014/main" id="{92ED51AD-8834-460D-9BF2-039556414676}"/>
              </a:ext>
            </a:extLst>
          </p:cNvPr>
          <p:cNvSpPr>
            <a:spLocks noGrp="1"/>
          </p:cNvSpPr>
          <p:nvPr>
            <p:ph type="body" sz="quarter" idx="15"/>
          </p:nvPr>
        </p:nvSpPr>
        <p:spPr/>
        <p:txBody>
          <a:bodyPr/>
          <a:lstStyle/>
          <a:p>
            <a:r>
              <a:rPr lang="en-US" dirty="0">
                <a:solidFill>
                  <a:schemeClr val="bg2"/>
                </a:solidFill>
              </a:rPr>
              <a:t>Thornburg Investment Income Builder Fund</a:t>
            </a:r>
          </a:p>
        </p:txBody>
      </p:sp>
      <p:sp>
        <p:nvSpPr>
          <p:cNvPr id="59" name="Content Placeholder 58">
            <a:extLst>
              <a:ext uri="{FF2B5EF4-FFF2-40B4-BE49-F238E27FC236}">
                <a16:creationId xmlns:a16="http://schemas.microsoft.com/office/drawing/2014/main" id="{DB3A9EB9-5B58-46F3-A185-83DB8538D937}"/>
              </a:ext>
            </a:extLst>
          </p:cNvPr>
          <p:cNvSpPr>
            <a:spLocks noGrp="1"/>
          </p:cNvSpPr>
          <p:nvPr>
            <p:ph type="body" sz="quarter" idx="25"/>
          </p:nvPr>
        </p:nvSpPr>
        <p:spPr>
          <a:xfrm>
            <a:off x="1246835" y="2162241"/>
            <a:ext cx="2920562" cy="236743"/>
          </a:xfrm>
        </p:spPr>
        <p:txBody>
          <a:bodyPr/>
          <a:lstStyle/>
          <a:p>
            <a:r>
              <a:rPr lang="en-US" dirty="0"/>
              <a:t>OBJECTIVE</a:t>
            </a:r>
          </a:p>
        </p:txBody>
      </p:sp>
      <p:sp>
        <p:nvSpPr>
          <p:cNvPr id="60" name="Content Placeholder 59">
            <a:extLst>
              <a:ext uri="{FF2B5EF4-FFF2-40B4-BE49-F238E27FC236}">
                <a16:creationId xmlns:a16="http://schemas.microsoft.com/office/drawing/2014/main" id="{477D5965-83FA-4E05-8460-180A3A7AB4E7}"/>
              </a:ext>
            </a:extLst>
          </p:cNvPr>
          <p:cNvSpPr>
            <a:spLocks noGrp="1"/>
          </p:cNvSpPr>
          <p:nvPr>
            <p:ph type="body" sz="quarter" idx="26"/>
          </p:nvPr>
        </p:nvSpPr>
        <p:spPr>
          <a:xfrm>
            <a:off x="1246835" y="3314605"/>
            <a:ext cx="2920562" cy="236743"/>
          </a:xfrm>
        </p:spPr>
        <p:txBody>
          <a:bodyPr/>
          <a:lstStyle/>
          <a:p>
            <a:r>
              <a:rPr lang="en-US" dirty="0"/>
              <a:t>INVESTIBLE UNIVERSE</a:t>
            </a:r>
          </a:p>
        </p:txBody>
      </p:sp>
      <p:sp>
        <p:nvSpPr>
          <p:cNvPr id="19" name="Content Placeholder 18">
            <a:extLst>
              <a:ext uri="{FF2B5EF4-FFF2-40B4-BE49-F238E27FC236}">
                <a16:creationId xmlns:a16="http://schemas.microsoft.com/office/drawing/2014/main" id="{E2301787-2918-4723-8ACB-B62CA576A535}"/>
              </a:ext>
            </a:extLst>
          </p:cNvPr>
          <p:cNvSpPr>
            <a:spLocks noGrp="1"/>
          </p:cNvSpPr>
          <p:nvPr>
            <p:ph type="body" sz="quarter" idx="27"/>
          </p:nvPr>
        </p:nvSpPr>
        <p:spPr>
          <a:xfrm>
            <a:off x="1246836" y="4462925"/>
            <a:ext cx="2920562" cy="236743"/>
          </a:xfrm>
        </p:spPr>
        <p:txBody>
          <a:bodyPr/>
          <a:lstStyle/>
          <a:p>
            <a:pPr lvl="1"/>
            <a:r>
              <a:rPr lang="en-US" sz="1400" dirty="0">
                <a:solidFill>
                  <a:schemeClr val="tx2"/>
                </a:solidFill>
              </a:rPr>
              <a:t>KEY  PILLARS</a:t>
            </a:r>
          </a:p>
        </p:txBody>
      </p:sp>
      <p:sp>
        <p:nvSpPr>
          <p:cNvPr id="58" name="Content Placeholder 57">
            <a:extLst>
              <a:ext uri="{FF2B5EF4-FFF2-40B4-BE49-F238E27FC236}">
                <a16:creationId xmlns:a16="http://schemas.microsoft.com/office/drawing/2014/main" id="{F559B10A-4E68-4115-BABD-BCAACC2DB4B7}"/>
              </a:ext>
            </a:extLst>
          </p:cNvPr>
          <p:cNvSpPr>
            <a:spLocks noGrp="1"/>
          </p:cNvSpPr>
          <p:nvPr>
            <p:ph type="body" sz="quarter" idx="22"/>
          </p:nvPr>
        </p:nvSpPr>
        <p:spPr>
          <a:xfrm>
            <a:off x="4385877" y="1836752"/>
            <a:ext cx="4300918" cy="887721"/>
          </a:xfrm>
        </p:spPr>
        <p:txBody>
          <a:bodyPr anchor="ctr"/>
          <a:lstStyle/>
          <a:p>
            <a:pPr marL="285750" lvl="1" indent="-285750">
              <a:spcAft>
                <a:spcPts val="0"/>
              </a:spcAft>
              <a:buFont typeface="Arial" panose="020B0604020202020204" pitchFamily="34" charset="0"/>
              <a:buChar char="•"/>
            </a:pPr>
            <a:r>
              <a:rPr lang="en-US" sz="1600" dirty="0"/>
              <a:t>Pay attractive yield today</a:t>
            </a:r>
          </a:p>
          <a:p>
            <a:pPr marL="285750" lvl="1" indent="-285750">
              <a:spcAft>
                <a:spcPts val="0"/>
              </a:spcAft>
              <a:buFont typeface="Arial" panose="020B0604020202020204" pitchFamily="34" charset="0"/>
              <a:buChar char="•"/>
            </a:pPr>
            <a:r>
              <a:rPr lang="en-US" sz="1600" dirty="0"/>
              <a:t>Grow the dividend over time (subject to periodic fluctuations)</a:t>
            </a:r>
          </a:p>
          <a:p>
            <a:pPr marL="285750" lvl="1" indent="-285750">
              <a:spcAft>
                <a:spcPts val="0"/>
              </a:spcAft>
              <a:buFont typeface="Arial" panose="020B0604020202020204" pitchFamily="34" charset="0"/>
              <a:buChar char="•"/>
            </a:pPr>
            <a:r>
              <a:rPr lang="en-US" sz="1600" dirty="0"/>
              <a:t>Long-term capital appreciation</a:t>
            </a:r>
          </a:p>
        </p:txBody>
      </p:sp>
      <p:sp>
        <p:nvSpPr>
          <p:cNvPr id="33" name="Content Placeholder 32">
            <a:extLst>
              <a:ext uri="{FF2B5EF4-FFF2-40B4-BE49-F238E27FC236}">
                <a16:creationId xmlns:a16="http://schemas.microsoft.com/office/drawing/2014/main" id="{16242688-40A9-4402-863A-96FDE801634A}"/>
              </a:ext>
            </a:extLst>
          </p:cNvPr>
          <p:cNvSpPr>
            <a:spLocks noGrp="1"/>
          </p:cNvSpPr>
          <p:nvPr>
            <p:ph type="body" sz="quarter" idx="28"/>
          </p:nvPr>
        </p:nvSpPr>
        <p:spPr>
          <a:xfrm>
            <a:off x="4385882" y="2989116"/>
            <a:ext cx="4300918" cy="887721"/>
          </a:xfrm>
        </p:spPr>
        <p:txBody>
          <a:bodyPr anchor="ctr"/>
          <a:lstStyle/>
          <a:p>
            <a:pPr marL="285750" lvl="1" indent="-285750">
              <a:buFont typeface="Arial" panose="020B0604020202020204" pitchFamily="34" charset="0"/>
              <a:buChar char="•"/>
            </a:pPr>
            <a:r>
              <a:rPr lang="en-US" sz="1600" dirty="0"/>
              <a:t>Global dividend-paying stocks</a:t>
            </a:r>
          </a:p>
          <a:p>
            <a:pPr marL="285750" lvl="1" indent="-285750">
              <a:buFont typeface="Arial" panose="020B0604020202020204" pitchFamily="34" charset="0"/>
              <a:buChar char="•"/>
            </a:pPr>
            <a:r>
              <a:rPr lang="en-US" sz="1600" dirty="0"/>
              <a:t>Global bonds and hybrid securities</a:t>
            </a:r>
          </a:p>
        </p:txBody>
      </p:sp>
      <p:sp>
        <p:nvSpPr>
          <p:cNvPr id="34" name="Content Placeholder 33">
            <a:extLst>
              <a:ext uri="{FF2B5EF4-FFF2-40B4-BE49-F238E27FC236}">
                <a16:creationId xmlns:a16="http://schemas.microsoft.com/office/drawing/2014/main" id="{9FE53355-7C6D-456E-A983-EFC234F13F9B}"/>
              </a:ext>
            </a:extLst>
          </p:cNvPr>
          <p:cNvSpPr>
            <a:spLocks noGrp="1"/>
          </p:cNvSpPr>
          <p:nvPr>
            <p:ph type="body" sz="quarter" idx="29"/>
          </p:nvPr>
        </p:nvSpPr>
        <p:spPr>
          <a:xfrm>
            <a:off x="4385882" y="4137436"/>
            <a:ext cx="4300918" cy="887721"/>
          </a:xfrm>
        </p:spPr>
        <p:txBody>
          <a:bodyPr anchor="ctr"/>
          <a:lstStyle/>
          <a:p>
            <a:pPr marL="285750" lvl="1" indent="-285750">
              <a:buFont typeface="Arial" panose="020B0604020202020204" pitchFamily="34" charset="0"/>
              <a:buChar char="•"/>
            </a:pPr>
            <a:r>
              <a:rPr lang="en-US" sz="1600" dirty="0"/>
              <a:t>Focus on firms’ ability and willingness to pay dividends</a:t>
            </a:r>
          </a:p>
        </p:txBody>
      </p:sp>
      <p:sp>
        <p:nvSpPr>
          <p:cNvPr id="96" name="Text Placeholder 95">
            <a:extLst>
              <a:ext uri="{FF2B5EF4-FFF2-40B4-BE49-F238E27FC236}">
                <a16:creationId xmlns:a16="http://schemas.microsoft.com/office/drawing/2014/main" id="{4A352110-C670-4D42-B0B1-290C7FCABB3A}"/>
              </a:ext>
            </a:extLst>
          </p:cNvPr>
          <p:cNvSpPr>
            <a:spLocks noGrp="1"/>
          </p:cNvSpPr>
          <p:nvPr>
            <p:ph type="body" sz="quarter" idx="33"/>
          </p:nvPr>
        </p:nvSpPr>
        <p:spPr/>
        <p:txBody>
          <a:bodyPr/>
          <a:lstStyle/>
          <a:p>
            <a:endParaRPr lang="en-US"/>
          </a:p>
        </p:txBody>
      </p:sp>
      <p:sp>
        <p:nvSpPr>
          <p:cNvPr id="97" name="Text Placeholder 96">
            <a:extLst>
              <a:ext uri="{FF2B5EF4-FFF2-40B4-BE49-F238E27FC236}">
                <a16:creationId xmlns:a16="http://schemas.microsoft.com/office/drawing/2014/main" id="{1A4B2CFD-47C8-444F-980C-947D9EF6249F}"/>
              </a:ext>
            </a:extLst>
          </p:cNvPr>
          <p:cNvSpPr>
            <a:spLocks noGrp="1"/>
          </p:cNvSpPr>
          <p:nvPr>
            <p:ph type="body" sz="quarter" idx="34"/>
          </p:nvPr>
        </p:nvSpPr>
        <p:spPr/>
        <p:txBody>
          <a:bodyPr/>
          <a:lstStyle/>
          <a:p>
            <a:r>
              <a:rPr lang="en-US" dirty="0"/>
              <a:t>There is no guarantee that the Fund will meet its investment objectives. Dividends are not guaranteed.</a:t>
            </a:r>
          </a:p>
        </p:txBody>
      </p:sp>
    </p:spTree>
    <p:extLst>
      <p:ext uri="{BB962C8B-B14F-4D97-AF65-F5344CB8AC3E}">
        <p14:creationId xmlns:p14="http://schemas.microsoft.com/office/powerpoint/2010/main" val="28198273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ontent Placeholder 21">
            <a:extLst>
              <a:ext uri="{FF2B5EF4-FFF2-40B4-BE49-F238E27FC236}">
                <a16:creationId xmlns:a16="http://schemas.microsoft.com/office/drawing/2014/main" id="{E6AD1061-AFFE-47B1-A5B3-D281600991E1}"/>
              </a:ext>
            </a:extLst>
          </p:cNvPr>
          <p:cNvGraphicFramePr>
            <a:graphicFrameLocks noGrp="1"/>
          </p:cNvGraphicFramePr>
          <p:nvPr>
            <p:ph sz="half" idx="1"/>
            <p:extLst>
              <p:ext uri="{D42A27DB-BD31-4B8C-83A1-F6EECF244321}">
                <p14:modId xmlns:p14="http://schemas.microsoft.com/office/powerpoint/2010/main" val="3159227287"/>
              </p:ext>
            </p:extLst>
          </p:nvPr>
        </p:nvGraphicFramePr>
        <p:xfrm>
          <a:off x="457200" y="1767864"/>
          <a:ext cx="8229600" cy="27977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6. Samsung</a:t>
            </a:r>
          </a:p>
        </p:txBody>
      </p:sp>
      <p:sp>
        <p:nvSpPr>
          <p:cNvPr id="12"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a:prstGeom prst="rect">
            <a:avLst/>
          </a:prstGeom>
        </p:spPr>
        <p:txBody>
          <a:bodyPr/>
          <a:lstStyle/>
          <a:p>
            <a:pPr algn="r"/>
            <a:fld id="{810FE745-0E24-4C91-A9E2-D987E8667C99}" type="slidenum">
              <a:rPr lang="en-US" sz="800" smtClean="0"/>
              <a:t>30</a:t>
            </a:fld>
            <a:endParaRPr lang="en-US" sz="800" dirty="0">
              <a:latin typeface="Arial Narrow" panose="020B0604020202020204" pitchFamily="34" charset="0"/>
              <a:cs typeface="Arial Narrow" panose="020B0604020202020204" pitchFamily="34" charset="0"/>
            </a:endParaRPr>
          </a:p>
        </p:txBody>
      </p:sp>
      <p:sp>
        <p:nvSpPr>
          <p:cNvPr id="13" name="Text Placeholder 10">
            <a:extLst>
              <a:ext uri="{FF2B5EF4-FFF2-40B4-BE49-F238E27FC236}">
                <a16:creationId xmlns:a16="http://schemas.microsoft.com/office/drawing/2014/main" id="{E2E22CD2-3EB2-4282-A48F-DC141AA31381}"/>
              </a:ext>
            </a:extLst>
          </p:cNvPr>
          <p:cNvSpPr>
            <a:spLocks noGrp="1"/>
          </p:cNvSpPr>
          <p:nvPr>
            <p:ph type="body" sz="quarter" idx="15"/>
          </p:nvPr>
        </p:nvSpPr>
        <p:spPr/>
        <p:txBody>
          <a:bodyPr/>
          <a:lstStyle/>
          <a:p>
            <a:r>
              <a:rPr lang="en-US" dirty="0"/>
              <a:t>Thornburg Investment Income Builder Fund</a:t>
            </a:r>
          </a:p>
        </p:txBody>
      </p:sp>
      <p:sp>
        <p:nvSpPr>
          <p:cNvPr id="8" name="Text Placeholder 7"/>
          <p:cNvSpPr>
            <a:spLocks noGrp="1"/>
          </p:cNvSpPr>
          <p:nvPr>
            <p:ph type="body" sz="quarter" idx="19"/>
          </p:nvPr>
        </p:nvSpPr>
        <p:spPr>
          <a:xfrm>
            <a:off x="457199" y="4683275"/>
            <a:ext cx="8229601" cy="600164"/>
          </a:xfrm>
        </p:spPr>
        <p:txBody>
          <a:bodyPr/>
          <a:lstStyle/>
          <a:p>
            <a:r>
              <a:rPr lang="en-US" sz="900" dirty="0"/>
              <a:t>Samsung Electronics is one of the world’s largest semiconductor manufacturers. It produces a variety of consumer devices (handsets, TVs, digital displays) and communications infrastructure equipment. Revenue &amp; EBITDA annual growth rates +3.4% and +7.0% per year, 2015-2020. Samsung capex &gt;$20 billion $US/year in recent years, making it a leader in 5G communications technology and components.</a:t>
            </a:r>
          </a:p>
        </p:txBody>
      </p:sp>
      <p:sp>
        <p:nvSpPr>
          <p:cNvPr id="9" name="Text Placeholder 8"/>
          <p:cNvSpPr>
            <a:spLocks noGrp="1"/>
          </p:cNvSpPr>
          <p:nvPr>
            <p:ph type="body" sz="quarter" idx="20"/>
          </p:nvPr>
        </p:nvSpPr>
        <p:spPr>
          <a:xfrm>
            <a:off x="457199" y="940461"/>
            <a:ext cx="8229600" cy="338554"/>
          </a:xfrm>
        </p:spPr>
        <p:txBody>
          <a:bodyPr/>
          <a:lstStyle/>
          <a:p>
            <a:r>
              <a:rPr lang="en-US" sz="1100" dirty="0">
                <a:solidFill>
                  <a:schemeClr val="tx2"/>
                </a:solidFill>
                <a:latin typeface="Arial Narrow" panose="020B0606020202030204" pitchFamily="34" charset="0"/>
              </a:rPr>
              <a:t>$357USD Billion Equity Mkt Capitalization, $282 Billion Enterprise Value, $75 Billion Net Cash. 4.06% Dividend Yield. First half 2021 Result: Revenue +19%, EBITDA +28% YoY to $36 Billion.</a:t>
            </a:r>
          </a:p>
        </p:txBody>
      </p:sp>
      <p:sp>
        <p:nvSpPr>
          <p:cNvPr id="6" name="Text Placeholder 5"/>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7" name="Text Placeholder 6"/>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16" name="Footer Placeholder 15"/>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9" name="Group 18"/>
          <p:cNvGrpSpPr/>
          <p:nvPr/>
        </p:nvGrpSpPr>
        <p:grpSpPr>
          <a:xfrm>
            <a:off x="457200" y="1767864"/>
            <a:ext cx="826735" cy="274320"/>
            <a:chOff x="457204" y="2155560"/>
            <a:chExt cx="826735" cy="274320"/>
          </a:xfrm>
        </p:grpSpPr>
        <p:cxnSp>
          <p:nvCxnSpPr>
            <p:cNvPr id="20" name="Straight Connector 19"/>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0979" y="2155560"/>
              <a:ext cx="82296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68397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a:extLst>
              <a:ext uri="{FF2B5EF4-FFF2-40B4-BE49-F238E27FC236}">
                <a16:creationId xmlns:a16="http://schemas.microsoft.com/office/drawing/2014/main" id="{8D6E2FAB-F080-474B-B4F2-BB8914C0DFDE}"/>
              </a:ext>
            </a:extLst>
          </p:cNvPr>
          <p:cNvGraphicFramePr>
            <a:graphicFrameLocks noGrp="1"/>
          </p:cNvGraphicFramePr>
          <p:nvPr>
            <p:ph sz="half" idx="1"/>
            <p:extLst>
              <p:ext uri="{D42A27DB-BD31-4B8C-83A1-F6EECF244321}">
                <p14:modId xmlns:p14="http://schemas.microsoft.com/office/powerpoint/2010/main" val="3439218655"/>
              </p:ext>
            </p:extLst>
          </p:nvPr>
        </p:nvGraphicFramePr>
        <p:xfrm>
          <a:off x="457200" y="1767864"/>
          <a:ext cx="8229600" cy="27977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7. China Mobile, Ltd.</a:t>
            </a:r>
          </a:p>
        </p:txBody>
      </p:sp>
      <p:sp>
        <p:nvSpPr>
          <p:cNvPr id="14"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a:prstGeom prst="rect">
            <a:avLst/>
          </a:prstGeom>
        </p:spPr>
        <p:txBody>
          <a:bodyPr/>
          <a:lstStyle/>
          <a:p>
            <a:pPr algn="r"/>
            <a:fld id="{46862B1F-0409-4F90-9513-39F994A063D2}" type="slidenum">
              <a:rPr lang="en-US" sz="800" smtClean="0"/>
              <a:t>31</a:t>
            </a:fld>
            <a:endParaRPr lang="en-US" sz="800" dirty="0">
              <a:latin typeface="Arial Narrow" panose="020B0604020202020204" pitchFamily="34" charset="0"/>
              <a:cs typeface="Arial Narrow" panose="020B0604020202020204" pitchFamily="34" charset="0"/>
            </a:endParaRPr>
          </a:p>
        </p:txBody>
      </p:sp>
      <p:sp>
        <p:nvSpPr>
          <p:cNvPr id="13" name="Text Placeholder 10">
            <a:extLst>
              <a:ext uri="{FF2B5EF4-FFF2-40B4-BE49-F238E27FC236}">
                <a16:creationId xmlns:a16="http://schemas.microsoft.com/office/drawing/2014/main" id="{7BB8DA6F-7026-45D3-8F6C-7A82D3EA66DC}"/>
              </a:ext>
            </a:extLst>
          </p:cNvPr>
          <p:cNvSpPr>
            <a:spLocks noGrp="1"/>
          </p:cNvSpPr>
          <p:nvPr>
            <p:ph type="body" sz="quarter" idx="15"/>
          </p:nvPr>
        </p:nvSpPr>
        <p:spPr/>
        <p:txBody>
          <a:bodyPr/>
          <a:lstStyle/>
          <a:p>
            <a:r>
              <a:rPr lang="en-US" dirty="0"/>
              <a:t>Thornburg Investment Income Builder Fund</a:t>
            </a:r>
          </a:p>
        </p:txBody>
      </p:sp>
      <p:sp>
        <p:nvSpPr>
          <p:cNvPr id="8" name="Text Placeholder 7"/>
          <p:cNvSpPr>
            <a:spLocks noGrp="1"/>
          </p:cNvSpPr>
          <p:nvPr>
            <p:ph type="body" sz="quarter" idx="19"/>
          </p:nvPr>
        </p:nvSpPr>
        <p:spPr>
          <a:xfrm>
            <a:off x="457199" y="4544775"/>
            <a:ext cx="8229601" cy="877163"/>
          </a:xfrm>
        </p:spPr>
        <p:txBody>
          <a:bodyPr/>
          <a:lstStyle/>
          <a:p>
            <a:r>
              <a:rPr lang="en-US" sz="900" dirty="0"/>
              <a:t>China Mobile is the world’s largest telecommunications services provider with 942 million mobile customers and 210 million terrestrial broadband customers. 2020 highlights: 768 billion CNY revenue, 285 billion CNY EBITDA, 374 billion CNY net cash (46% of equity market capitalization). Trailing 5-year revenue &amp; EBITDA growth through 2020 were +2.8%/year and +3.5%/year, respectively. Average monthly tariff for a mobile handset customer in H1’21 was 52 CNY/month ($8.07USD) for average data consumption of 11.9 GB/month. Average home broadband tariff was 36 CNY/month ($5.59 US), with virtually all connections optical fiber to the home. China Mobile owns 28% of China Tower (which in turn owns c2 million mobile communications towers in China).</a:t>
            </a:r>
          </a:p>
        </p:txBody>
      </p:sp>
      <p:sp>
        <p:nvSpPr>
          <p:cNvPr id="11" name="Text Placeholder 10"/>
          <p:cNvSpPr>
            <a:spLocks noGrp="1"/>
          </p:cNvSpPr>
          <p:nvPr>
            <p:ph type="body" sz="quarter" idx="20"/>
          </p:nvPr>
        </p:nvSpPr>
        <p:spPr>
          <a:xfrm>
            <a:off x="457199" y="940461"/>
            <a:ext cx="8229600" cy="507831"/>
          </a:xfrm>
        </p:spPr>
        <p:txBody>
          <a:bodyPr/>
          <a:lstStyle/>
          <a:p>
            <a:r>
              <a:rPr lang="en-US" sz="1100" dirty="0">
                <a:solidFill>
                  <a:schemeClr val="tx2"/>
                </a:solidFill>
                <a:latin typeface="Arial Narrow" panose="020B0606020202030204" pitchFamily="34" charset="0"/>
              </a:rPr>
              <a:t>820 Billion RMB ($127 Billion USD) Market Capitalization. Net Cash at 12/31/20 = 38% of Market Cap, EV = $77 Billion USD. 7.22% Dividend Yield. Share price declined 37% from 1/24/20 to 12/31/20. First half 2021 Service Revenue +9.8% YoY, EBITDA +11.2% YoY. Trailing Year Cash Flow of 143.6 Billion RMB = 17.5% of Market Cap.</a:t>
            </a:r>
          </a:p>
        </p:txBody>
      </p:sp>
      <p:sp>
        <p:nvSpPr>
          <p:cNvPr id="6" name="Text Placeholder 5"/>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7" name="Text Placeholder 6"/>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17" name="Footer Placeholder 16"/>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20" name="Group 19"/>
          <p:cNvGrpSpPr/>
          <p:nvPr/>
        </p:nvGrpSpPr>
        <p:grpSpPr>
          <a:xfrm>
            <a:off x="457200" y="1767864"/>
            <a:ext cx="1101055" cy="274320"/>
            <a:chOff x="457204" y="2155560"/>
            <a:chExt cx="1101055" cy="274320"/>
          </a:xfrm>
        </p:grpSpPr>
        <p:cxnSp>
          <p:nvCxnSpPr>
            <p:cNvPr id="21" name="Straight Connector 20"/>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0979" y="2155560"/>
              <a:ext cx="109728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763744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ontent Placeholder 22">
            <a:extLst>
              <a:ext uri="{FF2B5EF4-FFF2-40B4-BE49-F238E27FC236}">
                <a16:creationId xmlns:a16="http://schemas.microsoft.com/office/drawing/2014/main" id="{848849BA-98F1-4B8F-8E06-CBD4FF4E0EC5}"/>
              </a:ext>
            </a:extLst>
          </p:cNvPr>
          <p:cNvGraphicFramePr>
            <a:graphicFrameLocks noGrp="1"/>
          </p:cNvGraphicFramePr>
          <p:nvPr>
            <p:ph sz="half" idx="1"/>
            <p:extLst>
              <p:ext uri="{D42A27DB-BD31-4B8C-83A1-F6EECF244321}">
                <p14:modId xmlns:p14="http://schemas.microsoft.com/office/powerpoint/2010/main" val="1094125372"/>
              </p:ext>
            </p:extLst>
          </p:nvPr>
        </p:nvGraphicFramePr>
        <p:xfrm>
          <a:off x="457200" y="1767864"/>
          <a:ext cx="8229600" cy="279778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8. CME Group</a:t>
            </a:r>
          </a:p>
        </p:txBody>
      </p:sp>
      <p:sp>
        <p:nvSpPr>
          <p:cNvPr id="12"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a:prstGeom prst="rect">
            <a:avLst/>
          </a:prstGeom>
        </p:spPr>
        <p:txBody>
          <a:bodyPr/>
          <a:lstStyle/>
          <a:p>
            <a:pPr algn="r"/>
            <a:r>
              <a:rPr lang="en-US" sz="800" dirty="0"/>
              <a:t>29</a:t>
            </a:r>
            <a:endParaRPr lang="en-US" sz="800" dirty="0">
              <a:latin typeface="Arial Narrow" panose="020B0604020202020204" pitchFamily="34" charset="0"/>
              <a:cs typeface="Arial Narrow" panose="020B0604020202020204" pitchFamily="34" charset="0"/>
            </a:endParaRPr>
          </a:p>
        </p:txBody>
      </p:sp>
      <p:sp>
        <p:nvSpPr>
          <p:cNvPr id="13" name="Text Placeholder 10">
            <a:extLst>
              <a:ext uri="{FF2B5EF4-FFF2-40B4-BE49-F238E27FC236}">
                <a16:creationId xmlns:a16="http://schemas.microsoft.com/office/drawing/2014/main" id="{92DE70E9-83A7-46AC-87E7-1549F14FFC7E}"/>
              </a:ext>
            </a:extLst>
          </p:cNvPr>
          <p:cNvSpPr>
            <a:spLocks noGrp="1"/>
          </p:cNvSpPr>
          <p:nvPr>
            <p:ph type="body" sz="quarter" idx="15"/>
          </p:nvPr>
        </p:nvSpPr>
        <p:spPr/>
        <p:txBody>
          <a:bodyPr/>
          <a:lstStyle/>
          <a:p>
            <a:r>
              <a:rPr lang="en-US" dirty="0"/>
              <a:t>Thornburg Investment Income Builder Fund</a:t>
            </a:r>
          </a:p>
        </p:txBody>
      </p:sp>
      <p:sp>
        <p:nvSpPr>
          <p:cNvPr id="8" name="Text Placeholder 7"/>
          <p:cNvSpPr>
            <a:spLocks noGrp="1"/>
          </p:cNvSpPr>
          <p:nvPr>
            <p:ph type="body" sz="quarter" idx="19"/>
          </p:nvPr>
        </p:nvSpPr>
        <p:spPr>
          <a:xfrm>
            <a:off x="457199" y="4614025"/>
            <a:ext cx="8229601" cy="738664"/>
          </a:xfrm>
        </p:spPr>
        <p:txBody>
          <a:bodyPr/>
          <a:lstStyle/>
          <a:p>
            <a:r>
              <a:rPr lang="en-US" sz="900" dirty="0"/>
              <a:t>CME Group exchanges offer a wide range of global benchmark products for trading and hedging assets tied to interest rates, equity indexes, currency exchange rates, energy, agricultural commodities, and metals. 2020 highlights: $4.9 billion revenue, $3.15 billion EBITDA. 2020 trading volumes flattish YoY on low interest rate volatility. Incremental profitability on volume increases is high. Average annual trading volume growth since 1972 averaged +13% YoY. Quarterly trade volumes are volatile. </a:t>
            </a:r>
          </a:p>
        </p:txBody>
      </p:sp>
      <p:sp>
        <p:nvSpPr>
          <p:cNvPr id="11" name="Text Placeholder 10"/>
          <p:cNvSpPr>
            <a:spLocks noGrp="1"/>
          </p:cNvSpPr>
          <p:nvPr>
            <p:ph type="body" sz="quarter" idx="20"/>
          </p:nvPr>
        </p:nvSpPr>
        <p:spPr>
          <a:xfrm>
            <a:off x="457199" y="940461"/>
            <a:ext cx="8229600" cy="677108"/>
          </a:xfrm>
        </p:spPr>
        <p:txBody>
          <a:bodyPr/>
          <a:lstStyle/>
          <a:p>
            <a:r>
              <a:rPr lang="en-US" sz="1100" dirty="0">
                <a:solidFill>
                  <a:schemeClr val="tx2"/>
                </a:solidFill>
                <a:latin typeface="Arial Narrow" panose="020B0606020202030204" pitchFamily="34" charset="0"/>
              </a:rPr>
              <a:t>(Formerly Chicago Mercantile Exchange): $72 Billion Market Capitalization, $3 Billion Net Debt, 3.13% Trailing Year Dividend Yield. CME share price declined 37.6% from 2/23 to 3/23/2020, now mostly recovered from March 2020 low. 2020 revenue flat YoY; EPS -0.7% YoY on -1% average trade volumes. Flat YoY volumes through first 9 months of 2021, but gaining momentum with Q3’21 volumes +14% YoY. Higher rates and commodities prices should be positive for hedging activity and CME business volumes.</a:t>
            </a:r>
          </a:p>
        </p:txBody>
      </p:sp>
      <p:sp>
        <p:nvSpPr>
          <p:cNvPr id="6" name="Text Placeholder 5"/>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7" name="Text Placeholder 6"/>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17" name="Footer Placeholder 16"/>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9" name="Group 18"/>
          <p:cNvGrpSpPr/>
          <p:nvPr/>
        </p:nvGrpSpPr>
        <p:grpSpPr>
          <a:xfrm>
            <a:off x="457200" y="1767864"/>
            <a:ext cx="826735" cy="274320"/>
            <a:chOff x="457204" y="2155560"/>
            <a:chExt cx="826735" cy="274320"/>
          </a:xfrm>
        </p:grpSpPr>
        <p:cxnSp>
          <p:nvCxnSpPr>
            <p:cNvPr id="20" name="Straight Connector 19"/>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0979" y="2155560"/>
              <a:ext cx="82296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46186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9. AbbVie, Inc.</a:t>
            </a:r>
          </a:p>
        </p:txBody>
      </p:sp>
      <p:sp>
        <p:nvSpPr>
          <p:cNvPr id="12"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D33546FA-6039-4A91-870D-5ACDE1AB8553}" type="slidenum">
              <a:rPr lang="en-US" smtClean="0"/>
              <a:t>33</a:t>
            </a:fld>
            <a:endParaRPr lang="en-US" dirty="0"/>
          </a:p>
        </p:txBody>
      </p:sp>
      <p:sp>
        <p:nvSpPr>
          <p:cNvPr id="15" name="Text Placeholder 10">
            <a:extLst>
              <a:ext uri="{FF2B5EF4-FFF2-40B4-BE49-F238E27FC236}">
                <a16:creationId xmlns:a16="http://schemas.microsoft.com/office/drawing/2014/main" id="{C3B86674-72ED-4F3F-900E-6A204D555273}"/>
              </a:ext>
            </a:extLst>
          </p:cNvPr>
          <p:cNvSpPr>
            <a:spLocks noGrp="1"/>
          </p:cNvSpPr>
          <p:nvPr>
            <p:ph type="body" sz="quarter" idx="15"/>
          </p:nvPr>
        </p:nvSpPr>
        <p:spPr/>
        <p:txBody>
          <a:bodyPr/>
          <a:lstStyle/>
          <a:p>
            <a:r>
              <a:rPr lang="en-US" dirty="0"/>
              <a:t>Thornburg Investment Income Builder Fund</a:t>
            </a:r>
          </a:p>
          <a:p>
            <a:endParaRPr lang="en-US" dirty="0"/>
          </a:p>
        </p:txBody>
      </p:sp>
      <p:sp>
        <p:nvSpPr>
          <p:cNvPr id="23" name="Text Placeholder 22"/>
          <p:cNvSpPr>
            <a:spLocks noGrp="1"/>
          </p:cNvSpPr>
          <p:nvPr>
            <p:ph type="body" sz="quarter" idx="19"/>
          </p:nvPr>
        </p:nvSpPr>
        <p:spPr>
          <a:xfrm>
            <a:off x="457199" y="4614024"/>
            <a:ext cx="8229601" cy="738664"/>
          </a:xfrm>
        </p:spPr>
        <p:txBody>
          <a:bodyPr/>
          <a:lstStyle/>
          <a:p>
            <a:r>
              <a:rPr lang="en-US" sz="900" dirty="0"/>
              <a:t>AbbVie is a global, research-based biopharmaceutical company. Its primary product is Humira, best known as a rheumatoid arthritis drug; it accounts for some 40% of the company's total net revenues. Other key products include cancer treatment Imbruvica and hepatitis C drug </a:t>
            </a:r>
            <a:r>
              <a:rPr lang="en-US" sz="900" dirty="0" err="1"/>
              <a:t>Mavyret</a:t>
            </a:r>
            <a:r>
              <a:rPr lang="en-US" sz="900" dirty="0"/>
              <a:t>. Following its mid-2020 acquisition of Allergan, AbbVie added Botox and other cosmetic therapies to its portfolio of products. From 2015 – 2020 revenue per share and EBITDA per share increased at average annual rate of 14% and 16%, respectively. Humira’s upcoming patent expiry is a head wind for future growth.</a:t>
            </a:r>
          </a:p>
        </p:txBody>
      </p:sp>
      <p:sp>
        <p:nvSpPr>
          <p:cNvPr id="24" name="Text Placeholder 23"/>
          <p:cNvSpPr>
            <a:spLocks noGrp="1"/>
          </p:cNvSpPr>
          <p:nvPr>
            <p:ph type="body" sz="quarter" idx="20"/>
          </p:nvPr>
        </p:nvSpPr>
        <p:spPr>
          <a:xfrm>
            <a:off x="457199" y="940461"/>
            <a:ext cx="8229600" cy="338554"/>
          </a:xfrm>
        </p:spPr>
        <p:txBody>
          <a:bodyPr/>
          <a:lstStyle/>
          <a:p>
            <a:pPr>
              <a:spcAft>
                <a:spcPts val="0"/>
              </a:spcAft>
            </a:pPr>
            <a:r>
              <a:rPr lang="en-US" sz="1100" dirty="0">
                <a:solidFill>
                  <a:schemeClr val="tx2"/>
                </a:solidFill>
                <a:latin typeface="Arial Narrow" panose="020B0606020202030204" pitchFamily="34" charset="0"/>
              </a:rPr>
              <a:t>$196 Billion Equity Market Cap, $74B Net Debt, 4.6% Dividend Yield. AbbVie’s share price declined 34% from 2/12/2020 to 3/23/2020, prior to rising to new </a:t>
            </a:r>
            <a:r>
              <a:rPr lang="en-US" sz="1100" dirty="0" err="1">
                <a:solidFill>
                  <a:schemeClr val="tx2"/>
                </a:solidFill>
                <a:latin typeface="Arial Narrow" panose="020B0606020202030204" pitchFamily="34" charset="0"/>
              </a:rPr>
              <a:t>heighs</a:t>
            </a:r>
            <a:r>
              <a:rPr lang="en-US" sz="1100" dirty="0">
                <a:solidFill>
                  <a:schemeClr val="tx2"/>
                </a:solidFill>
                <a:latin typeface="Arial Narrow" panose="020B0606020202030204" pitchFamily="34" charset="0"/>
              </a:rPr>
              <a:t> over the subsequent 10 months. First half revenue and EBITDA both increased +48% YoY, acquisition aided.</a:t>
            </a:r>
          </a:p>
        </p:txBody>
      </p:sp>
      <p:sp>
        <p:nvSpPr>
          <p:cNvPr id="21" name="Text Placeholder 20"/>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22" name="Text Placeholder 21"/>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25" name="Footer Placeholder 24"/>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8" name="Group 17"/>
          <p:cNvGrpSpPr/>
          <p:nvPr/>
        </p:nvGrpSpPr>
        <p:grpSpPr>
          <a:xfrm>
            <a:off x="457200" y="1767864"/>
            <a:ext cx="826735" cy="274320"/>
            <a:chOff x="457204" y="2155560"/>
            <a:chExt cx="826735" cy="274320"/>
          </a:xfrm>
        </p:grpSpPr>
        <p:cxnSp>
          <p:nvCxnSpPr>
            <p:cNvPr id="19" name="Straight Connector 18"/>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60979" y="2155560"/>
              <a:ext cx="822960" cy="0"/>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17" name="Content Placeholder 16">
            <a:extLst>
              <a:ext uri="{FF2B5EF4-FFF2-40B4-BE49-F238E27FC236}">
                <a16:creationId xmlns:a16="http://schemas.microsoft.com/office/drawing/2014/main" id="{5C870D59-DF0A-4A21-95B1-70C8EF724FEC}"/>
              </a:ext>
            </a:extLst>
          </p:cNvPr>
          <p:cNvGraphicFramePr>
            <a:graphicFrameLocks noGrp="1"/>
          </p:cNvGraphicFramePr>
          <p:nvPr>
            <p:ph sz="half" idx="1"/>
            <p:extLst>
              <p:ext uri="{D42A27DB-BD31-4B8C-83A1-F6EECF244321}">
                <p14:modId xmlns:p14="http://schemas.microsoft.com/office/powerpoint/2010/main" val="4135311552"/>
              </p:ext>
            </p:extLst>
          </p:nvPr>
        </p:nvGraphicFramePr>
        <p:xfrm>
          <a:off x="457200" y="1658938"/>
          <a:ext cx="8229600" cy="2906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285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10. JPMorgan Chase</a:t>
            </a:r>
          </a:p>
        </p:txBody>
      </p:sp>
      <p:sp>
        <p:nvSpPr>
          <p:cNvPr id="12"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a:prstGeom prst="rect">
            <a:avLst/>
          </a:prstGeom>
        </p:spPr>
        <p:txBody>
          <a:bodyPr/>
          <a:lstStyle/>
          <a:p>
            <a:pPr algn="r"/>
            <a:fld id="{A2D2E4A3-D33D-439E-90B5-EBB4AC9DAB22}" type="slidenum">
              <a:rPr lang="en-US" sz="800" smtClean="0"/>
              <a:t>34</a:t>
            </a:fld>
            <a:endParaRPr lang="en-US" sz="800" dirty="0">
              <a:latin typeface="Arial Narrow" panose="020B0604020202020204" pitchFamily="34" charset="0"/>
              <a:cs typeface="Arial Narrow" panose="020B0604020202020204" pitchFamily="34" charset="0"/>
            </a:endParaRPr>
          </a:p>
        </p:txBody>
      </p:sp>
      <p:sp>
        <p:nvSpPr>
          <p:cNvPr id="13" name="Text Placeholder 10">
            <a:extLst>
              <a:ext uri="{FF2B5EF4-FFF2-40B4-BE49-F238E27FC236}">
                <a16:creationId xmlns:a16="http://schemas.microsoft.com/office/drawing/2014/main" id="{C153B8CD-5FF2-44A9-8EEC-4AD4D54353A4}"/>
              </a:ext>
            </a:extLst>
          </p:cNvPr>
          <p:cNvSpPr>
            <a:spLocks noGrp="1"/>
          </p:cNvSpPr>
          <p:nvPr>
            <p:ph type="body" sz="quarter" idx="15"/>
          </p:nvPr>
        </p:nvSpPr>
        <p:spPr/>
        <p:txBody>
          <a:bodyPr/>
          <a:lstStyle/>
          <a:p>
            <a:r>
              <a:rPr lang="en-US" dirty="0"/>
              <a:t>Thornburg Investment Income Builder Fund</a:t>
            </a:r>
          </a:p>
        </p:txBody>
      </p:sp>
      <p:sp>
        <p:nvSpPr>
          <p:cNvPr id="8" name="Text Placeholder 7"/>
          <p:cNvSpPr>
            <a:spLocks noGrp="1"/>
          </p:cNvSpPr>
          <p:nvPr>
            <p:ph type="body" sz="quarter" idx="19"/>
          </p:nvPr>
        </p:nvSpPr>
        <p:spPr>
          <a:xfrm>
            <a:off x="457199" y="4614026"/>
            <a:ext cx="8229601" cy="738664"/>
          </a:xfrm>
        </p:spPr>
        <p:txBody>
          <a:bodyPr/>
          <a:lstStyle/>
          <a:p>
            <a:r>
              <a:rPr lang="en-US" sz="900" dirty="0"/>
              <a:t>JPMorgan Chase &amp; Co. is a diversified financial service provider. Trailing 5-year CAGRs, selected metrics: Revenue +9.2% per year, Deposits +10.9% per year, Operating Income +7.0% per year, Book Value per Share +6.2% per year, Dividend/share +15.9% per year. Consensus 2021e EPS projections have been raised 51 cents, YTD 2021 to early October level of $14.09/share. If this level EPS is achieved, JPM should be able to raise its dividend from current $4.00 annual rate and buy back shares. </a:t>
            </a:r>
          </a:p>
        </p:txBody>
      </p:sp>
      <p:sp>
        <p:nvSpPr>
          <p:cNvPr id="9" name="Text Placeholder 8"/>
          <p:cNvSpPr>
            <a:spLocks noGrp="1"/>
          </p:cNvSpPr>
          <p:nvPr>
            <p:ph type="body" sz="quarter" idx="20"/>
          </p:nvPr>
        </p:nvSpPr>
        <p:spPr>
          <a:xfrm>
            <a:off x="457199" y="940461"/>
            <a:ext cx="8229600" cy="677108"/>
          </a:xfrm>
        </p:spPr>
        <p:txBody>
          <a:bodyPr/>
          <a:lstStyle/>
          <a:p>
            <a:r>
              <a:rPr lang="en-US" sz="1100" dirty="0">
                <a:solidFill>
                  <a:schemeClr val="tx2"/>
                </a:solidFill>
                <a:latin typeface="Arial Narrow" panose="020B0606020202030204" pitchFamily="34" charset="0"/>
              </a:rPr>
              <a:t>$509 Billion Equity Market Cap, 13% Common Equity Tier 1 Capital at 6/30/21, 2.44% Dividend Yield. JPM’s share price declined -42.5% from 2/20/20 to 3/23/20, now fully recovered to new highs. 2020 Result: Revenue +4% YoY, Pre-tax/Pre-Provision Income +5.6% YoY, Deposits +34% YoY to $2.1 trillion. Solid competitive positions in Retail Banking, Global Corporate Banking, Capital Markets, and Asset Management. Loss Reserves more than double in 2020 </a:t>
            </a:r>
            <a:r>
              <a:rPr lang="en-US" sz="1100">
                <a:solidFill>
                  <a:schemeClr val="tx2"/>
                </a:solidFill>
                <a:latin typeface="Arial Narrow" panose="020B0606020202030204" pitchFamily="34" charset="0"/>
              </a:rPr>
              <a:t>despite stronger </a:t>
            </a:r>
            <a:r>
              <a:rPr lang="en-US" sz="1100" dirty="0">
                <a:solidFill>
                  <a:schemeClr val="tx2"/>
                </a:solidFill>
                <a:latin typeface="Arial Narrow" panose="020B0606020202030204" pitchFamily="34" charset="0"/>
              </a:rPr>
              <a:t>than expected credit performance.</a:t>
            </a:r>
          </a:p>
        </p:txBody>
      </p:sp>
      <p:sp>
        <p:nvSpPr>
          <p:cNvPr id="6" name="Text Placeholder 5"/>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7" name="Text Placeholder 6"/>
          <p:cNvSpPr>
            <a:spLocks noGrp="1"/>
          </p:cNvSpPr>
          <p:nvPr>
            <p:ph type="body" sz="quarter" idx="18"/>
          </p:nvPr>
        </p:nvSpPr>
        <p:spPr>
          <a:xfrm>
            <a:off x="1463039" y="5730153"/>
            <a:ext cx="7223760" cy="369332"/>
          </a:xfrm>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16" name="Footer Placeholder 15"/>
          <p:cNvSpPr>
            <a:spLocks noGrp="1"/>
          </p:cNvSpPr>
          <p:nvPr>
            <p:ph type="ftr" sz="quarter" idx="11"/>
          </p:nvPr>
        </p:nvSpPr>
        <p:spPr/>
        <p:txBody>
          <a:bodyPr/>
          <a:lstStyle/>
          <a:p>
            <a:r>
              <a:rPr lang="en-US" dirty="0">
                <a:solidFill>
                  <a:srgbClr val="323232">
                    <a:lumMod val="50000"/>
                    <a:lumOff val="50000"/>
                  </a:srgbClr>
                </a:solidFill>
              </a:rPr>
              <a:t>This material is for investment professional use only.</a:t>
            </a:r>
          </a:p>
        </p:txBody>
      </p:sp>
      <p:grpSp>
        <p:nvGrpSpPr>
          <p:cNvPr id="19" name="Group 18"/>
          <p:cNvGrpSpPr/>
          <p:nvPr/>
        </p:nvGrpSpPr>
        <p:grpSpPr>
          <a:xfrm>
            <a:off x="457200" y="1767864"/>
            <a:ext cx="1466815" cy="274320"/>
            <a:chOff x="457204" y="2155560"/>
            <a:chExt cx="1466815" cy="274320"/>
          </a:xfrm>
        </p:grpSpPr>
        <p:cxnSp>
          <p:nvCxnSpPr>
            <p:cNvPr id="20" name="Straight Connector 19"/>
            <p:cNvCxnSpPr/>
            <p:nvPr/>
          </p:nvCxnSpPr>
          <p:spPr>
            <a:xfrm>
              <a:off x="457204" y="2155560"/>
              <a:ext cx="0" cy="274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60979" y="2155560"/>
              <a:ext cx="1463040" cy="0"/>
            </a:xfrm>
            <a:prstGeom prst="line">
              <a:avLst/>
            </a:prstGeom>
          </p:spPr>
          <p:style>
            <a:lnRef idx="1">
              <a:schemeClr val="accent1"/>
            </a:lnRef>
            <a:fillRef idx="0">
              <a:schemeClr val="accent1"/>
            </a:fillRef>
            <a:effectRef idx="0">
              <a:schemeClr val="accent1"/>
            </a:effectRef>
            <a:fontRef idx="minor">
              <a:schemeClr val="tx1"/>
            </a:fontRef>
          </p:style>
        </p:cxnSp>
      </p:grpSp>
      <p:graphicFrame>
        <p:nvGraphicFramePr>
          <p:cNvPr id="17" name="Content Placeholder 16">
            <a:extLst>
              <a:ext uri="{FF2B5EF4-FFF2-40B4-BE49-F238E27FC236}">
                <a16:creationId xmlns:a16="http://schemas.microsoft.com/office/drawing/2014/main" id="{6254CA84-F54A-4F18-9498-895332E56882}"/>
              </a:ext>
            </a:extLst>
          </p:cNvPr>
          <p:cNvGraphicFramePr>
            <a:graphicFrameLocks noGrp="1"/>
          </p:cNvGraphicFramePr>
          <p:nvPr>
            <p:ph sz="half" idx="1"/>
            <p:extLst>
              <p:ext uri="{D42A27DB-BD31-4B8C-83A1-F6EECF244321}">
                <p14:modId xmlns:p14="http://schemas.microsoft.com/office/powerpoint/2010/main" val="2171731443"/>
              </p:ext>
            </p:extLst>
          </p:nvPr>
        </p:nvGraphicFramePr>
        <p:xfrm>
          <a:off x="457200" y="1658938"/>
          <a:ext cx="8229600" cy="29067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83718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sz="quarter" idx="14"/>
          </p:nvPr>
        </p:nvSpPr>
        <p:spPr>
          <a:xfrm>
            <a:off x="547370" y="3197164"/>
            <a:ext cx="8139407" cy="553998"/>
          </a:xfrm>
        </p:spPr>
        <p:txBody>
          <a:bodyPr/>
          <a:lstStyle/>
          <a:p>
            <a:r>
              <a:rPr lang="en-US" dirty="0">
                <a:solidFill>
                  <a:schemeClr val="tx1">
                    <a:lumMod val="75000"/>
                    <a:lumOff val="25000"/>
                  </a:schemeClr>
                </a:solidFill>
              </a:rPr>
              <a:t>Before investing, carefully consider the Fund’s investment goals, risks, charges, and expenses. For a prospectus or summary prospectus containing this and other information, contact your financial advisor or visit thornburg.com. Read them carefully before investing.</a:t>
            </a:r>
          </a:p>
        </p:txBody>
      </p:sp>
      <p:sp>
        <p:nvSpPr>
          <p:cNvPr id="7" name="Text Placeholder 6"/>
          <p:cNvSpPr>
            <a:spLocks noGrp="1"/>
          </p:cNvSpPr>
          <p:nvPr>
            <p:ph type="body" sz="quarter" idx="15"/>
          </p:nvPr>
        </p:nvSpPr>
        <p:spPr>
          <a:xfrm>
            <a:off x="547370" y="4921887"/>
            <a:ext cx="8139405" cy="646331"/>
          </a:xfrm>
        </p:spPr>
        <p:txBody>
          <a:bodyPr/>
          <a:lstStyle/>
          <a:p>
            <a:pPr lvl="0"/>
            <a:r>
              <a:rPr lang="en-US" dirty="0">
                <a:solidFill>
                  <a:schemeClr val="tx1">
                    <a:lumMod val="75000"/>
                    <a:lumOff val="25000"/>
                  </a:schemeClr>
                </a:solidFill>
                <a:latin typeface="Arial" panose="020B0604020202020204" pitchFamily="34" charset="0"/>
                <a:cs typeface="Arial" panose="020B0604020202020204" pitchFamily="34" charset="0"/>
              </a:rPr>
              <a:t>Thornburg Funds are distributed by Thornburg Securities Corporation.</a:t>
            </a:r>
          </a:p>
          <a:p>
            <a:pPr lvl="0"/>
            <a:r>
              <a:rPr lang="en-US" dirty="0">
                <a:solidFill>
                  <a:schemeClr val="tx1">
                    <a:lumMod val="75000"/>
                    <a:lumOff val="25000"/>
                  </a:schemeClr>
                </a:solidFill>
                <a:latin typeface="Arial" panose="020B0604020202020204" pitchFamily="34" charset="0"/>
                <a:cs typeface="Arial" panose="020B0604020202020204" pitchFamily="34" charset="0"/>
              </a:rPr>
              <a:t>2300 North Ridgetop Road </a:t>
            </a:r>
            <a:br>
              <a:rPr lang="en-US" dirty="0">
                <a:solidFill>
                  <a:schemeClr val="tx1">
                    <a:lumMod val="75000"/>
                    <a:lumOff val="25000"/>
                  </a:schemeClr>
                </a:solidFill>
                <a:latin typeface="Arial" panose="020B0604020202020204" pitchFamily="34" charset="0"/>
                <a:cs typeface="Arial" panose="020B0604020202020204" pitchFamily="34" charset="0"/>
              </a:rPr>
            </a:br>
            <a:r>
              <a:rPr lang="en-US" dirty="0">
                <a:solidFill>
                  <a:schemeClr val="tx1">
                    <a:lumMod val="75000"/>
                    <a:lumOff val="25000"/>
                  </a:schemeClr>
                </a:solidFill>
                <a:latin typeface="Arial" panose="020B0604020202020204" pitchFamily="34" charset="0"/>
                <a:cs typeface="Arial" panose="020B0604020202020204" pitchFamily="34" charset="0"/>
              </a:rPr>
              <a:t>Santa Fe, New Mexico 87506</a:t>
            </a:r>
          </a:p>
          <a:p>
            <a:r>
              <a:rPr lang="en-US" dirty="0">
                <a:solidFill>
                  <a:schemeClr val="tx1">
                    <a:lumMod val="75000"/>
                    <a:lumOff val="25000"/>
                  </a:schemeClr>
                </a:solidFill>
                <a:latin typeface="Arial" panose="020B0604020202020204" pitchFamily="34" charset="0"/>
                <a:cs typeface="Arial" panose="020B0604020202020204" pitchFamily="34" charset="0"/>
              </a:rPr>
              <a:t>877-215-1330</a:t>
            </a:r>
          </a:p>
        </p:txBody>
      </p:sp>
      <p:sp>
        <p:nvSpPr>
          <p:cNvPr id="4" name="Text Placeholder 3"/>
          <p:cNvSpPr>
            <a:spLocks noGrp="1"/>
          </p:cNvSpPr>
          <p:nvPr>
            <p:ph type="body" sz="quarter" idx="16"/>
          </p:nvPr>
        </p:nvSpPr>
        <p:spPr/>
        <p:txBody>
          <a:bodyPr/>
          <a:lstStyle/>
          <a:p>
            <a:r>
              <a:rPr lang="en-US" b="1" dirty="0">
                <a:solidFill>
                  <a:schemeClr val="tx1">
                    <a:lumMod val="75000"/>
                    <a:lumOff val="25000"/>
                  </a:schemeClr>
                </a:solidFill>
              </a:rPr>
              <a:t>Not FDIC Insured. May lose value. No bank guarantee.</a:t>
            </a:r>
          </a:p>
        </p:txBody>
      </p:sp>
    </p:spTree>
    <p:extLst>
      <p:ext uri="{BB962C8B-B14F-4D97-AF65-F5344CB8AC3E}">
        <p14:creationId xmlns:p14="http://schemas.microsoft.com/office/powerpoint/2010/main" val="1959508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D353D-3AB1-47FC-BA3C-ADFDE592D32C}"/>
              </a:ext>
            </a:extLst>
          </p:cNvPr>
          <p:cNvSpPr>
            <a:spLocks noGrp="1"/>
          </p:cNvSpPr>
          <p:nvPr>
            <p:ph type="title"/>
          </p:nvPr>
        </p:nvSpPr>
        <p:spPr>
          <a:xfrm>
            <a:off x="457200" y="543565"/>
            <a:ext cx="8229599" cy="332399"/>
          </a:xfrm>
        </p:spPr>
        <p:txBody>
          <a:bodyPr/>
          <a:lstStyle/>
          <a:p>
            <a:r>
              <a:rPr lang="en-US" dirty="0"/>
              <a:t>Overview of Equity Portfolio Allocation Shifts</a:t>
            </a:r>
          </a:p>
        </p:txBody>
      </p:sp>
      <p:sp>
        <p:nvSpPr>
          <p:cNvPr id="3" name="Footer Placeholder 2">
            <a:extLst>
              <a:ext uri="{FF2B5EF4-FFF2-40B4-BE49-F238E27FC236}">
                <a16:creationId xmlns:a16="http://schemas.microsoft.com/office/drawing/2014/main" id="{33E96A3D-1A0B-44CC-9B36-AF18B363E107}"/>
              </a:ext>
            </a:extLst>
          </p:cNvPr>
          <p:cNvSpPr>
            <a:spLocks noGrp="1"/>
          </p:cNvSpPr>
          <p:nvPr>
            <p:ph type="ftr" sz="quarter" idx="11"/>
          </p:nvPr>
        </p:nvSpPr>
        <p:spPr/>
        <p:txBody>
          <a:bodyPr/>
          <a:lstStyle/>
          <a:p>
            <a:r>
              <a:rPr lang="en-US">
                <a:latin typeface="Arial Narrow" panose="020B0604020202020204" pitchFamily="34" charset="0"/>
                <a:cs typeface="Arial Narrow" panose="020B0604020202020204" pitchFamily="34" charset="0"/>
              </a:rPr>
              <a:t>This material is for investment professional use only.</a:t>
            </a:r>
            <a:endParaRPr lang="en-US" dirty="0">
              <a:latin typeface="Arial Narrow" panose="020B0604020202020204" pitchFamily="34" charset="0"/>
              <a:cs typeface="Arial Narrow" panose="020B0604020202020204" pitchFamily="34" charset="0"/>
            </a:endParaRPr>
          </a:p>
        </p:txBody>
      </p:sp>
      <p:sp>
        <p:nvSpPr>
          <p:cNvPr id="4"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FA019176-822F-4910-B4C9-E6B33697E580}" type="slidenum">
              <a:rPr lang="en-US" smtClean="0"/>
              <a:t>4</a:t>
            </a:fld>
            <a:endParaRPr lang="en-US" dirty="0">
              <a:latin typeface="Arial Narrow" panose="020B0604020202020204" pitchFamily="34" charset="0"/>
              <a:cs typeface="Arial Narrow" panose="020B0604020202020204" pitchFamily="34" charset="0"/>
            </a:endParaRPr>
          </a:p>
        </p:txBody>
      </p:sp>
      <p:sp>
        <p:nvSpPr>
          <p:cNvPr id="6" name="Text Placeholder 5">
            <a:extLst>
              <a:ext uri="{FF2B5EF4-FFF2-40B4-BE49-F238E27FC236}">
                <a16:creationId xmlns:a16="http://schemas.microsoft.com/office/drawing/2014/main" id="{9D31B4F5-94DB-4551-8860-AB8B22002377}"/>
              </a:ext>
            </a:extLst>
          </p:cNvPr>
          <p:cNvSpPr>
            <a:spLocks noGrp="1"/>
          </p:cNvSpPr>
          <p:nvPr>
            <p:ph type="body" sz="quarter" idx="15"/>
          </p:nvPr>
        </p:nvSpPr>
        <p:spPr>
          <a:xfrm>
            <a:off x="457199" y="161143"/>
            <a:ext cx="2743200" cy="123111"/>
          </a:xfrm>
        </p:spPr>
        <p:txBody>
          <a:bodyPr/>
          <a:lstStyle/>
          <a:p>
            <a:r>
              <a:rPr lang="en-US" dirty="0"/>
              <a:t>Thornburg Investment Income Builder Fund</a:t>
            </a:r>
          </a:p>
        </p:txBody>
      </p:sp>
      <p:sp>
        <p:nvSpPr>
          <p:cNvPr id="21" name="Text Placeholder 20"/>
          <p:cNvSpPr>
            <a:spLocks noGrp="1"/>
          </p:cNvSpPr>
          <p:nvPr>
            <p:ph type="body" sz="quarter" idx="22"/>
          </p:nvPr>
        </p:nvSpPr>
        <p:spPr>
          <a:xfrm>
            <a:off x="1327389" y="1582308"/>
            <a:ext cx="6221275" cy="842838"/>
          </a:xfrm>
        </p:spPr>
        <p:txBody>
          <a:bodyPr anchor="ctr"/>
          <a:lstStyle/>
          <a:p>
            <a:r>
              <a:rPr lang="en-US" sz="1200" dirty="0">
                <a:latin typeface="Arial Narrow" panose="020B0606020202030204" pitchFamily="34" charset="0"/>
              </a:rPr>
              <a:t>Increases in allocations towards tools for digital communication (Information Technology) and selected beaten down Financials</a:t>
            </a:r>
          </a:p>
          <a:p>
            <a:r>
              <a:rPr lang="en-US" sz="1200" dirty="0">
                <a:latin typeface="Arial Narrow" panose="020B0606020202030204" pitchFamily="34" charset="0"/>
              </a:rPr>
              <a:t>Cuts to portfolio allocations to Communication Services, Health Care, Energy, and Real Estate</a:t>
            </a:r>
          </a:p>
        </p:txBody>
      </p:sp>
      <p:sp>
        <p:nvSpPr>
          <p:cNvPr id="20" name="Text Placeholder 19"/>
          <p:cNvSpPr>
            <a:spLocks noGrp="1"/>
          </p:cNvSpPr>
          <p:nvPr>
            <p:ph type="body" sz="quarter" idx="19"/>
          </p:nvPr>
        </p:nvSpPr>
        <p:spPr>
          <a:xfrm>
            <a:off x="457199" y="940461"/>
            <a:ext cx="8229599" cy="215444"/>
          </a:xfrm>
        </p:spPr>
        <p:txBody>
          <a:bodyPr/>
          <a:lstStyle/>
          <a:p>
            <a:r>
              <a:rPr lang="en-US" dirty="0"/>
              <a:t>Thornburg Investment Income Builder equity portfolio’s comparative sector weights on various dates </a:t>
            </a:r>
          </a:p>
        </p:txBody>
      </p:sp>
      <p:sp>
        <p:nvSpPr>
          <p:cNvPr id="15" name="Text Placeholder 14"/>
          <p:cNvSpPr>
            <a:spLocks noGrp="1"/>
          </p:cNvSpPr>
          <p:nvPr>
            <p:ph type="body" sz="quarter" idx="17"/>
          </p:nvPr>
        </p:nvSpPr>
        <p:spPr/>
        <p:txBody>
          <a:bodyPr/>
          <a:lstStyle/>
          <a:p>
            <a:endParaRPr lang="en-US" dirty="0"/>
          </a:p>
        </p:txBody>
      </p:sp>
      <p:sp>
        <p:nvSpPr>
          <p:cNvPr id="16" name="Text Placeholder 15"/>
          <p:cNvSpPr>
            <a:spLocks noGrp="1"/>
          </p:cNvSpPr>
          <p:nvPr>
            <p:ph type="body" sz="quarter" idx="18"/>
          </p:nvPr>
        </p:nvSpPr>
        <p:spPr>
          <a:xfrm>
            <a:off x="1463039" y="5730153"/>
            <a:ext cx="7223760" cy="246221"/>
          </a:xfrm>
        </p:spPr>
        <p:txBody>
          <a:bodyPr/>
          <a:lstStyle/>
          <a:p>
            <a:r>
              <a:rPr lang="en-US" dirty="0"/>
              <a:t>Source: Bloomberg</a:t>
            </a:r>
          </a:p>
          <a:p>
            <a:r>
              <a:rPr lang="en-US" dirty="0"/>
              <a:t>Sector weights are percentages of total equity. Portfolio holdings are subject to change daily.</a:t>
            </a:r>
          </a:p>
        </p:txBody>
      </p:sp>
      <p:graphicFrame>
        <p:nvGraphicFramePr>
          <p:cNvPr id="12" name="Content Placeholder 22">
            <a:extLst>
              <a:ext uri="{FF2B5EF4-FFF2-40B4-BE49-F238E27FC236}">
                <a16:creationId xmlns:a16="http://schemas.microsoft.com/office/drawing/2014/main" id="{6F0BB352-B067-4714-88B9-8C78A524A1D9}"/>
              </a:ext>
            </a:extLst>
          </p:cNvPr>
          <p:cNvGraphicFramePr>
            <a:graphicFrameLocks noGrp="1"/>
          </p:cNvGraphicFramePr>
          <p:nvPr>
            <p:ph sz="half" idx="1"/>
            <p:extLst>
              <p:ext uri="{D42A27DB-BD31-4B8C-83A1-F6EECF244321}">
                <p14:modId xmlns:p14="http://schemas.microsoft.com/office/powerpoint/2010/main" val="4923353"/>
              </p:ext>
            </p:extLst>
          </p:nvPr>
        </p:nvGraphicFramePr>
        <p:xfrm>
          <a:off x="1147763" y="2584450"/>
          <a:ext cx="7539039" cy="2632529"/>
        </p:xfrm>
        <a:graphic>
          <a:graphicData uri="http://schemas.openxmlformats.org/drawingml/2006/table">
            <a:tbl>
              <a:tblPr>
                <a:tableStyleId>{5C22544A-7EE6-4342-B048-85BDC9FD1C3A}</a:tableStyleId>
              </a:tblPr>
              <a:tblGrid>
                <a:gridCol w="1421677">
                  <a:extLst>
                    <a:ext uri="{9D8B030D-6E8A-4147-A177-3AD203B41FA5}">
                      <a16:colId xmlns:a16="http://schemas.microsoft.com/office/drawing/2014/main" val="43364804"/>
                    </a:ext>
                  </a:extLst>
                </a:gridCol>
                <a:gridCol w="748767">
                  <a:extLst>
                    <a:ext uri="{9D8B030D-6E8A-4147-A177-3AD203B41FA5}">
                      <a16:colId xmlns:a16="http://schemas.microsoft.com/office/drawing/2014/main" val="1995661523"/>
                    </a:ext>
                  </a:extLst>
                </a:gridCol>
                <a:gridCol w="748767">
                  <a:extLst>
                    <a:ext uri="{9D8B030D-6E8A-4147-A177-3AD203B41FA5}">
                      <a16:colId xmlns:a16="http://schemas.microsoft.com/office/drawing/2014/main" val="1729509451"/>
                    </a:ext>
                  </a:extLst>
                </a:gridCol>
                <a:gridCol w="748767">
                  <a:extLst>
                    <a:ext uri="{9D8B030D-6E8A-4147-A177-3AD203B41FA5}">
                      <a16:colId xmlns:a16="http://schemas.microsoft.com/office/drawing/2014/main" val="3855701969"/>
                    </a:ext>
                  </a:extLst>
                </a:gridCol>
                <a:gridCol w="748767">
                  <a:extLst>
                    <a:ext uri="{9D8B030D-6E8A-4147-A177-3AD203B41FA5}">
                      <a16:colId xmlns:a16="http://schemas.microsoft.com/office/drawing/2014/main" val="3882830265"/>
                    </a:ext>
                  </a:extLst>
                </a:gridCol>
                <a:gridCol w="748767">
                  <a:extLst>
                    <a:ext uri="{9D8B030D-6E8A-4147-A177-3AD203B41FA5}">
                      <a16:colId xmlns:a16="http://schemas.microsoft.com/office/drawing/2014/main" val="20005"/>
                    </a:ext>
                  </a:extLst>
                </a:gridCol>
                <a:gridCol w="748767">
                  <a:extLst>
                    <a:ext uri="{9D8B030D-6E8A-4147-A177-3AD203B41FA5}">
                      <a16:colId xmlns:a16="http://schemas.microsoft.com/office/drawing/2014/main" val="20006"/>
                    </a:ext>
                  </a:extLst>
                </a:gridCol>
                <a:gridCol w="748767">
                  <a:extLst>
                    <a:ext uri="{9D8B030D-6E8A-4147-A177-3AD203B41FA5}">
                      <a16:colId xmlns:a16="http://schemas.microsoft.com/office/drawing/2014/main" val="2925230151"/>
                    </a:ext>
                  </a:extLst>
                </a:gridCol>
                <a:gridCol w="875993">
                  <a:extLst>
                    <a:ext uri="{9D8B030D-6E8A-4147-A177-3AD203B41FA5}">
                      <a16:colId xmlns:a16="http://schemas.microsoft.com/office/drawing/2014/main" val="3299041168"/>
                    </a:ext>
                  </a:extLst>
                </a:gridCol>
              </a:tblGrid>
              <a:tr h="192001">
                <a:tc>
                  <a:txBody>
                    <a:bodyPr/>
                    <a:lstStyle/>
                    <a:p>
                      <a:pPr algn="r" rtl="0" fontAlgn="b"/>
                      <a:endParaRPr lang="en-US" sz="1000" b="1" i="0" u="none" strike="noStrike" dirty="0">
                        <a:solidFill>
                          <a:srgbClr val="323232"/>
                        </a:solidFill>
                        <a:effectLst/>
                        <a:latin typeface="Arial Narrow" panose="020B0606020202030204" pitchFamily="34" charset="0"/>
                        <a:cs typeface="Arial" panose="020B0604020202020204" pitchFamily="34" charset="0"/>
                      </a:endParaRPr>
                    </a:p>
                  </a:txBody>
                  <a:tcPr marL="8965" marR="8965" marT="8965" marB="0" anchor="b">
                    <a:noFill/>
                  </a:tcPr>
                </a:tc>
                <a:tc gridSpan="8">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SECTOR WEIGHTS (%) AS OF:</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b">
                    <a:lnB w="12700" cap="flat" cmpd="sng" algn="ctr">
                      <a:solidFill>
                        <a:schemeClr val="bg2"/>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rtl="0" fontAlgn="b"/>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b">
                    <a:lnB w="12700" cap="flat" cmpd="sng" algn="ctr">
                      <a:solidFill>
                        <a:schemeClr val="bg2"/>
                      </a:solidFill>
                      <a:prstDash val="solid"/>
                      <a:round/>
                      <a:headEnd type="none" w="med" len="med"/>
                      <a:tailEnd type="none" w="med" len="med"/>
                    </a:lnB>
                    <a:noFill/>
                  </a:tcPr>
                </a:tc>
                <a:tc hMerge="1">
                  <a:txBody>
                    <a:bodyPr/>
                    <a:lstStyle/>
                    <a:p>
                      <a:pPr algn="ctr" rtl="0" fontAlgn="b"/>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b">
                    <a:lnB w="12700" cap="flat" cmpd="sng" algn="ctr">
                      <a:solidFill>
                        <a:schemeClr val="bg2"/>
                      </a:solidFill>
                      <a:prstDash val="solid"/>
                      <a:round/>
                      <a:headEnd type="none" w="med" len="med"/>
                      <a:tailEnd type="none" w="med" len="med"/>
                    </a:lnB>
                    <a:noFill/>
                  </a:tcPr>
                </a:tc>
                <a:tc hMerge="1">
                  <a:txBody>
                    <a:bodyPr/>
                    <a:lstStyle/>
                    <a:p>
                      <a:endParaRPr lang="en-US"/>
                    </a:p>
                  </a:txBody>
                  <a:tcPr/>
                </a:tc>
                <a:tc hMerge="1">
                  <a:txBody>
                    <a:bodyPr/>
                    <a:lstStyle/>
                    <a:p>
                      <a:pPr algn="ctr" rtl="0" fontAlgn="b"/>
                      <a:endParaRPr lang="en-US" sz="1000" b="1" i="0" u="none" strike="noStrike" dirty="0">
                        <a:solidFill>
                          <a:srgbClr val="323232"/>
                        </a:solidFill>
                        <a:effectLst/>
                        <a:latin typeface="Arial Narrow" panose="020B0606020202030204" pitchFamily="34" charset="0"/>
                        <a:cs typeface="Arial" panose="020B0604020202020204" pitchFamily="34" charset="0"/>
                      </a:endParaRPr>
                    </a:p>
                  </a:txBody>
                  <a:tcPr marL="8965" marR="8965" marT="8965" marB="0" anchor="b">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675329651"/>
                  </a:ext>
                </a:extLst>
              </a:tr>
              <a:tr h="329225">
                <a:tc>
                  <a:txBody>
                    <a:bodyPr/>
                    <a:lstStyle/>
                    <a:p>
                      <a:pPr algn="l" fontAlgn="b"/>
                      <a:endParaRPr lang="en-US" sz="1000" b="1" i="0" u="none" strike="noStrike" dirty="0">
                        <a:solidFill>
                          <a:srgbClr val="000000"/>
                        </a:solidFill>
                        <a:effectLst/>
                        <a:latin typeface="Arial Narrow" panose="020B0606020202030204" pitchFamily="34" charset="0"/>
                        <a:cs typeface="Arial" panose="020B0604020202020204" pitchFamily="34" charset="0"/>
                      </a:endParaRPr>
                    </a:p>
                  </a:txBody>
                  <a:tcPr marL="8965" marR="8965" marT="8965" marB="0" anchor="ctr">
                    <a:lnB w="12700" cmpd="sng">
                      <a:noFill/>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31-MAR-2020</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30-JUN-2020</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30-SEP-2020</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algn="ctr" rtl="0" fontAlgn="b"/>
                      <a:r>
                        <a:rPr lang="en-US" sz="1000" b="1" u="none" strike="noStrike" dirty="0">
                          <a:solidFill>
                            <a:schemeClr val="tx2"/>
                          </a:solidFill>
                          <a:effectLst/>
                          <a:latin typeface="Arial Narrow" panose="020B0606020202030204" pitchFamily="34" charset="0"/>
                          <a:cs typeface="Arial" panose="020B0604020202020204" pitchFamily="34" charset="0"/>
                        </a:rPr>
                        <a:t>31-DEC-2020</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algn="ctr" rtl="0" fontAlgn="b"/>
                      <a:r>
                        <a:rPr lang="en-US" sz="1000" b="1" i="0" u="none" strike="noStrike" dirty="0">
                          <a:solidFill>
                            <a:schemeClr val="tx2"/>
                          </a:solidFill>
                          <a:effectLst/>
                          <a:latin typeface="Arial Narrow" panose="020B0606020202030204" pitchFamily="34" charset="0"/>
                          <a:cs typeface="Arial" panose="020B0604020202020204" pitchFamily="34" charset="0"/>
                        </a:rPr>
                        <a:t>31-MAR-2021</a:t>
                      </a: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algn="ctr" rtl="0" fontAlgn="b"/>
                      <a:r>
                        <a:rPr lang="en-US" sz="1000" b="1" i="0" u="none" strike="noStrike" dirty="0">
                          <a:solidFill>
                            <a:schemeClr val="tx2"/>
                          </a:solidFill>
                          <a:effectLst/>
                          <a:latin typeface="Arial Narrow" panose="020B0606020202030204" pitchFamily="34" charset="0"/>
                          <a:cs typeface="Arial" panose="020B0604020202020204" pitchFamily="34" charset="0"/>
                        </a:rPr>
                        <a:t>30-JUN-2021</a:t>
                      </a: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algn="ctr" rtl="0" fontAlgn="b"/>
                      <a:r>
                        <a:rPr lang="en-US" sz="1000" b="1" i="0" u="none" strike="noStrike" dirty="0">
                          <a:solidFill>
                            <a:schemeClr val="tx2"/>
                          </a:solidFill>
                          <a:effectLst/>
                          <a:latin typeface="Arial Narrow" panose="020B0606020202030204" pitchFamily="34" charset="0"/>
                          <a:cs typeface="Arial" panose="020B0604020202020204" pitchFamily="34" charset="0"/>
                        </a:rPr>
                        <a:t>30-SEP-2021</a:t>
                      </a: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dirty="0">
                          <a:solidFill>
                            <a:schemeClr val="tx2"/>
                          </a:solidFill>
                          <a:effectLst/>
                          <a:latin typeface="Arial Narrow" panose="020B0606020202030204" pitchFamily="34" charset="0"/>
                          <a:cs typeface="Arial" panose="020B0604020202020204" pitchFamily="34" charset="0"/>
                        </a:rPr>
                        <a:t>From 31-MAR-2020 to</a:t>
                      </a:r>
                      <a:r>
                        <a:rPr lang="en-US" sz="1000" b="1" i="0" u="none" strike="noStrike" baseline="0" dirty="0">
                          <a:solidFill>
                            <a:schemeClr val="tx2"/>
                          </a:solidFill>
                          <a:effectLst/>
                          <a:latin typeface="Arial Narrow" panose="020B0606020202030204" pitchFamily="34" charset="0"/>
                          <a:cs typeface="Arial" panose="020B0604020202020204" pitchFamily="34" charset="0"/>
                        </a:rPr>
                        <a:t> </a:t>
                      </a:r>
                      <a:r>
                        <a:rPr lang="en-US" sz="1000" b="1" u="none" strike="noStrike" dirty="0">
                          <a:solidFill>
                            <a:schemeClr val="tx2"/>
                          </a:solidFill>
                          <a:effectLst/>
                          <a:latin typeface="Arial Narrow" panose="020B0606020202030204" pitchFamily="34" charset="0"/>
                          <a:cs typeface="Arial" panose="020B0604020202020204" pitchFamily="34" charset="0"/>
                        </a:rPr>
                        <a:t>30-SEP-2021 </a:t>
                      </a:r>
                      <a:br>
                        <a:rPr lang="en-US" sz="1000" b="1" u="none" strike="noStrike" dirty="0">
                          <a:solidFill>
                            <a:schemeClr val="tx2"/>
                          </a:solidFill>
                          <a:effectLst/>
                          <a:latin typeface="Arial Narrow" panose="020B0606020202030204" pitchFamily="34" charset="0"/>
                          <a:cs typeface="Arial" panose="020B0604020202020204" pitchFamily="34" charset="0"/>
                        </a:rPr>
                      </a:br>
                      <a:r>
                        <a:rPr lang="en-US" sz="1000" b="1" u="none" strike="noStrike" dirty="0">
                          <a:solidFill>
                            <a:schemeClr val="tx2"/>
                          </a:solidFill>
                          <a:effectLst/>
                          <a:latin typeface="Arial Narrow" panose="020B0606020202030204" pitchFamily="34" charset="0"/>
                          <a:cs typeface="Arial" panose="020B0604020202020204" pitchFamily="34" charset="0"/>
                        </a:rPr>
                        <a:t>+/- Weighting</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8965" marR="8965" marT="8965" marB="0" anchor="ctr">
                    <a:lnT w="12700" cap="flat" cmpd="sng" algn="ctr">
                      <a:solidFill>
                        <a:schemeClr val="bg2"/>
                      </a:solidFill>
                      <a:prstDash val="solid"/>
                      <a:round/>
                      <a:headEnd type="none" w="med" len="med"/>
                      <a:tailEnd type="none" w="med" len="med"/>
                    </a:lnT>
                    <a:lnB w="12700" cmpd="sng">
                      <a:noFill/>
                    </a:lnB>
                    <a:noFill/>
                  </a:tcPr>
                </a:tc>
                <a:extLst>
                  <a:ext uri="{0D108BD9-81ED-4DB2-BD59-A6C34878D82A}">
                    <a16:rowId xmlns:a16="http://schemas.microsoft.com/office/drawing/2014/main" val="3408066553"/>
                  </a:ext>
                </a:extLst>
              </a:tr>
              <a:tr h="182319">
                <a:tc>
                  <a:txBody>
                    <a:bodyPr/>
                    <a:lstStyle/>
                    <a:p>
                      <a:pPr algn="l" fontAlgn="b"/>
                      <a:r>
                        <a:rPr lang="en-US" sz="1000" b="0" i="0" u="none" strike="noStrike" dirty="0">
                          <a:solidFill>
                            <a:schemeClr val="tx1"/>
                          </a:solidFill>
                          <a:effectLst/>
                          <a:latin typeface="Arial Narrow" panose="020B0606020202030204" pitchFamily="34" charset="0"/>
                        </a:rPr>
                        <a:t>Financials</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20.4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23.4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23.9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23.8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25.5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26.1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26.9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6.5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468560572"/>
                  </a:ext>
                </a:extLst>
              </a:tr>
              <a:tr h="182319">
                <a:tc>
                  <a:txBody>
                    <a:bodyPr/>
                    <a:lstStyle/>
                    <a:p>
                      <a:pPr algn="l" fontAlgn="b"/>
                      <a:r>
                        <a:rPr lang="en-US" sz="1000" b="0" i="0" u="none" strike="noStrike" dirty="0">
                          <a:solidFill>
                            <a:schemeClr val="tx1"/>
                          </a:solidFill>
                          <a:effectLst/>
                          <a:latin typeface="Arial Narrow" panose="020B0606020202030204" pitchFamily="34" charset="0"/>
                        </a:rPr>
                        <a:t>Communication Services</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19.8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22.5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19.8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18.9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19.9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18.1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15.9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-3.9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63305701"/>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Information Technology</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11.7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14.1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17.8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20.3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18.2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17.5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16.7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652220014"/>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Health Care</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14.1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13.0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11.8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11.2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10.9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11.3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12.0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-2.1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956062821"/>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Consumer Staples</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5.2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3.5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4.7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5.1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6.0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5.3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5.3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0.1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489174335"/>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Energy</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8.6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6.8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5.0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4.8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4.4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4.6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5.1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-3.5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16254782"/>
                  </a:ext>
                </a:extLst>
              </a:tr>
              <a:tr h="146635">
                <a:tc>
                  <a:txBody>
                    <a:bodyPr/>
                    <a:lstStyle/>
                    <a:p>
                      <a:pPr algn="l" fontAlgn="b"/>
                      <a:r>
                        <a:rPr lang="en-US" sz="1000" b="0" i="0" u="none" strike="noStrike" dirty="0">
                          <a:solidFill>
                            <a:schemeClr val="tx1"/>
                          </a:solidFill>
                          <a:effectLst/>
                          <a:latin typeface="Arial Narrow" panose="020B0606020202030204" pitchFamily="34" charset="0"/>
                        </a:rPr>
                        <a:t>Materials</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4.0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3.6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3.2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4.1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4.3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4.7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4.7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0.7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662718813"/>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Consumer Discretionary</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3.2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3.5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3.9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3.3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4.0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3.5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3.5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0.3</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65112078"/>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Utilities</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5.2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5.1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3.7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3.8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4.6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4.6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-0.6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2753773684"/>
                  </a:ext>
                </a:extLst>
              </a:tr>
              <a:tr h="15516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rPr>
                        <a:t>Real Estate</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4.1</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4.0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3.2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2.5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2.0</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r>
                        <a:rPr lang="en-US" sz="1000" b="0" i="0" u="none" strike="noStrike" dirty="0">
                          <a:solidFill>
                            <a:srgbClr val="323232"/>
                          </a:solidFill>
                          <a:effectLst/>
                          <a:latin typeface="Arial Narrow" panose="020B0606020202030204" pitchFamily="34" charset="0"/>
                        </a:rPr>
                        <a:t>1.7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1.7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algn="ctr" defTabSz="914400" rtl="0" eaLnBrk="1" fontAlgn="b" latinLnBrk="0" hangingPunct="1"/>
                      <a:r>
                        <a:rPr lang="en-US" sz="1000" b="0" i="0" u="none" strike="noStrike" kern="1200">
                          <a:solidFill>
                            <a:srgbClr val="323232"/>
                          </a:solidFill>
                          <a:effectLst/>
                          <a:latin typeface="Arial Narrow" panose="020B0606020202030204" pitchFamily="34" charset="0"/>
                          <a:ea typeface="+mn-ea"/>
                          <a:cs typeface="+mn-cs"/>
                        </a:rPr>
                        <a:t>-2.4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70535551"/>
                  </a:ext>
                </a:extLst>
              </a:tr>
              <a:tr h="155161">
                <a:tc>
                  <a:txBody>
                    <a:bodyPr/>
                    <a:lstStyle/>
                    <a:p>
                      <a:pPr algn="l" fontAlgn="b"/>
                      <a:r>
                        <a:rPr lang="en-US" sz="1000" b="0" i="0" u="none" strike="noStrike" dirty="0">
                          <a:solidFill>
                            <a:schemeClr val="tx1"/>
                          </a:solidFill>
                          <a:effectLst/>
                          <a:latin typeface="Arial Narrow" panose="020B0606020202030204" pitchFamily="34" charset="0"/>
                        </a:rPr>
                        <a:t>Industrials</a:t>
                      </a:r>
                    </a:p>
                  </a:txBody>
                  <a:tcPr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3.2</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0.5</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1.4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rtl="0" fontAlgn="b"/>
                      <a:r>
                        <a:rPr lang="en-US" sz="1000" b="0" i="0" u="none" strike="noStrike" dirty="0">
                          <a:solidFill>
                            <a:srgbClr val="323232"/>
                          </a:solidFill>
                          <a:effectLst/>
                          <a:latin typeface="Arial Narrow" panose="020B0606020202030204" pitchFamily="34" charset="0"/>
                        </a:rPr>
                        <a:t>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2.4</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marL="0" algn="ctr" defTabSz="914400" rtl="0" eaLnBrk="1" fontAlgn="b" latinLnBrk="0" hangingPunct="1"/>
                      <a:r>
                        <a:rPr lang="en-US" sz="1000" b="0" i="0" u="none" strike="noStrike" kern="1200" dirty="0">
                          <a:solidFill>
                            <a:srgbClr val="323232"/>
                          </a:solidFill>
                          <a:effectLst/>
                          <a:latin typeface="Arial Narrow" panose="020B0606020202030204" pitchFamily="34" charset="0"/>
                          <a:ea typeface="+mn-ea"/>
                          <a:cs typeface="+mn-cs"/>
                        </a:rPr>
                        <a:t>-0.8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76225842"/>
                  </a:ext>
                </a:extLst>
              </a:tr>
            </a:tbl>
          </a:graphicData>
        </a:graphic>
      </p:graphicFrame>
    </p:spTree>
    <p:extLst>
      <p:ext uri="{BB962C8B-B14F-4D97-AF65-F5344CB8AC3E}">
        <p14:creationId xmlns:p14="http://schemas.microsoft.com/office/powerpoint/2010/main" val="1340444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Table 20">
            <a:extLst>
              <a:ext uri="{FF2B5EF4-FFF2-40B4-BE49-F238E27FC236}">
                <a16:creationId xmlns:a16="http://schemas.microsoft.com/office/drawing/2014/main" id="{D0B42948-6A98-40D6-B3E8-2CA7A61CC77F}"/>
              </a:ext>
            </a:extLst>
          </p:cNvPr>
          <p:cNvGraphicFramePr>
            <a:graphicFrameLocks noGrp="1"/>
          </p:cNvGraphicFramePr>
          <p:nvPr>
            <p:extLst>
              <p:ext uri="{D42A27DB-BD31-4B8C-83A1-F6EECF244321}">
                <p14:modId xmlns:p14="http://schemas.microsoft.com/office/powerpoint/2010/main" val="3578031695"/>
              </p:ext>
            </p:extLst>
          </p:nvPr>
        </p:nvGraphicFramePr>
        <p:xfrm>
          <a:off x="4749025" y="3291841"/>
          <a:ext cx="3932237" cy="1536192"/>
        </p:xfrm>
        <a:graphic>
          <a:graphicData uri="http://schemas.openxmlformats.org/drawingml/2006/table">
            <a:tbl>
              <a:tblPr/>
              <a:tblGrid>
                <a:gridCol w="2577800">
                  <a:extLst>
                    <a:ext uri="{9D8B030D-6E8A-4147-A177-3AD203B41FA5}">
                      <a16:colId xmlns:a16="http://schemas.microsoft.com/office/drawing/2014/main" val="2287009558"/>
                    </a:ext>
                  </a:extLst>
                </a:gridCol>
                <a:gridCol w="1354437">
                  <a:extLst>
                    <a:ext uri="{9D8B030D-6E8A-4147-A177-3AD203B41FA5}">
                      <a16:colId xmlns:a16="http://schemas.microsoft.com/office/drawing/2014/main" val="306687564"/>
                    </a:ext>
                  </a:extLst>
                </a:gridCol>
              </a:tblGrid>
              <a:tr h="192024">
                <a:tc>
                  <a:txBody>
                    <a:bodyPr/>
                    <a:lstStyle/>
                    <a:p>
                      <a:pPr marL="91440" marR="0" lvl="0" indent="0" algn="l" defTabSz="914400" rtl="0" eaLnBrk="1" fontAlgn="b" latinLnBrk="0" hangingPunct="1">
                        <a:lnSpc>
                          <a:spcPct val="100000"/>
                        </a:lnSpc>
                        <a:spcBef>
                          <a:spcPts val="0"/>
                        </a:spcBef>
                        <a:spcAft>
                          <a:spcPts val="0"/>
                        </a:spcAft>
                        <a:buClrTx/>
                        <a:buSzTx/>
                        <a:buFontTx/>
                        <a:buNone/>
                        <a:tabLst/>
                        <a:defRPr/>
                      </a:pPr>
                      <a:r>
                        <a:rPr lang="en-US" sz="1000" b="1" dirty="0">
                          <a:solidFill>
                            <a:schemeClr val="tx2"/>
                          </a:solidFill>
                          <a:latin typeface="Arial Narrow" panose="020B0606020202030204" pitchFamily="34" charset="0"/>
                        </a:rPr>
                        <a:t>REGIONAL EXPOSURE</a:t>
                      </a:r>
                    </a:p>
                  </a:txBody>
                  <a:tcPr marL="5742" marR="5742" marT="5715" marB="0" anchor="b">
                    <a:lnL>
                      <a:noFill/>
                    </a:lnL>
                    <a:lnR>
                      <a:noFill/>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L="5742" marR="5742" marT="5715" marB="0" anchor="b">
                    <a:lnL>
                      <a:noFill/>
                    </a:lnL>
                    <a:lnR>
                      <a:noFill/>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960308"/>
                  </a:ext>
                </a:extLst>
              </a:tr>
              <a:tr h="192024">
                <a:tc>
                  <a:txBody>
                    <a:bodyPr/>
                    <a:lstStyle/>
                    <a:p>
                      <a:pPr marL="9144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North America</a:t>
                      </a:r>
                    </a:p>
                  </a:txBody>
                  <a:tcPr marL="5742" marR="5742" marT="5715" marB="0" anchor="ctr">
                    <a:lnL>
                      <a:noFill/>
                    </a:lnL>
                    <a:lnR>
                      <a:noFill/>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42.9% </a:t>
                      </a:r>
                    </a:p>
                  </a:txBody>
                  <a:tcPr marL="5742" marR="5742" marT="5715" marB="0" anchor="ctr">
                    <a:lnL>
                      <a:noFill/>
                    </a:lnL>
                    <a:lnR>
                      <a:noFill/>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6730728"/>
                  </a:ext>
                </a:extLst>
              </a:tr>
              <a:tr h="192024">
                <a:tc>
                  <a:txBody>
                    <a:bodyPr/>
                    <a:lstStyle/>
                    <a:p>
                      <a:pPr marL="9144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Europe ex-U.K.</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30.5%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6163497"/>
                  </a:ext>
                </a:extLst>
              </a:tr>
              <a:tr h="192024">
                <a:tc>
                  <a:txBody>
                    <a:bodyPr/>
                    <a:lstStyle/>
                    <a:p>
                      <a:pPr marL="91440"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Asia Pacific ex-Japan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11.9%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63194"/>
                  </a:ext>
                </a:extLst>
              </a:tr>
              <a:tr h="192024">
                <a:tc>
                  <a:txBody>
                    <a:bodyPr/>
                    <a:lstStyle/>
                    <a:p>
                      <a:pPr marL="91440"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U.K.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11.1%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314940"/>
                  </a:ext>
                </a:extLst>
              </a:tr>
              <a:tr h="192024">
                <a:tc>
                  <a:txBody>
                    <a:bodyPr/>
                    <a:lstStyle/>
                    <a:p>
                      <a:pPr marL="91440"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Other</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0.5%</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7687542"/>
                  </a:ext>
                </a:extLst>
              </a:tr>
              <a:tr h="192024">
                <a:tc>
                  <a:txBody>
                    <a:bodyPr/>
                    <a:lstStyle/>
                    <a:p>
                      <a:pPr marL="9144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Latin America</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0.2%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53536702"/>
                  </a:ext>
                </a:extLst>
              </a:tr>
              <a:tr h="192024">
                <a:tc>
                  <a:txBody>
                    <a:bodyPr/>
                    <a:lstStyle/>
                    <a:p>
                      <a:pPr marL="91440"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Cash</a:t>
                      </a:r>
                      <a:r>
                        <a:rPr lang="en-US" sz="1000" b="0" i="0" u="none" strike="noStrike" baseline="0" dirty="0">
                          <a:solidFill>
                            <a:schemeClr val="tx1"/>
                          </a:solidFill>
                          <a:effectLst/>
                          <a:latin typeface="Arial Narrow" panose="020B0606020202030204" pitchFamily="34" charset="0"/>
                          <a:cs typeface="Arial" panose="020B0604020202020204" pitchFamily="34" charset="0"/>
                        </a:rPr>
                        <a:t> &amp; Cash Equiv.</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chemeClr val="tx1"/>
                          </a:solidFill>
                          <a:effectLst/>
                          <a:latin typeface="Arial Narrow" panose="020B0606020202030204" pitchFamily="34" charset="0"/>
                          <a:cs typeface="Arial" panose="020B0604020202020204" pitchFamily="34" charset="0"/>
                        </a:rPr>
                        <a:t>2.9% </a:t>
                      </a:r>
                    </a:p>
                  </a:txBody>
                  <a:tcPr marL="5742" marR="5742" marT="5715"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03505286"/>
                  </a:ext>
                </a:extLst>
              </a:tr>
            </a:tbl>
          </a:graphicData>
        </a:graphic>
      </p:graphicFrame>
      <p:sp>
        <p:nvSpPr>
          <p:cNvPr id="2" name="Title 1">
            <a:extLst>
              <a:ext uri="{FF2B5EF4-FFF2-40B4-BE49-F238E27FC236}">
                <a16:creationId xmlns:a16="http://schemas.microsoft.com/office/drawing/2014/main" id="{5DAABF9A-06E4-48C1-9B6B-63FD491E0918}"/>
              </a:ext>
            </a:extLst>
          </p:cNvPr>
          <p:cNvSpPr>
            <a:spLocks noGrp="1"/>
          </p:cNvSpPr>
          <p:nvPr>
            <p:ph type="title"/>
          </p:nvPr>
        </p:nvSpPr>
        <p:spPr/>
        <p:txBody>
          <a:bodyPr/>
          <a:lstStyle/>
          <a:p>
            <a:r>
              <a:rPr lang="en-US" dirty="0"/>
              <a:t>Portfolio Characteristics</a:t>
            </a:r>
          </a:p>
        </p:txBody>
      </p:sp>
      <p:sp>
        <p:nvSpPr>
          <p:cNvPr id="16" name="Content Placeholder 15">
            <a:extLst>
              <a:ext uri="{FF2B5EF4-FFF2-40B4-BE49-F238E27FC236}">
                <a16:creationId xmlns:a16="http://schemas.microsoft.com/office/drawing/2014/main" id="{592D8F91-6480-4801-9041-C8674AFED689}"/>
              </a:ext>
            </a:extLst>
          </p:cNvPr>
          <p:cNvSpPr>
            <a:spLocks noGrp="1"/>
          </p:cNvSpPr>
          <p:nvPr>
            <p:ph sz="half" idx="1"/>
          </p:nvPr>
        </p:nvSpPr>
        <p:spPr/>
        <p:txBody>
          <a:bodyPr/>
          <a:lstStyle/>
          <a:p>
            <a:r>
              <a:rPr lang="en-US" sz="1000" b="1" dirty="0">
                <a:solidFill>
                  <a:schemeClr val="tx2"/>
                </a:solidFill>
                <a:latin typeface="Arial Narrow" panose="020B0606020202030204" pitchFamily="34" charset="0"/>
              </a:rPr>
              <a:t>PORTFOLIO COMPOSITION</a:t>
            </a:r>
          </a:p>
        </p:txBody>
      </p:sp>
      <p:sp>
        <p:nvSpPr>
          <p:cNvPr id="4" name="Footer Placeholder 3">
            <a:extLst>
              <a:ext uri="{FF2B5EF4-FFF2-40B4-BE49-F238E27FC236}">
                <a16:creationId xmlns:a16="http://schemas.microsoft.com/office/drawing/2014/main" id="{539F0045-046B-40A8-9B48-833163C8D0B0}"/>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5" name="Slide Number Placeholder 4">
            <a:extLst>
              <a:ext uri="{FF2B5EF4-FFF2-40B4-BE49-F238E27FC236}">
                <a16:creationId xmlns:a16="http://schemas.microsoft.com/office/drawing/2014/main" id="{CE6D34E2-7FB7-4F75-972E-A7B2AECBA1A9}"/>
              </a:ext>
            </a:extLst>
          </p:cNvPr>
          <p:cNvSpPr>
            <a:spLocks noGrp="1"/>
          </p:cNvSpPr>
          <p:nvPr>
            <p:ph type="sldNum" sz="quarter" idx="12"/>
          </p:nvPr>
        </p:nvSpPr>
        <p:spPr/>
        <p:txBody>
          <a:bodyPr/>
          <a:lstStyle/>
          <a:p>
            <a:fld id="{07AD6B60-1C19-2246-A923-3503AC7EC2C5}" type="slidenum">
              <a:rPr lang="en-US" smtClean="0"/>
              <a:pPr/>
              <a:t>5</a:t>
            </a:fld>
            <a:endParaRPr lang="en-US" dirty="0"/>
          </a:p>
        </p:txBody>
      </p:sp>
      <p:sp>
        <p:nvSpPr>
          <p:cNvPr id="6" name="Text Placeholder 5">
            <a:extLst>
              <a:ext uri="{FF2B5EF4-FFF2-40B4-BE49-F238E27FC236}">
                <a16:creationId xmlns:a16="http://schemas.microsoft.com/office/drawing/2014/main" id="{89D73EE8-BDFA-40E0-A885-05A6CAE751DE}"/>
              </a:ext>
            </a:extLst>
          </p:cNvPr>
          <p:cNvSpPr>
            <a:spLocks noGrp="1"/>
          </p:cNvSpPr>
          <p:nvPr>
            <p:ph type="body" sz="quarter" idx="15"/>
          </p:nvPr>
        </p:nvSpPr>
        <p:spPr/>
        <p:txBody>
          <a:bodyPr/>
          <a:lstStyle/>
          <a:p>
            <a:r>
              <a:rPr lang="en-US" dirty="0"/>
              <a:t>Thornburg Investment Income Builder Fund</a:t>
            </a:r>
          </a:p>
        </p:txBody>
      </p:sp>
      <p:sp>
        <p:nvSpPr>
          <p:cNvPr id="19" name="Text Placeholder 18"/>
          <p:cNvSpPr>
            <a:spLocks noGrp="1"/>
          </p:cNvSpPr>
          <p:nvPr>
            <p:ph type="body" sz="quarter" idx="19"/>
          </p:nvPr>
        </p:nvSpPr>
        <p:spPr/>
        <p:txBody>
          <a:bodyPr/>
          <a:lstStyle/>
          <a:p>
            <a:endParaRPr lang="en-US" dirty="0"/>
          </a:p>
        </p:txBody>
      </p:sp>
      <p:sp>
        <p:nvSpPr>
          <p:cNvPr id="20" name="Text Placeholder 19">
            <a:extLst>
              <a:ext uri="{FF2B5EF4-FFF2-40B4-BE49-F238E27FC236}">
                <a16:creationId xmlns:a16="http://schemas.microsoft.com/office/drawing/2014/main" id="{55F08EF3-07EC-4080-B1C8-42A1E980D60D}"/>
              </a:ext>
            </a:extLst>
          </p:cNvPr>
          <p:cNvSpPr>
            <a:spLocks noGrp="1"/>
          </p:cNvSpPr>
          <p:nvPr>
            <p:ph type="body" sz="quarter" idx="17"/>
          </p:nvPr>
        </p:nvSpPr>
        <p:spPr>
          <a:xfrm>
            <a:off x="1463675" y="5524500"/>
            <a:ext cx="7223125" cy="153988"/>
          </a:xfrm>
        </p:spPr>
        <p:txBody>
          <a:bodyPr/>
          <a:lstStyle/>
          <a:p>
            <a:endParaRPr lang="en-US" dirty="0"/>
          </a:p>
        </p:txBody>
      </p:sp>
      <p:sp>
        <p:nvSpPr>
          <p:cNvPr id="18" name="Text Placeholder 17">
            <a:extLst>
              <a:ext uri="{FF2B5EF4-FFF2-40B4-BE49-F238E27FC236}">
                <a16:creationId xmlns:a16="http://schemas.microsoft.com/office/drawing/2014/main" id="{A77F308A-C8B3-43F8-88A1-43F8D86FC01E}"/>
              </a:ext>
            </a:extLst>
          </p:cNvPr>
          <p:cNvSpPr>
            <a:spLocks noGrp="1"/>
          </p:cNvSpPr>
          <p:nvPr>
            <p:ph type="body" sz="quarter" idx="18"/>
          </p:nvPr>
        </p:nvSpPr>
        <p:spPr>
          <a:xfrm>
            <a:off x="1463039" y="5730153"/>
            <a:ext cx="7223760" cy="369332"/>
          </a:xfrm>
        </p:spPr>
        <p:txBody>
          <a:bodyPr/>
          <a:lstStyle/>
          <a:p>
            <a:r>
              <a:rPr lang="en-US" dirty="0"/>
              <a:t>Source: FactSet and Thornburg</a:t>
            </a:r>
          </a:p>
          <a:p>
            <a:r>
              <a:rPr lang="en-US" dirty="0"/>
              <a:t>Composition and regions are a percent of total portfolio. Percentages can and do vary. </a:t>
            </a:r>
            <a:br>
              <a:rPr lang="en-US" dirty="0"/>
            </a:br>
            <a:r>
              <a:rPr lang="en-US" dirty="0"/>
              <a:t>Holdings are classified by country of risk as determined by MSCI and Bloomberg.</a:t>
            </a:r>
          </a:p>
        </p:txBody>
      </p:sp>
      <p:graphicFrame>
        <p:nvGraphicFramePr>
          <p:cNvPr id="13" name="Content Placeholder 23">
            <a:extLst>
              <a:ext uri="{FF2B5EF4-FFF2-40B4-BE49-F238E27FC236}">
                <a16:creationId xmlns:a16="http://schemas.microsoft.com/office/drawing/2014/main" id="{07E25731-C134-4FB0-87F7-46A4BFD3BAF0}"/>
              </a:ext>
            </a:extLst>
          </p:cNvPr>
          <p:cNvGraphicFramePr>
            <a:graphicFrameLocks/>
          </p:cNvGraphicFramePr>
          <p:nvPr>
            <p:extLst>
              <p:ext uri="{D42A27DB-BD31-4B8C-83A1-F6EECF244321}">
                <p14:modId xmlns:p14="http://schemas.microsoft.com/office/powerpoint/2010/main" val="1916039617"/>
              </p:ext>
            </p:extLst>
          </p:nvPr>
        </p:nvGraphicFramePr>
        <p:xfrm>
          <a:off x="274638" y="2123472"/>
          <a:ext cx="4114800" cy="31135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Table 21">
            <a:extLst>
              <a:ext uri="{FF2B5EF4-FFF2-40B4-BE49-F238E27FC236}">
                <a16:creationId xmlns:a16="http://schemas.microsoft.com/office/drawing/2014/main" id="{D0B42948-6A98-40D6-B3E8-2CA7A61CC77F}"/>
              </a:ext>
            </a:extLst>
          </p:cNvPr>
          <p:cNvGraphicFramePr>
            <a:graphicFrameLocks noGrp="1"/>
          </p:cNvGraphicFramePr>
          <p:nvPr>
            <p:extLst>
              <p:ext uri="{D42A27DB-BD31-4B8C-83A1-F6EECF244321}">
                <p14:modId xmlns:p14="http://schemas.microsoft.com/office/powerpoint/2010/main" val="2251087050"/>
              </p:ext>
            </p:extLst>
          </p:nvPr>
        </p:nvGraphicFramePr>
        <p:xfrm>
          <a:off x="4749025" y="1836747"/>
          <a:ext cx="3932237" cy="1321677"/>
        </p:xfrm>
        <a:graphic>
          <a:graphicData uri="http://schemas.openxmlformats.org/drawingml/2006/table">
            <a:tbl>
              <a:tblPr/>
              <a:tblGrid>
                <a:gridCol w="2577800">
                  <a:extLst>
                    <a:ext uri="{9D8B030D-6E8A-4147-A177-3AD203B41FA5}">
                      <a16:colId xmlns:a16="http://schemas.microsoft.com/office/drawing/2014/main" val="2287009558"/>
                    </a:ext>
                  </a:extLst>
                </a:gridCol>
                <a:gridCol w="1354437">
                  <a:extLst>
                    <a:ext uri="{9D8B030D-6E8A-4147-A177-3AD203B41FA5}">
                      <a16:colId xmlns:a16="http://schemas.microsoft.com/office/drawing/2014/main" val="306687564"/>
                    </a:ext>
                  </a:extLst>
                </a:gridCol>
              </a:tblGrid>
              <a:tr h="188811">
                <a:tc>
                  <a:txBody>
                    <a:bodyPr/>
                    <a:lstStyle/>
                    <a:p>
                      <a:pPr marL="91440" marR="0" lvl="0" indent="0" algn="l" defTabSz="914400" rtl="0" eaLnBrk="1" fontAlgn="b" latinLnBrk="0" hangingPunct="1">
                        <a:lnSpc>
                          <a:spcPct val="100000"/>
                        </a:lnSpc>
                        <a:spcBef>
                          <a:spcPts val="0"/>
                        </a:spcBef>
                        <a:spcAft>
                          <a:spcPts val="0"/>
                        </a:spcAft>
                        <a:buClrTx/>
                        <a:buSzTx/>
                        <a:buFontTx/>
                        <a:buNone/>
                        <a:tabLst/>
                        <a:defRPr/>
                      </a:pPr>
                      <a:r>
                        <a:rPr lang="en-US" sz="1000" b="1" dirty="0">
                          <a:solidFill>
                            <a:schemeClr val="tx2"/>
                          </a:solidFill>
                          <a:latin typeface="Arial Narrow" panose="020B0606020202030204" pitchFamily="34" charset="0"/>
                        </a:rPr>
                        <a:t>EQUITY COMPONENTS</a:t>
                      </a:r>
                    </a:p>
                  </a:txBody>
                  <a:tcPr marL="5742" marR="5742" marT="5715" marB="0" anchor="b">
                    <a:lnL>
                      <a:noFill/>
                    </a:lnL>
                    <a:lnR>
                      <a:noFill/>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chemeClr val="tx2"/>
                          </a:solidFill>
                          <a:effectLst/>
                          <a:latin typeface="Arial Narrow" panose="020B0606020202030204" pitchFamily="34" charset="0"/>
                          <a:cs typeface="Arial" panose="020B0604020202020204" pitchFamily="34" charset="0"/>
                        </a:rPr>
                        <a:t>% of Portfolio</a:t>
                      </a:r>
                    </a:p>
                  </a:txBody>
                  <a:tcPr marL="5742" marR="5742" marT="5715" marB="0" anchor="b">
                    <a:lnL>
                      <a:noFill/>
                    </a:lnL>
                    <a:lnR>
                      <a:noFill/>
                    </a:lnR>
                    <a:lnT>
                      <a:noFill/>
                    </a:lnT>
                    <a:lnB w="12700" cap="flat" cmpd="sng" algn="ctr">
                      <a:solidFill>
                        <a:schemeClr val="bg2">
                          <a:lumMod val="40000"/>
                          <a:lumOff val="6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9960308"/>
                  </a:ext>
                </a:extLst>
              </a:tr>
              <a:tr h="188811">
                <a:tc>
                  <a:txBody>
                    <a:bodyPr/>
                    <a:lstStyle/>
                    <a:p>
                      <a:r>
                        <a:rPr lang="en-US" sz="1000" dirty="0">
                          <a:solidFill>
                            <a:schemeClr val="tx1"/>
                          </a:solidFill>
                          <a:latin typeface="Arial Narrow" panose="020B0606020202030204" pitchFamily="34" charset="0"/>
                          <a:cs typeface="Arial" panose="020B0604020202020204" pitchFamily="34" charset="0"/>
                        </a:rPr>
                        <a:t>P/E Trailing 1-Yr</a:t>
                      </a:r>
                    </a:p>
                  </a:txBody>
                  <a:tcPr marR="0" marT="0" marB="0" anchor="ctr">
                    <a:lnL>
                      <a:noFill/>
                    </a:lnL>
                    <a:lnR>
                      <a:noFill/>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16.6x </a:t>
                      </a:r>
                    </a:p>
                  </a:txBody>
                  <a:tcPr marL="0" marR="0" marT="0" marB="0" anchor="ctr">
                    <a:lnL>
                      <a:noFill/>
                    </a:lnL>
                    <a:lnR>
                      <a:noFill/>
                    </a:lnR>
                    <a:lnT w="12700" cap="flat" cmpd="sng" algn="ctr">
                      <a:solidFill>
                        <a:schemeClr val="bg2">
                          <a:lumMod val="40000"/>
                          <a:lumOff val="60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6730728"/>
                  </a:ext>
                </a:extLst>
              </a:tr>
              <a:tr h="188811">
                <a:tc>
                  <a:txBody>
                    <a:bodyPr/>
                    <a:lstStyle/>
                    <a:p>
                      <a:pPr algn="l"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P/E Forward 1-Yr Estimate</a:t>
                      </a:r>
                    </a:p>
                  </a:txBody>
                  <a:tcPr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10.8x </a:t>
                      </a:r>
                    </a:p>
                  </a:txBody>
                  <a:tcPr marL="0"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26163497"/>
                  </a:ext>
                </a:extLst>
              </a:tr>
              <a:tr h="188811">
                <a:tc>
                  <a:txBody>
                    <a:bodyPr/>
                    <a:lstStyle/>
                    <a:p>
                      <a:r>
                        <a:rPr lang="en-US" sz="1000" dirty="0">
                          <a:solidFill>
                            <a:schemeClr val="tx1"/>
                          </a:solidFill>
                          <a:latin typeface="Arial Narrow" panose="020B0606020202030204" pitchFamily="34" charset="0"/>
                          <a:cs typeface="Arial" panose="020B0604020202020204" pitchFamily="34" charset="0"/>
                        </a:rPr>
                        <a:t>Price to Book</a:t>
                      </a:r>
                    </a:p>
                  </a:txBody>
                  <a:tcPr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1.4x</a:t>
                      </a:r>
                    </a:p>
                  </a:txBody>
                  <a:tcPr marL="0"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25463194"/>
                  </a:ext>
                </a:extLst>
              </a:tr>
              <a:tr h="188811">
                <a:tc>
                  <a:txBody>
                    <a:bodyPr/>
                    <a:lstStyle/>
                    <a:p>
                      <a:r>
                        <a:rPr lang="en-US" sz="1000" dirty="0">
                          <a:solidFill>
                            <a:schemeClr val="tx1"/>
                          </a:solidFill>
                          <a:latin typeface="Arial Narrow" panose="020B0606020202030204" pitchFamily="34" charset="0"/>
                          <a:cs typeface="Arial" panose="020B0604020202020204" pitchFamily="34" charset="0"/>
                        </a:rPr>
                        <a:t>Price to Cash Flow</a:t>
                      </a:r>
                    </a:p>
                  </a:txBody>
                  <a:tcPr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5.7x</a:t>
                      </a:r>
                    </a:p>
                  </a:txBody>
                  <a:tcPr marL="0"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4314940"/>
                  </a:ext>
                </a:extLst>
              </a:tr>
              <a:tr h="188811">
                <a:tc>
                  <a:txBody>
                    <a:bodyPr/>
                    <a:lstStyle/>
                    <a:p>
                      <a:pPr algn="l"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Return on Equity</a:t>
                      </a:r>
                      <a:r>
                        <a:rPr lang="en-US" sz="1000" b="0" i="0" u="none" strike="noStrike" baseline="0" dirty="0">
                          <a:solidFill>
                            <a:schemeClr val="tx1"/>
                          </a:solidFill>
                          <a:effectLst/>
                          <a:latin typeface="Arial Narrow" panose="020B0606020202030204" pitchFamily="34" charset="0"/>
                          <a:cs typeface="Arial" panose="020B0604020202020204" pitchFamily="34" charset="0"/>
                        </a:rPr>
                        <a:t> (</a:t>
                      </a:r>
                      <a:r>
                        <a:rPr lang="en-US" sz="1000" b="0" i="0" u="none" strike="noStrike" dirty="0">
                          <a:solidFill>
                            <a:schemeClr val="tx1"/>
                          </a:solidFill>
                          <a:effectLst/>
                          <a:latin typeface="Arial Narrow" panose="020B0606020202030204" pitchFamily="34" charset="0"/>
                          <a:cs typeface="Arial" panose="020B0604020202020204" pitchFamily="34" charset="0"/>
                        </a:rPr>
                        <a:t>ROE)</a:t>
                      </a:r>
                    </a:p>
                  </a:txBody>
                  <a:tcPr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11.9%</a:t>
                      </a:r>
                    </a:p>
                  </a:txBody>
                  <a:tcPr marL="0"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87687542"/>
                  </a:ext>
                </a:extLst>
              </a:tr>
              <a:tr h="188811">
                <a:tc>
                  <a:txBody>
                    <a:bodyPr/>
                    <a:lstStyle/>
                    <a:p>
                      <a:pPr algn="l"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Dividend Yield</a:t>
                      </a:r>
                    </a:p>
                  </a:txBody>
                  <a:tcPr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000" b="0" i="0" u="none" strike="noStrike" dirty="0">
                          <a:solidFill>
                            <a:schemeClr val="tx1"/>
                          </a:solidFill>
                          <a:effectLst/>
                          <a:latin typeface="Arial Narrow" panose="020B0606020202030204" pitchFamily="34" charset="0"/>
                          <a:cs typeface="Arial" panose="020B0604020202020204" pitchFamily="34" charset="0"/>
                        </a:rPr>
                        <a:t>4.3%</a:t>
                      </a:r>
                    </a:p>
                  </a:txBody>
                  <a:tcPr marL="0" marR="0" marT="0" marB="0" anchor="ctr">
                    <a:lnL>
                      <a:noFill/>
                    </a:lnL>
                    <a:lnR>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822019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560EB-630E-481E-9F94-971821B48E44}"/>
              </a:ext>
            </a:extLst>
          </p:cNvPr>
          <p:cNvSpPr>
            <a:spLocks noGrp="1"/>
          </p:cNvSpPr>
          <p:nvPr>
            <p:ph type="title"/>
          </p:nvPr>
        </p:nvSpPr>
        <p:spPr/>
        <p:txBody>
          <a:bodyPr/>
          <a:lstStyle/>
          <a:p>
            <a:r>
              <a:rPr lang="en-US"/>
              <a:t>Potential to Grow the Distribution over Time</a:t>
            </a:r>
            <a:endParaRPr lang="en-US" dirty="0"/>
          </a:p>
        </p:txBody>
      </p:sp>
      <p:graphicFrame>
        <p:nvGraphicFramePr>
          <p:cNvPr id="13" name="Content Placeholder 21">
            <a:extLst>
              <a:ext uri="{FF2B5EF4-FFF2-40B4-BE49-F238E27FC236}">
                <a16:creationId xmlns:a16="http://schemas.microsoft.com/office/drawing/2014/main" id="{47075923-6B4C-4BCB-BF46-5200C147DE06}"/>
              </a:ext>
            </a:extLst>
          </p:cNvPr>
          <p:cNvGraphicFramePr>
            <a:graphicFrameLocks noGrp="1"/>
          </p:cNvGraphicFramePr>
          <p:nvPr>
            <p:ph sz="half" idx="1"/>
            <p:extLst>
              <p:ext uri="{D42A27DB-BD31-4B8C-83A1-F6EECF244321}">
                <p14:modId xmlns:p14="http://schemas.microsoft.com/office/powerpoint/2010/main" val="3307140182"/>
              </p:ext>
            </p:extLst>
          </p:nvPr>
        </p:nvGraphicFramePr>
        <p:xfrm>
          <a:off x="457200" y="1836738"/>
          <a:ext cx="8230123" cy="2650696"/>
        </p:xfrm>
        <a:graphic>
          <a:graphicData uri="http://schemas.openxmlformats.org/drawingml/2006/table">
            <a:tbl>
              <a:tblPr/>
              <a:tblGrid>
                <a:gridCol w="5020133">
                  <a:extLst>
                    <a:ext uri="{9D8B030D-6E8A-4147-A177-3AD203B41FA5}">
                      <a16:colId xmlns:a16="http://schemas.microsoft.com/office/drawing/2014/main" val="917967934"/>
                    </a:ext>
                  </a:extLst>
                </a:gridCol>
                <a:gridCol w="1604995">
                  <a:extLst>
                    <a:ext uri="{9D8B030D-6E8A-4147-A177-3AD203B41FA5}">
                      <a16:colId xmlns:a16="http://schemas.microsoft.com/office/drawing/2014/main" val="1588382405"/>
                    </a:ext>
                  </a:extLst>
                </a:gridCol>
                <a:gridCol w="1604995">
                  <a:extLst>
                    <a:ext uri="{9D8B030D-6E8A-4147-A177-3AD203B41FA5}">
                      <a16:colId xmlns:a16="http://schemas.microsoft.com/office/drawing/2014/main" val="797003028"/>
                    </a:ext>
                  </a:extLst>
                </a:gridCol>
              </a:tblGrid>
              <a:tr h="182686">
                <a:tc rowSpan="2">
                  <a:txBody>
                    <a:bodyPr/>
                    <a:lstStyle/>
                    <a:p>
                      <a:pPr algn="l" fontAlgn="b"/>
                      <a:r>
                        <a:rPr lang="en-US" sz="1800" b="0" i="0" u="none" strike="noStrike" dirty="0">
                          <a:solidFill>
                            <a:srgbClr val="000000"/>
                          </a:solidFill>
                          <a:effectLst/>
                          <a:latin typeface="Arial" panose="020B0604020202020204" pitchFamily="34" charset="0"/>
                        </a:rPr>
                        <a:t> </a:t>
                      </a:r>
                    </a:p>
                  </a:txBody>
                  <a:tcPr marL="0" marR="0" marT="0" marB="0" anchor="b">
                    <a:lnL>
                      <a:noFill/>
                    </a:lnL>
                    <a:lnR>
                      <a:noFill/>
                    </a:lnR>
                    <a:lnT>
                      <a:noFill/>
                    </a:lnT>
                    <a:lnB>
                      <a:noFill/>
                    </a:lnB>
                    <a:solidFill>
                      <a:srgbClr val="FFFFFF"/>
                    </a:solidFill>
                  </a:tcPr>
                </a:tc>
                <a:tc rowSpan="2">
                  <a:txBody>
                    <a:bodyPr/>
                    <a:lstStyle/>
                    <a:p>
                      <a:pPr algn="ctr" rtl="0" fontAlgn="b"/>
                      <a:r>
                        <a:rPr lang="en-US" sz="1000" b="1" i="0" u="none" strike="noStrike">
                          <a:solidFill>
                            <a:srgbClr val="53565A"/>
                          </a:solidFill>
                          <a:effectLst/>
                          <a:latin typeface="Arial" panose="020B0604020202020204" pitchFamily="34" charset="0"/>
                        </a:rPr>
                        <a:t>% of Equity Portfolio</a:t>
                      </a:r>
                    </a:p>
                  </a:txBody>
                  <a:tcPr marL="0" marR="0" marT="0" marB="0" anchor="b">
                    <a:lnL>
                      <a:noFill/>
                    </a:lnL>
                    <a:lnR>
                      <a:noFill/>
                    </a:lnR>
                    <a:lnT>
                      <a:noFill/>
                    </a:lnT>
                    <a:lnB>
                      <a:noFill/>
                    </a:lnB>
                    <a:solidFill>
                      <a:srgbClr val="FFFFFF"/>
                    </a:solidFill>
                  </a:tcPr>
                </a:tc>
                <a:tc>
                  <a:txBody>
                    <a:bodyPr/>
                    <a:lstStyle/>
                    <a:p>
                      <a:pPr algn="ctr" rtl="0" fontAlgn="b"/>
                      <a:r>
                        <a:rPr lang="en-US" sz="1000" b="1" i="0" u="none" strike="noStrike" dirty="0">
                          <a:solidFill>
                            <a:srgbClr val="53565A"/>
                          </a:solidFill>
                          <a:effectLst/>
                          <a:latin typeface="Arial" panose="020B0604020202020204" pitchFamily="34" charset="0"/>
                        </a:rPr>
                        <a:t>  2021        </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3928266585"/>
                  </a:ext>
                </a:extLst>
              </a:tr>
              <a:tr h="164418">
                <a:tc vMerge="1">
                  <a:txBody>
                    <a:bodyPr/>
                    <a:lstStyle/>
                    <a:p>
                      <a:endParaRPr lang="en-US"/>
                    </a:p>
                  </a:txBody>
                  <a:tcPr/>
                </a:tc>
                <a:tc vMerge="1">
                  <a:txBody>
                    <a:bodyPr/>
                    <a:lstStyle/>
                    <a:p>
                      <a:endParaRPr lang="en-US"/>
                    </a:p>
                  </a:txBody>
                  <a:tcPr/>
                </a:tc>
                <a:tc>
                  <a:txBody>
                    <a:bodyPr/>
                    <a:lstStyle/>
                    <a:p>
                      <a:pPr algn="ctr" rtl="0" fontAlgn="b"/>
                      <a:r>
                        <a:rPr lang="en-US" sz="1000" b="1" i="0" u="none" strike="noStrike">
                          <a:solidFill>
                            <a:srgbClr val="53565A"/>
                          </a:solidFill>
                          <a:effectLst/>
                          <a:latin typeface="Arial" panose="020B0604020202020204" pitchFamily="34" charset="0"/>
                        </a:rPr>
                        <a:t>Est. Yield</a:t>
                      </a:r>
                    </a:p>
                  </a:txBody>
                  <a:tcPr marL="0" marR="0" marT="0" marB="0" anchor="b">
                    <a:lnL>
                      <a:noFill/>
                    </a:lnL>
                    <a:lnR>
                      <a:noFill/>
                    </a:lnR>
                    <a:lnT>
                      <a:noFill/>
                    </a:lnT>
                    <a:lnB>
                      <a:noFill/>
                    </a:lnB>
                    <a:solidFill>
                      <a:srgbClr val="FFFFFF"/>
                    </a:solidFill>
                  </a:tcPr>
                </a:tc>
                <a:extLst>
                  <a:ext uri="{0D108BD9-81ED-4DB2-BD59-A6C34878D82A}">
                    <a16:rowId xmlns:a16="http://schemas.microsoft.com/office/drawing/2014/main" val="4146573718"/>
                  </a:ext>
                </a:extLst>
              </a:tr>
              <a:tr h="219224">
                <a:tc>
                  <a:txBody>
                    <a:bodyPr/>
                    <a:lstStyle/>
                    <a:p>
                      <a:pPr algn="l" rtl="0" fontAlgn="b"/>
                      <a:r>
                        <a:rPr lang="en-US" sz="1000" b="1" i="0" u="none" strike="noStrike" dirty="0">
                          <a:solidFill>
                            <a:srgbClr val="53565A"/>
                          </a:solidFill>
                          <a:effectLst/>
                          <a:latin typeface="Arial" panose="020B0604020202020204" pitchFamily="34" charset="0"/>
                        </a:rPr>
                        <a:t>Holdings growing the dividend</a:t>
                      </a:r>
                    </a:p>
                  </a:txBody>
                  <a:tcPr marL="81456" marR="0" marT="0" marB="0" anchor="ctr">
                    <a:lnL>
                      <a:noFill/>
                    </a:lnL>
                    <a:lnR>
                      <a:noFill/>
                    </a:lnR>
                    <a:lnT>
                      <a:noFill/>
                    </a:lnT>
                    <a:lnB>
                      <a:noFill/>
                    </a:lnB>
                    <a:solidFill>
                      <a:schemeClr val="bg2">
                        <a:lumMod val="20000"/>
                        <a:lumOff val="80000"/>
                      </a:schemeClr>
                    </a:solidFill>
                  </a:tcPr>
                </a:tc>
                <a:tc>
                  <a:txBody>
                    <a:bodyPr/>
                    <a:lstStyle/>
                    <a:p>
                      <a:pPr algn="ctr" rtl="0" fontAlgn="b"/>
                      <a:r>
                        <a:rPr lang="en-US" sz="1000" b="1" i="0" u="none" strike="noStrike" dirty="0">
                          <a:solidFill>
                            <a:srgbClr val="53565A"/>
                          </a:solidFill>
                          <a:effectLst/>
                          <a:latin typeface="Arial" panose="020B0604020202020204" pitchFamily="34" charset="0"/>
                        </a:rPr>
                        <a:t>75%</a:t>
                      </a:r>
                    </a:p>
                  </a:txBody>
                  <a:tcPr marL="0" marR="0" marT="0" marB="0" anchor="ctr">
                    <a:lnL>
                      <a:noFill/>
                    </a:lnL>
                    <a:lnR>
                      <a:noFill/>
                    </a:lnR>
                    <a:lnT>
                      <a:noFill/>
                    </a:lnT>
                    <a:lnB>
                      <a:noFill/>
                    </a:lnB>
                    <a:solidFill>
                      <a:schemeClr val="bg2">
                        <a:lumMod val="20000"/>
                        <a:lumOff val="80000"/>
                      </a:schemeClr>
                    </a:solidFill>
                  </a:tcPr>
                </a:tc>
                <a:tc>
                  <a:txBody>
                    <a:bodyPr/>
                    <a:lstStyle/>
                    <a:p>
                      <a:pPr algn="ctr" rtl="0" fontAlgn="b"/>
                      <a:r>
                        <a:rPr lang="en-US" sz="1000" b="1" i="0" u="none" strike="noStrike" dirty="0">
                          <a:solidFill>
                            <a:srgbClr val="53565A"/>
                          </a:solidFill>
                          <a:effectLst/>
                          <a:latin typeface="Arial" panose="020B0604020202020204" pitchFamily="34" charset="0"/>
                        </a:rPr>
                        <a:t>4.9%</a:t>
                      </a:r>
                    </a:p>
                  </a:txBody>
                  <a:tcPr marL="0" marR="0" marT="0" marB="0" anchor="ctr">
                    <a:lnL>
                      <a:noFill/>
                    </a:lnL>
                    <a:lnR>
                      <a:noFill/>
                    </a:lnR>
                    <a:lnT>
                      <a:noFill/>
                    </a:lnT>
                    <a:lnB>
                      <a:noFill/>
                    </a:lnB>
                    <a:solidFill>
                      <a:schemeClr val="bg2">
                        <a:lumMod val="20000"/>
                        <a:lumOff val="80000"/>
                      </a:schemeClr>
                    </a:solidFill>
                  </a:tcPr>
                </a:tc>
                <a:extLst>
                  <a:ext uri="{0D108BD9-81ED-4DB2-BD59-A6C34878D82A}">
                    <a16:rowId xmlns:a16="http://schemas.microsoft.com/office/drawing/2014/main" val="2759944732"/>
                  </a:ext>
                </a:extLst>
              </a:tr>
              <a:tr h="265583">
                <a:tc>
                  <a:txBody>
                    <a:bodyPr/>
                    <a:lstStyle/>
                    <a:p>
                      <a:pPr algn="l" fontAlgn="ctr"/>
                      <a:r>
                        <a:rPr lang="en-US" sz="1800" b="0" i="0" u="none" strike="noStrike">
                          <a:solidFill>
                            <a:srgbClr val="000000"/>
                          </a:solidFill>
                          <a:effectLst/>
                          <a:latin typeface="Arial" panose="020B0604020202020204" pitchFamily="34" charset="0"/>
                        </a:rPr>
                        <a:t> </a:t>
                      </a:r>
                    </a:p>
                  </a:txBody>
                  <a:tcPr marL="81456" marR="0" marT="0" marB="0" anchor="ctr">
                    <a:lnL>
                      <a:noFill/>
                    </a:lnL>
                    <a:lnR>
                      <a:noFill/>
                    </a:lnR>
                    <a:lnT>
                      <a:noFill/>
                    </a:lnT>
                    <a:lnB>
                      <a:noFill/>
                    </a:lnB>
                    <a:solidFill>
                      <a:srgbClr val="FFFFFF"/>
                    </a:solidFill>
                  </a:tcPr>
                </a:tc>
                <a:tc>
                  <a:txBody>
                    <a:bodyPr/>
                    <a:lstStyle/>
                    <a:p>
                      <a:pPr algn="ctr" fontAlgn="ctr"/>
                      <a:r>
                        <a:rPr lang="en-US" sz="1800" b="0" i="0" u="none" strike="noStrike" dirty="0">
                          <a:solidFill>
                            <a:srgbClr val="000000"/>
                          </a:solidFill>
                          <a:effectLst/>
                          <a:latin typeface="Arial" panose="020B0604020202020204" pitchFamily="34" charset="0"/>
                        </a:rPr>
                        <a:t> </a:t>
                      </a:r>
                    </a:p>
                  </a:txBody>
                  <a:tcPr marL="0" marR="0" marT="0" marB="0" anchor="ctr">
                    <a:lnL>
                      <a:noFill/>
                    </a:lnL>
                    <a:lnR>
                      <a:noFill/>
                    </a:lnR>
                    <a:lnT>
                      <a:noFill/>
                    </a:lnT>
                    <a:lnB>
                      <a:noFill/>
                    </a:lnB>
                    <a:solidFill>
                      <a:srgbClr val="FFFFFF"/>
                    </a:solidFill>
                  </a:tcPr>
                </a:tc>
                <a:tc>
                  <a:txBody>
                    <a:bodyPr/>
                    <a:lstStyle/>
                    <a:p>
                      <a:pPr algn="ctr" fontAlgn="ctr"/>
                      <a:r>
                        <a:rPr lang="en-US" sz="1800" b="0" i="0" u="none" strike="noStrike" dirty="0">
                          <a:solidFill>
                            <a:srgbClr val="000000"/>
                          </a:solidFill>
                          <a:effectLst/>
                          <a:latin typeface="Arial" panose="020B060402020202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023069380"/>
                  </a:ext>
                </a:extLst>
              </a:tr>
              <a:tr h="219224">
                <a:tc>
                  <a:txBody>
                    <a:bodyPr/>
                    <a:lstStyle/>
                    <a:p>
                      <a:pPr algn="l" rtl="0" fontAlgn="b"/>
                      <a:r>
                        <a:rPr lang="en-US" sz="1000" b="1" i="0" u="none" strike="noStrike" dirty="0">
                          <a:solidFill>
                            <a:srgbClr val="53565A"/>
                          </a:solidFill>
                          <a:effectLst/>
                          <a:latin typeface="Arial" panose="020B0604020202020204" pitchFamily="34" charset="0"/>
                        </a:rPr>
                        <a:t>Holdings with a flat dividend</a:t>
                      </a:r>
                    </a:p>
                  </a:txBody>
                  <a:tcPr marL="81456" marR="0" marT="0" marB="0" anchor="ctr">
                    <a:lnL>
                      <a:noFill/>
                    </a:lnL>
                    <a:lnR>
                      <a:noFill/>
                    </a:lnR>
                    <a:lnT>
                      <a:noFill/>
                    </a:lnT>
                    <a:lnB>
                      <a:noFill/>
                    </a:lnB>
                    <a:solidFill>
                      <a:schemeClr val="bg2">
                        <a:lumMod val="20000"/>
                        <a:lumOff val="80000"/>
                      </a:schemeClr>
                    </a:solidFill>
                  </a:tcPr>
                </a:tc>
                <a:tc>
                  <a:txBody>
                    <a:bodyPr/>
                    <a:lstStyle/>
                    <a:p>
                      <a:pPr algn="ctr" rtl="0" fontAlgn="b"/>
                      <a:r>
                        <a:rPr lang="en-US" sz="1000" b="1" i="1" u="none" strike="noStrike" dirty="0">
                          <a:solidFill>
                            <a:srgbClr val="53565A"/>
                          </a:solidFill>
                          <a:effectLst/>
                          <a:latin typeface="Arial" panose="020B0604020202020204" pitchFamily="34" charset="0"/>
                        </a:rPr>
                        <a:t>13%</a:t>
                      </a:r>
                    </a:p>
                  </a:txBody>
                  <a:tcPr marL="0" marR="0" marT="0" marB="0" anchor="ctr">
                    <a:lnL>
                      <a:noFill/>
                    </a:lnL>
                    <a:lnR>
                      <a:noFill/>
                    </a:lnR>
                    <a:lnT>
                      <a:noFill/>
                    </a:lnT>
                    <a:lnB>
                      <a:noFill/>
                    </a:lnB>
                    <a:solidFill>
                      <a:schemeClr val="bg2">
                        <a:lumMod val="20000"/>
                        <a:lumOff val="80000"/>
                      </a:schemeClr>
                    </a:solidFill>
                  </a:tcPr>
                </a:tc>
                <a:tc>
                  <a:txBody>
                    <a:bodyPr/>
                    <a:lstStyle/>
                    <a:p>
                      <a:pPr algn="ctr" rtl="0" fontAlgn="b"/>
                      <a:r>
                        <a:rPr lang="en-US" sz="1000" b="1" i="0" u="none" strike="noStrike" dirty="0">
                          <a:solidFill>
                            <a:srgbClr val="53565A"/>
                          </a:solidFill>
                          <a:effectLst/>
                          <a:latin typeface="Arial" panose="020B0604020202020204" pitchFamily="34" charset="0"/>
                        </a:rPr>
                        <a:t>3.9%</a:t>
                      </a:r>
                    </a:p>
                  </a:txBody>
                  <a:tcPr marL="0" marR="0" marT="0" marB="0" anchor="ctr">
                    <a:lnL>
                      <a:noFill/>
                    </a:lnL>
                    <a:lnR>
                      <a:noFill/>
                    </a:lnR>
                    <a:lnT>
                      <a:noFill/>
                    </a:lnT>
                    <a:lnB>
                      <a:noFill/>
                    </a:lnB>
                    <a:solidFill>
                      <a:schemeClr val="bg2">
                        <a:lumMod val="20000"/>
                        <a:lumOff val="80000"/>
                      </a:schemeClr>
                    </a:solidFill>
                  </a:tcPr>
                </a:tc>
                <a:extLst>
                  <a:ext uri="{0D108BD9-81ED-4DB2-BD59-A6C34878D82A}">
                    <a16:rowId xmlns:a16="http://schemas.microsoft.com/office/drawing/2014/main" val="3702321828"/>
                  </a:ext>
                </a:extLst>
              </a:tr>
              <a:tr h="265583">
                <a:tc>
                  <a:txBody>
                    <a:bodyPr/>
                    <a:lstStyle/>
                    <a:p>
                      <a:pPr algn="l" fontAlgn="ctr"/>
                      <a:r>
                        <a:rPr lang="en-US" sz="1800" b="0" i="0" u="none" strike="noStrike" dirty="0">
                          <a:solidFill>
                            <a:srgbClr val="000000"/>
                          </a:solidFill>
                          <a:effectLst/>
                          <a:latin typeface="Arial" panose="020B0604020202020204" pitchFamily="34" charset="0"/>
                        </a:rPr>
                        <a:t> </a:t>
                      </a:r>
                    </a:p>
                  </a:txBody>
                  <a:tcPr marL="81456" marR="0" marT="0" marB="0" anchor="ctr">
                    <a:lnL>
                      <a:noFill/>
                    </a:lnL>
                    <a:lnR>
                      <a:noFill/>
                    </a:lnR>
                    <a:lnT>
                      <a:noFill/>
                    </a:lnT>
                    <a:lnB>
                      <a:noFill/>
                    </a:lnB>
                    <a:solidFill>
                      <a:srgbClr val="FFFFFF"/>
                    </a:solidFill>
                  </a:tcPr>
                </a:tc>
                <a:tc>
                  <a:txBody>
                    <a:bodyPr/>
                    <a:lstStyle/>
                    <a:p>
                      <a:pPr algn="ctr" fontAlgn="ctr"/>
                      <a:r>
                        <a:rPr lang="en-US" sz="1800" b="1" i="0" u="none" strike="noStrike" dirty="0">
                          <a:solidFill>
                            <a:srgbClr val="000000"/>
                          </a:solidFill>
                          <a:effectLst/>
                          <a:latin typeface="Arial" panose="020B0604020202020204" pitchFamily="34" charset="0"/>
                        </a:rPr>
                        <a:t> </a:t>
                      </a:r>
                    </a:p>
                  </a:txBody>
                  <a:tcPr marL="0" marR="0" marT="0" marB="0" anchor="ctr">
                    <a:lnL>
                      <a:noFill/>
                    </a:lnL>
                    <a:lnR>
                      <a:noFill/>
                    </a:lnR>
                    <a:lnT>
                      <a:noFill/>
                    </a:lnT>
                    <a:lnB>
                      <a:noFill/>
                    </a:lnB>
                    <a:solidFill>
                      <a:srgbClr val="FFFFFF"/>
                    </a:solidFill>
                  </a:tcPr>
                </a:tc>
                <a:tc>
                  <a:txBody>
                    <a:bodyPr/>
                    <a:lstStyle/>
                    <a:p>
                      <a:pPr algn="ctr" fontAlgn="ctr"/>
                      <a:r>
                        <a:rPr lang="en-US" sz="1800" b="1" i="0" u="none" strike="noStrike" dirty="0">
                          <a:solidFill>
                            <a:srgbClr val="000000"/>
                          </a:solidFill>
                          <a:effectLst/>
                          <a:latin typeface="Arial" panose="020B0604020202020204" pitchFamily="34" charset="0"/>
                        </a:rPr>
                        <a:t> </a:t>
                      </a: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384277278"/>
                  </a:ext>
                </a:extLst>
              </a:tr>
              <a:tr h="219224">
                <a:tc>
                  <a:txBody>
                    <a:bodyPr/>
                    <a:lstStyle/>
                    <a:p>
                      <a:pPr algn="l" rtl="0" fontAlgn="b"/>
                      <a:r>
                        <a:rPr lang="en-US" sz="1000" b="1" i="0" u="none" strike="noStrike">
                          <a:solidFill>
                            <a:srgbClr val="53565A"/>
                          </a:solidFill>
                          <a:effectLst/>
                          <a:latin typeface="Arial" panose="020B0604020202020204" pitchFamily="34" charset="0"/>
                        </a:rPr>
                        <a:t>Holdings paying lower dividends</a:t>
                      </a:r>
                    </a:p>
                  </a:txBody>
                  <a:tcPr marL="81456" marR="0" marT="0" marB="0" anchor="ctr">
                    <a:lnL>
                      <a:noFill/>
                    </a:lnL>
                    <a:lnR>
                      <a:noFill/>
                    </a:lnR>
                    <a:lnT>
                      <a:noFill/>
                    </a:lnT>
                    <a:lnB>
                      <a:noFill/>
                    </a:lnB>
                    <a:solidFill>
                      <a:schemeClr val="bg2">
                        <a:lumMod val="20000"/>
                        <a:lumOff val="80000"/>
                      </a:schemeClr>
                    </a:solidFill>
                  </a:tcPr>
                </a:tc>
                <a:tc>
                  <a:txBody>
                    <a:bodyPr/>
                    <a:lstStyle/>
                    <a:p>
                      <a:pPr algn="ctr" rtl="0" fontAlgn="b"/>
                      <a:r>
                        <a:rPr lang="en-US" sz="1000" b="1" i="1" u="none" strike="noStrike" dirty="0">
                          <a:solidFill>
                            <a:srgbClr val="53565A"/>
                          </a:solidFill>
                          <a:effectLst/>
                          <a:latin typeface="Arial" panose="020B0604020202020204" pitchFamily="34" charset="0"/>
                        </a:rPr>
                        <a:t>12%</a:t>
                      </a:r>
                    </a:p>
                  </a:txBody>
                  <a:tcPr marL="0" marR="0" marT="0" marB="0" anchor="ctr">
                    <a:lnL>
                      <a:noFill/>
                    </a:lnL>
                    <a:lnR>
                      <a:noFill/>
                    </a:lnR>
                    <a:lnT>
                      <a:noFill/>
                    </a:lnT>
                    <a:lnB>
                      <a:noFill/>
                    </a:lnB>
                    <a:solidFill>
                      <a:schemeClr val="bg2">
                        <a:lumMod val="20000"/>
                        <a:lumOff val="80000"/>
                      </a:schemeClr>
                    </a:solidFill>
                  </a:tcPr>
                </a:tc>
                <a:tc>
                  <a:txBody>
                    <a:bodyPr/>
                    <a:lstStyle/>
                    <a:p>
                      <a:pPr algn="ctr" rtl="0" fontAlgn="b"/>
                      <a:r>
                        <a:rPr lang="en-US" sz="1000" b="1" i="0" u="none" strike="noStrike" dirty="0">
                          <a:solidFill>
                            <a:srgbClr val="53565A"/>
                          </a:solidFill>
                          <a:effectLst/>
                          <a:latin typeface="Arial" panose="020B0604020202020204" pitchFamily="34" charset="0"/>
                        </a:rPr>
                        <a:t>5.5%</a:t>
                      </a:r>
                    </a:p>
                  </a:txBody>
                  <a:tcPr marL="0" marR="0" marT="0" marB="0" anchor="ctr">
                    <a:lnL>
                      <a:noFill/>
                    </a:lnL>
                    <a:lnR>
                      <a:noFill/>
                    </a:lnR>
                    <a:lnT>
                      <a:noFill/>
                    </a:lnT>
                    <a:lnB>
                      <a:noFill/>
                    </a:lnB>
                    <a:solidFill>
                      <a:schemeClr val="bg2">
                        <a:lumMod val="20000"/>
                        <a:lumOff val="80000"/>
                      </a:schemeClr>
                    </a:solidFill>
                  </a:tcPr>
                </a:tc>
                <a:extLst>
                  <a:ext uri="{0D108BD9-81ED-4DB2-BD59-A6C34878D82A}">
                    <a16:rowId xmlns:a16="http://schemas.microsoft.com/office/drawing/2014/main" val="952104132"/>
                  </a:ext>
                </a:extLst>
              </a:tr>
              <a:tr h="265583">
                <a:tc>
                  <a:txBody>
                    <a:bodyPr/>
                    <a:lstStyle/>
                    <a:p>
                      <a:pPr algn="l" rtl="0" fontAlgn="b"/>
                      <a:endParaRPr lang="en-US" sz="1000" b="0" i="1" u="none" strike="noStrike" dirty="0">
                        <a:solidFill>
                          <a:srgbClr val="53565A"/>
                        </a:solidFill>
                        <a:effectLst/>
                        <a:latin typeface="Arial" panose="020B0604020202020204" pitchFamily="34" charset="0"/>
                      </a:endParaRPr>
                    </a:p>
                  </a:txBody>
                  <a:tcPr marL="407283" marR="0" marT="0" marB="0" anchor="ctr">
                    <a:lnL>
                      <a:noFill/>
                    </a:lnL>
                    <a:lnR>
                      <a:noFill/>
                    </a:lnR>
                    <a:lnT>
                      <a:noFill/>
                    </a:lnT>
                    <a:lnB>
                      <a:noFill/>
                    </a:lnB>
                    <a:solidFill>
                      <a:srgbClr val="FFFFFF"/>
                    </a:solidFill>
                  </a:tcPr>
                </a:tc>
                <a:tc>
                  <a:txBody>
                    <a:bodyPr/>
                    <a:lstStyle/>
                    <a:p>
                      <a:pPr algn="ctr" rtl="0" fontAlgn="b"/>
                      <a:endParaRPr lang="en-US" sz="1000" b="0" i="1" u="none" strike="noStrike" dirty="0">
                        <a:solidFill>
                          <a:srgbClr val="53565A"/>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tc>
                  <a:txBody>
                    <a:bodyPr/>
                    <a:lstStyle/>
                    <a:p>
                      <a:pPr algn="ctr" fontAlgn="ctr"/>
                      <a:endParaRPr lang="en-US" sz="18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826633985"/>
                  </a:ext>
                </a:extLst>
              </a:tr>
              <a:tr h="265583">
                <a:tc>
                  <a:txBody>
                    <a:bodyPr/>
                    <a:lstStyle/>
                    <a:p>
                      <a:pPr algn="l" rtl="0" fontAlgn="b"/>
                      <a:endParaRPr lang="en-US" sz="1000" b="0" i="1" u="none" strike="noStrike" dirty="0">
                        <a:solidFill>
                          <a:srgbClr val="53565A"/>
                        </a:solidFill>
                        <a:effectLst/>
                        <a:latin typeface="Arial" panose="020B0604020202020204" pitchFamily="34" charset="0"/>
                      </a:endParaRPr>
                    </a:p>
                  </a:txBody>
                  <a:tcPr marL="407283" marR="0" marT="0" marB="0" anchor="ctr">
                    <a:lnL>
                      <a:noFill/>
                    </a:lnL>
                    <a:lnR>
                      <a:noFill/>
                    </a:lnR>
                    <a:lnT>
                      <a:noFill/>
                    </a:lnT>
                    <a:lnB>
                      <a:noFill/>
                    </a:lnB>
                    <a:solidFill>
                      <a:srgbClr val="FFFFFF"/>
                    </a:solidFill>
                  </a:tcPr>
                </a:tc>
                <a:tc>
                  <a:txBody>
                    <a:bodyPr/>
                    <a:lstStyle/>
                    <a:p>
                      <a:pPr algn="ctr" rtl="0" fontAlgn="b"/>
                      <a:endParaRPr lang="en-US" sz="1000" b="0" i="1" u="none" strike="noStrike" dirty="0">
                        <a:solidFill>
                          <a:srgbClr val="53565A"/>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tc>
                  <a:txBody>
                    <a:bodyPr/>
                    <a:lstStyle/>
                    <a:p>
                      <a:pPr algn="ctr" fontAlgn="ctr"/>
                      <a:endParaRPr lang="en-US" sz="18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4060597599"/>
                  </a:ext>
                </a:extLst>
              </a:tr>
              <a:tr h="265583">
                <a:tc>
                  <a:txBody>
                    <a:bodyPr/>
                    <a:lstStyle/>
                    <a:p>
                      <a:pPr algn="l" rtl="0" fontAlgn="b"/>
                      <a:endParaRPr lang="en-US" sz="1000" b="0" i="1" u="none" strike="noStrike" dirty="0">
                        <a:solidFill>
                          <a:srgbClr val="53565A"/>
                        </a:solidFill>
                        <a:effectLst/>
                        <a:latin typeface="Arial" panose="020B0604020202020204" pitchFamily="34" charset="0"/>
                      </a:endParaRPr>
                    </a:p>
                  </a:txBody>
                  <a:tcPr marL="407283" marR="0" marT="0" marB="0" anchor="ctr">
                    <a:lnL>
                      <a:noFill/>
                    </a:lnL>
                    <a:lnR>
                      <a:noFill/>
                    </a:lnR>
                    <a:lnT>
                      <a:noFill/>
                    </a:lnT>
                    <a:lnB>
                      <a:noFill/>
                    </a:lnB>
                    <a:solidFill>
                      <a:srgbClr val="FFFFFF"/>
                    </a:solidFill>
                  </a:tcPr>
                </a:tc>
                <a:tc>
                  <a:txBody>
                    <a:bodyPr/>
                    <a:lstStyle/>
                    <a:p>
                      <a:pPr algn="ctr" rtl="0" fontAlgn="b"/>
                      <a:endParaRPr lang="en-US" sz="1000" b="0" i="1" u="none" strike="noStrike" dirty="0">
                        <a:solidFill>
                          <a:srgbClr val="53565A"/>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tc>
                  <a:txBody>
                    <a:bodyPr/>
                    <a:lstStyle/>
                    <a:p>
                      <a:pPr algn="ctr" fontAlgn="ctr"/>
                      <a:endParaRPr lang="en-US" sz="18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2197415463"/>
                  </a:ext>
                </a:extLst>
              </a:tr>
              <a:tr h="265583">
                <a:tc>
                  <a:txBody>
                    <a:bodyPr/>
                    <a:lstStyle/>
                    <a:p>
                      <a:pPr algn="l" fontAlgn="ctr"/>
                      <a:endParaRPr lang="en-US" sz="1800" b="0" i="0" u="none" strike="noStrike" dirty="0">
                        <a:solidFill>
                          <a:srgbClr val="000000"/>
                        </a:solidFill>
                        <a:effectLst/>
                        <a:latin typeface="Arial" panose="020B0604020202020204" pitchFamily="34" charset="0"/>
                      </a:endParaRPr>
                    </a:p>
                  </a:txBody>
                  <a:tcPr marL="81456" marR="0" marT="0" marB="0" anchor="ctr">
                    <a:lnL>
                      <a:noFill/>
                    </a:lnL>
                    <a:lnR>
                      <a:noFill/>
                    </a:lnR>
                    <a:lnT>
                      <a:noFill/>
                    </a:lnT>
                    <a:lnB>
                      <a:noFill/>
                    </a:lnB>
                    <a:solidFill>
                      <a:srgbClr val="FFFFFF"/>
                    </a:solidFill>
                  </a:tcPr>
                </a:tc>
                <a:tc>
                  <a:txBody>
                    <a:bodyPr/>
                    <a:lstStyle/>
                    <a:p>
                      <a:pPr algn="ctr" fontAlgn="ctr"/>
                      <a:endParaRPr lang="en-US" sz="18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tc>
                  <a:txBody>
                    <a:bodyPr/>
                    <a:lstStyle/>
                    <a:p>
                      <a:pPr algn="ctr" fontAlgn="ctr"/>
                      <a:endParaRPr lang="en-US" sz="1800" b="0"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3303153422"/>
                  </a:ext>
                </a:extLst>
              </a:tr>
            </a:tbl>
          </a:graphicData>
        </a:graphic>
      </p:graphicFrame>
      <p:sp>
        <p:nvSpPr>
          <p:cNvPr id="7" name="Footer Placeholder 6">
            <a:extLst>
              <a:ext uri="{FF2B5EF4-FFF2-40B4-BE49-F238E27FC236}">
                <a16:creationId xmlns:a16="http://schemas.microsoft.com/office/drawing/2014/main" id="{A8D57055-80CD-4CA1-9286-BC2C37384A99}"/>
              </a:ext>
            </a:extLst>
          </p:cNvPr>
          <p:cNvSpPr>
            <a:spLocks noGrp="1"/>
          </p:cNvSpPr>
          <p:nvPr>
            <p:ph type="ftr" sz="quarter" idx="11"/>
          </p:nvPr>
        </p:nvSpPr>
        <p:spPr/>
        <p:txBody>
          <a:bodyPr/>
          <a:lstStyle/>
          <a:p>
            <a:r>
              <a:rPr lang="en-US"/>
              <a:t>This material is for investment professional use only.</a:t>
            </a:r>
            <a:endParaRPr lang="en-US" dirty="0"/>
          </a:p>
        </p:txBody>
      </p:sp>
      <p:sp>
        <p:nvSpPr>
          <p:cNvPr id="8" name="Slide Number Placeholder 7">
            <a:extLst>
              <a:ext uri="{FF2B5EF4-FFF2-40B4-BE49-F238E27FC236}">
                <a16:creationId xmlns:a16="http://schemas.microsoft.com/office/drawing/2014/main" id="{5FD8EC28-36B4-47FF-A624-A84B850B734D}"/>
              </a:ext>
            </a:extLst>
          </p:cNvPr>
          <p:cNvSpPr>
            <a:spLocks noGrp="1"/>
          </p:cNvSpPr>
          <p:nvPr>
            <p:ph type="sldNum" sz="quarter" idx="12"/>
          </p:nvPr>
        </p:nvSpPr>
        <p:spPr/>
        <p:txBody>
          <a:bodyPr/>
          <a:lstStyle/>
          <a:p>
            <a:fld id="{9DB25520-8AE7-4F94-B29A-861D1DFCFF19}" type="slidenum">
              <a:rPr lang="en-US" smtClean="0"/>
              <a:pPr/>
              <a:t>6</a:t>
            </a:fld>
            <a:endParaRPr lang="en-US" dirty="0"/>
          </a:p>
        </p:txBody>
      </p:sp>
      <p:sp>
        <p:nvSpPr>
          <p:cNvPr id="5" name="Text Placeholder 4">
            <a:extLst>
              <a:ext uri="{FF2B5EF4-FFF2-40B4-BE49-F238E27FC236}">
                <a16:creationId xmlns:a16="http://schemas.microsoft.com/office/drawing/2014/main" id="{B73FB536-5246-4F28-9137-08F5F139D162}"/>
              </a:ext>
            </a:extLst>
          </p:cNvPr>
          <p:cNvSpPr>
            <a:spLocks noGrp="1"/>
          </p:cNvSpPr>
          <p:nvPr>
            <p:ph type="body" sz="quarter" idx="15"/>
          </p:nvPr>
        </p:nvSpPr>
        <p:spPr>
          <a:xfrm>
            <a:off x="457199" y="161143"/>
            <a:ext cx="2743200" cy="123111"/>
          </a:xfrm>
        </p:spPr>
        <p:txBody>
          <a:bodyPr/>
          <a:lstStyle/>
          <a:p>
            <a:r>
              <a:rPr lang="en-US" dirty="0"/>
              <a:t>Thornburg Investment Income Builder Fund</a:t>
            </a:r>
          </a:p>
        </p:txBody>
      </p:sp>
      <p:sp>
        <p:nvSpPr>
          <p:cNvPr id="18" name="Text Placeholder 17">
            <a:extLst>
              <a:ext uri="{FF2B5EF4-FFF2-40B4-BE49-F238E27FC236}">
                <a16:creationId xmlns:a16="http://schemas.microsoft.com/office/drawing/2014/main" id="{01965A2E-5C3C-4482-BBF2-35C71A3BACE2}"/>
              </a:ext>
            </a:extLst>
          </p:cNvPr>
          <p:cNvSpPr>
            <a:spLocks noGrp="1"/>
          </p:cNvSpPr>
          <p:nvPr>
            <p:ph type="body" sz="quarter" idx="19"/>
          </p:nvPr>
        </p:nvSpPr>
        <p:spPr>
          <a:xfrm>
            <a:off x="457200" y="940461"/>
            <a:ext cx="6405563" cy="215444"/>
          </a:xfrm>
        </p:spPr>
        <p:txBody>
          <a:bodyPr/>
          <a:lstStyle/>
          <a:p>
            <a:r>
              <a:rPr lang="en-US"/>
              <a:t>Consensus </a:t>
            </a:r>
            <a:r>
              <a:rPr lang="en-US" dirty="0"/>
              <a:t>estimates for dividend growth over the next 12 months</a:t>
            </a:r>
          </a:p>
        </p:txBody>
      </p:sp>
      <p:sp>
        <p:nvSpPr>
          <p:cNvPr id="6" name="Text Placeholder 5">
            <a:extLst>
              <a:ext uri="{FF2B5EF4-FFF2-40B4-BE49-F238E27FC236}">
                <a16:creationId xmlns:a16="http://schemas.microsoft.com/office/drawing/2014/main" id="{1F961654-CDF6-400B-8C14-9E9A59F20E09}"/>
              </a:ext>
            </a:extLst>
          </p:cNvPr>
          <p:cNvSpPr>
            <a:spLocks noGrp="1"/>
          </p:cNvSpPr>
          <p:nvPr>
            <p:ph type="body" sz="quarter" idx="17"/>
          </p:nvPr>
        </p:nvSpPr>
        <p:spPr>
          <a:xfrm>
            <a:off x="1463040" y="5524335"/>
            <a:ext cx="7223760" cy="153888"/>
          </a:xfrm>
        </p:spPr>
        <p:txBody>
          <a:bodyPr/>
          <a:lstStyle/>
          <a:p>
            <a:r>
              <a:rPr lang="en-US" dirty="0"/>
              <a:t>Past performance does not guarantee future results.</a:t>
            </a:r>
          </a:p>
        </p:txBody>
      </p:sp>
      <p:sp>
        <p:nvSpPr>
          <p:cNvPr id="17" name="Text Placeholder 16">
            <a:extLst>
              <a:ext uri="{FF2B5EF4-FFF2-40B4-BE49-F238E27FC236}">
                <a16:creationId xmlns:a16="http://schemas.microsoft.com/office/drawing/2014/main" id="{75D66658-6242-4050-A1A0-758D43AAB2D4}"/>
              </a:ext>
            </a:extLst>
          </p:cNvPr>
          <p:cNvSpPr>
            <a:spLocks noGrp="1"/>
          </p:cNvSpPr>
          <p:nvPr>
            <p:ph type="body" sz="quarter" idx="18"/>
          </p:nvPr>
        </p:nvSpPr>
        <p:spPr/>
        <p:txBody>
          <a:bodyPr/>
          <a:lstStyle/>
          <a:p>
            <a:r>
              <a:rPr lang="en-US"/>
              <a:t>Source: Bloomberg and FactSet</a:t>
            </a:r>
            <a:br>
              <a:rPr lang="en-US"/>
            </a:br>
            <a:r>
              <a:rPr lang="en-US"/>
              <a:t>Holdings can and do vary.</a:t>
            </a:r>
            <a:endParaRPr lang="en-US" dirty="0"/>
          </a:p>
        </p:txBody>
      </p:sp>
    </p:spTree>
    <p:extLst>
      <p:ext uri="{BB962C8B-B14F-4D97-AF65-F5344CB8AC3E}">
        <p14:creationId xmlns:p14="http://schemas.microsoft.com/office/powerpoint/2010/main" val="480073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Ten Largest Holdings</a:t>
            </a:r>
          </a:p>
        </p:txBody>
      </p:sp>
      <p:sp>
        <p:nvSpPr>
          <p:cNvPr id="7"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1AA4D9CE-A6E7-424A-BB83-4F93E4211A01}" type="slidenum">
              <a:rPr lang="en-US" smtClean="0"/>
              <a:t>7</a:t>
            </a:fld>
            <a:endParaRPr lang="en-US" dirty="0"/>
          </a:p>
        </p:txBody>
      </p:sp>
      <p:sp>
        <p:nvSpPr>
          <p:cNvPr id="17" name="Text Placeholder 10">
            <a:extLst>
              <a:ext uri="{FF2B5EF4-FFF2-40B4-BE49-F238E27FC236}">
                <a16:creationId xmlns:a16="http://schemas.microsoft.com/office/drawing/2014/main" id="{7572FE72-8E41-4477-BC7D-E60552691B13}"/>
              </a:ext>
            </a:extLst>
          </p:cNvPr>
          <p:cNvSpPr>
            <a:spLocks noGrp="1"/>
          </p:cNvSpPr>
          <p:nvPr>
            <p:ph type="body" sz="quarter" idx="15"/>
          </p:nvPr>
        </p:nvSpPr>
        <p:spPr/>
        <p:txBody>
          <a:bodyPr/>
          <a:lstStyle/>
          <a:p>
            <a:r>
              <a:rPr lang="en-US" dirty="0"/>
              <a:t>Thornburg Investment Income Builder Fund</a:t>
            </a:r>
          </a:p>
        </p:txBody>
      </p:sp>
      <p:sp>
        <p:nvSpPr>
          <p:cNvPr id="16" name="Text Placeholder 15"/>
          <p:cNvSpPr>
            <a:spLocks noGrp="1"/>
          </p:cNvSpPr>
          <p:nvPr>
            <p:ph type="body" sz="quarter" idx="19"/>
          </p:nvPr>
        </p:nvSpPr>
        <p:spPr>
          <a:xfrm>
            <a:off x="457200" y="940461"/>
            <a:ext cx="8229599" cy="338554"/>
          </a:xfrm>
        </p:spPr>
        <p:txBody>
          <a:bodyPr/>
          <a:lstStyle/>
          <a:p>
            <a:r>
              <a:rPr lang="en-US" sz="1100" dirty="0">
                <a:solidFill>
                  <a:schemeClr val="tx2"/>
                </a:solidFill>
                <a:latin typeface="Arial Narrow" panose="020B0606020202030204" pitchFamily="34" charset="0"/>
              </a:rPr>
              <a:t>The investments shown following were the 10 largest equity investments in the Thornburg Investment Income Builder portfolio as of September 30, 2021. </a:t>
            </a:r>
            <a:br>
              <a:rPr lang="en-US" sz="1100" dirty="0">
                <a:solidFill>
                  <a:schemeClr val="tx2"/>
                </a:solidFill>
                <a:latin typeface="Arial Narrow" panose="020B0606020202030204" pitchFamily="34" charset="0"/>
              </a:rPr>
            </a:br>
            <a:r>
              <a:rPr lang="en-US" sz="1100" dirty="0">
                <a:solidFill>
                  <a:schemeClr val="tx2"/>
                </a:solidFill>
                <a:latin typeface="Arial Narrow" panose="020B0606020202030204" pitchFamily="34" charset="0"/>
              </a:rPr>
              <a:t>The 10 largest equity investments in the fund accounted for approximately 35% of fund assets as of September 30, 2021.</a:t>
            </a:r>
          </a:p>
        </p:txBody>
      </p:sp>
      <p:sp>
        <p:nvSpPr>
          <p:cNvPr id="13" name="Text Placeholder 12"/>
          <p:cNvSpPr>
            <a:spLocks noGrp="1"/>
          </p:cNvSpPr>
          <p:nvPr>
            <p:ph type="body" sz="quarter" idx="17"/>
          </p:nvPr>
        </p:nvSpPr>
        <p:spPr/>
        <p:txBody>
          <a:bodyPr/>
          <a:lstStyle/>
          <a:p>
            <a:r>
              <a:rPr lang="en-US" dirty="0"/>
              <a:t>Past performance does not guarantee future results.</a:t>
            </a:r>
          </a:p>
        </p:txBody>
      </p:sp>
      <p:sp>
        <p:nvSpPr>
          <p:cNvPr id="14" name="Text Placeholder 13"/>
          <p:cNvSpPr>
            <a:spLocks noGrp="1"/>
          </p:cNvSpPr>
          <p:nvPr>
            <p:ph type="body" sz="quarter" idx="18"/>
          </p:nvPr>
        </p:nvSpPr>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graphicFrame>
        <p:nvGraphicFramePr>
          <p:cNvPr id="28" name="Content Placeholder 18">
            <a:extLst>
              <a:ext uri="{FF2B5EF4-FFF2-40B4-BE49-F238E27FC236}">
                <a16:creationId xmlns:a16="http://schemas.microsoft.com/office/drawing/2014/main" id="{5B8B6C2A-A29E-4116-90CF-719985C1912C}"/>
              </a:ext>
            </a:extLst>
          </p:cNvPr>
          <p:cNvGraphicFramePr>
            <a:graphicFrameLocks noGrp="1"/>
          </p:cNvGraphicFramePr>
          <p:nvPr>
            <p:ph sz="half" idx="1"/>
            <p:extLst>
              <p:ext uri="{D42A27DB-BD31-4B8C-83A1-F6EECF244321}">
                <p14:modId xmlns:p14="http://schemas.microsoft.com/office/powerpoint/2010/main" val="184472818"/>
              </p:ext>
            </p:extLst>
          </p:nvPr>
        </p:nvGraphicFramePr>
        <p:xfrm>
          <a:off x="457201" y="1782328"/>
          <a:ext cx="8229600" cy="3716389"/>
        </p:xfrm>
        <a:graphic>
          <a:graphicData uri="http://schemas.openxmlformats.org/drawingml/2006/table">
            <a:tbl>
              <a:tblPr/>
              <a:tblGrid>
                <a:gridCol w="2671893">
                  <a:extLst>
                    <a:ext uri="{9D8B030D-6E8A-4147-A177-3AD203B41FA5}">
                      <a16:colId xmlns:a16="http://schemas.microsoft.com/office/drawing/2014/main" val="1424448333"/>
                    </a:ext>
                  </a:extLst>
                </a:gridCol>
                <a:gridCol w="1852569">
                  <a:extLst>
                    <a:ext uri="{9D8B030D-6E8A-4147-A177-3AD203B41FA5}">
                      <a16:colId xmlns:a16="http://schemas.microsoft.com/office/drawing/2014/main" val="3005821795"/>
                    </a:ext>
                  </a:extLst>
                </a:gridCol>
                <a:gridCol w="1852569">
                  <a:extLst>
                    <a:ext uri="{9D8B030D-6E8A-4147-A177-3AD203B41FA5}">
                      <a16:colId xmlns:a16="http://schemas.microsoft.com/office/drawing/2014/main" val="3419764917"/>
                    </a:ext>
                  </a:extLst>
                </a:gridCol>
                <a:gridCol w="1852569">
                  <a:extLst>
                    <a:ext uri="{9D8B030D-6E8A-4147-A177-3AD203B41FA5}">
                      <a16:colId xmlns:a16="http://schemas.microsoft.com/office/drawing/2014/main" val="3513700098"/>
                    </a:ext>
                  </a:extLst>
                </a:gridCol>
              </a:tblGrid>
              <a:tr h="321205">
                <a:tc>
                  <a:txBody>
                    <a:bodyPr/>
                    <a:lstStyle/>
                    <a:p>
                      <a:pPr algn="l" rtl="0" fontAlgn="ctr"/>
                      <a:r>
                        <a:rPr lang="en-US" sz="1000" b="1" kern="1200" dirty="0">
                          <a:solidFill>
                            <a:schemeClr val="tx2"/>
                          </a:solidFill>
                          <a:effectLst/>
                          <a:latin typeface="Arial Narrow" panose="020B0606020202030204" pitchFamily="34" charset="0"/>
                          <a:ea typeface="+mn-ea"/>
                          <a:cs typeface="Arial" panose="020B0604020202020204" pitchFamily="34" charset="0"/>
                        </a:rPr>
                        <a:t>NAME OF COMPANY</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2020 YEAR </a:t>
                      </a:r>
                      <a:br>
                        <a:rPr lang="en-US" sz="1000" b="1" i="0" u="none" strike="noStrike" dirty="0">
                          <a:solidFill>
                            <a:schemeClr val="tx2"/>
                          </a:solidFill>
                          <a:effectLst/>
                          <a:latin typeface="Arial Narrow" panose="020B0606020202030204" pitchFamily="34" charset="0"/>
                          <a:cs typeface="Arial" panose="020B0604020202020204" pitchFamily="34" charset="0"/>
                        </a:rPr>
                      </a:br>
                      <a:r>
                        <a:rPr lang="en-US" sz="1000" b="1" i="0" u="none" strike="noStrike" dirty="0">
                          <a:solidFill>
                            <a:schemeClr val="tx2"/>
                          </a:solidFill>
                          <a:effectLst/>
                          <a:latin typeface="Arial Narrow" panose="020B0606020202030204" pitchFamily="34" charset="0"/>
                          <a:cs typeface="Arial" panose="020B0604020202020204" pitchFamily="34" charset="0"/>
                        </a:rPr>
                        <a:t>PRICE CHANGE</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YTD 2021 PRICE CHANGE</a:t>
                      </a:r>
                      <a:br>
                        <a:rPr lang="en-US" sz="1000" b="1" i="0" u="none" strike="noStrike" dirty="0">
                          <a:solidFill>
                            <a:schemeClr val="tx2"/>
                          </a:solidFill>
                          <a:effectLst/>
                          <a:latin typeface="Arial Narrow" panose="020B0606020202030204" pitchFamily="34" charset="0"/>
                          <a:cs typeface="Arial" panose="020B0604020202020204" pitchFamily="34" charset="0"/>
                        </a:rPr>
                      </a:br>
                      <a:r>
                        <a:rPr lang="en-US" sz="1000" b="1" i="0" u="none" strike="noStrike" dirty="0">
                          <a:solidFill>
                            <a:schemeClr val="tx2"/>
                          </a:solidFill>
                          <a:effectLst/>
                          <a:latin typeface="Arial Narrow" panose="020B0606020202030204" pitchFamily="34" charset="0"/>
                          <a:cs typeface="Arial" panose="020B0604020202020204" pitchFamily="34" charset="0"/>
                        </a:rPr>
                        <a:t>+/- at SEPTEMBER 30, 2021</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DIVIDEND YIELD</a:t>
                      </a:r>
                    </a:p>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AT SEPTEMBER 30, 2021 PRICE</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861282"/>
                  </a:ext>
                </a:extLst>
              </a:tr>
              <a:tr h="166209">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Taiwan Semiconductor Manufacturing Co. Ltd.</a:t>
                      </a:r>
                    </a:p>
                  </a:txBody>
                  <a:tcPr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70.5%</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10.5%</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1.90%</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2431752131"/>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Leading semiconductor chip foundry in the world, fabricating chips used in many digital devices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2387190229"/>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Vodafone Group plc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-15.2%</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-7.6%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6.90%</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53094012"/>
                  </a:ext>
                </a:extLst>
              </a:tr>
              <a:tr h="137160">
                <a:tc>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Multi-national telecommunications company</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4224259"/>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Orange S.A.</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-19.2%</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-9.1%</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7.49%</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405502101"/>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Multi-national telecommunications network operator, home market is France Telecom</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3312346177"/>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Total</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-21.9%</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10.8%</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6.40%</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39421133"/>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Produces, refines, transports, and markets oil and natural gas products globally</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80401867"/>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Broadcom, Inc.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38.5%</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10.7%</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2.97%</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2005853538"/>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Develops and markets digital and analogue semiconductors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180787779"/>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Samsung Electronics Co. Ltd.</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54.2%</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-15.9%</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4.06%</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7925082"/>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Manufactures consumer &amp; industrial electronic products; leading semiconductor producer</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7388129"/>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China Mobile Ltd.</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-32.5%</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6.6%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7.22%</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493378613"/>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World’s largest mobile telecommunications network operator, net cash balance sheet</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2541611975"/>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CME Group, Inc.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-8.6%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6.2%</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3.13%</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094830231"/>
                  </a:ext>
                </a:extLst>
              </a:tr>
              <a:tr h="137160">
                <a:tc gridSpan="4">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Operates exchanges that trade futures contracts &amp; options on rates, F/X, equities, commodities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lnB w="12700" cmpd="sng">
                      <a:noFill/>
                      <a:prstDash val="solid"/>
                    </a:lnB>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lnB w="12700" cmpd="sng">
                      <a:noFill/>
                      <a:prstDash val="solid"/>
                    </a:lnB>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7104906"/>
                  </a:ext>
                </a:extLst>
              </a:tr>
              <a:tr h="9144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Arial Narrow" panose="020B0606020202030204" pitchFamily="34" charset="0"/>
                          <a:cs typeface="Arial" panose="020B0604020202020204" pitchFamily="34" charset="0"/>
                        </a:rPr>
                        <a:t>AbbVie, Inc.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21.0%</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0.7%</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4.82%</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3687858493"/>
                  </a:ext>
                </a:extLst>
              </a:tr>
              <a:tr h="137160">
                <a:tc gridSpan="4">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Develops and sells pharmaceutical products</a:t>
                      </a:r>
                    </a:p>
                  </a:txBody>
                  <a:tcPr marR="9525" marT="9525" marB="0" anchor="ctr">
                    <a:lnL>
                      <a:noFill/>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extLst>
                  <a:ext uri="{0D108BD9-81ED-4DB2-BD59-A6C34878D82A}">
                    <a16:rowId xmlns:a16="http://schemas.microsoft.com/office/drawing/2014/main" val="391056207"/>
                  </a:ext>
                </a:extLst>
              </a:tr>
              <a:tr h="137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Arial Narrow" panose="020B0606020202030204" pitchFamily="34" charset="0"/>
                          <a:cs typeface="Arial" panose="020B0604020202020204" pitchFamily="34" charset="0"/>
                        </a:rPr>
                        <a:t>JPMorgan Chase &amp; Co.</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-8.9%</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28.8%</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2.44%</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98110763"/>
                  </a:ext>
                </a:extLst>
              </a:tr>
              <a:tr h="137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U.S.-based global financial services conglomerate serving businesses &amp; individuals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00493871"/>
                  </a:ext>
                </a:extLst>
              </a:tr>
            </a:tbl>
          </a:graphicData>
        </a:graphic>
      </p:graphicFrame>
      <p:sp>
        <p:nvSpPr>
          <p:cNvPr id="27" name="Footer Placeholder 26"/>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Tree>
    <p:extLst>
      <p:ext uri="{BB962C8B-B14F-4D97-AF65-F5344CB8AC3E}">
        <p14:creationId xmlns:p14="http://schemas.microsoft.com/office/powerpoint/2010/main" val="1081496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Next 15 Equity Holdings (page 1 of 2)</a:t>
            </a:r>
          </a:p>
        </p:txBody>
      </p:sp>
      <p:sp>
        <p:nvSpPr>
          <p:cNvPr id="7"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1AA4D9CE-A6E7-424A-BB83-4F93E4211A01}" type="slidenum">
              <a:rPr lang="en-US" smtClean="0"/>
              <a:t>8</a:t>
            </a:fld>
            <a:endParaRPr lang="en-US" dirty="0"/>
          </a:p>
        </p:txBody>
      </p:sp>
      <p:sp>
        <p:nvSpPr>
          <p:cNvPr id="17" name="Text Placeholder 10">
            <a:extLst>
              <a:ext uri="{FF2B5EF4-FFF2-40B4-BE49-F238E27FC236}">
                <a16:creationId xmlns:a16="http://schemas.microsoft.com/office/drawing/2014/main" id="{7572FE72-8E41-4477-BC7D-E60552691B13}"/>
              </a:ext>
            </a:extLst>
          </p:cNvPr>
          <p:cNvSpPr>
            <a:spLocks noGrp="1"/>
          </p:cNvSpPr>
          <p:nvPr>
            <p:ph type="body" sz="quarter" idx="15"/>
          </p:nvPr>
        </p:nvSpPr>
        <p:spPr/>
        <p:txBody>
          <a:bodyPr/>
          <a:lstStyle/>
          <a:p>
            <a:r>
              <a:rPr lang="en-US" dirty="0"/>
              <a:t>Thornburg Investment Income Builder Fund</a:t>
            </a:r>
          </a:p>
        </p:txBody>
      </p:sp>
      <p:sp>
        <p:nvSpPr>
          <p:cNvPr id="16" name="Text Placeholder 15"/>
          <p:cNvSpPr>
            <a:spLocks noGrp="1"/>
          </p:cNvSpPr>
          <p:nvPr>
            <p:ph type="body" sz="quarter" idx="19"/>
          </p:nvPr>
        </p:nvSpPr>
        <p:spPr>
          <a:xfrm>
            <a:off x="457200" y="940461"/>
            <a:ext cx="8376407" cy="507831"/>
          </a:xfrm>
        </p:spPr>
        <p:txBody>
          <a:bodyPr/>
          <a:lstStyle/>
          <a:p>
            <a:r>
              <a:rPr lang="en-US" sz="1100" dirty="0">
                <a:solidFill>
                  <a:schemeClr val="tx2"/>
                </a:solidFill>
                <a:latin typeface="Arial Narrow" panose="020B0606020202030204" pitchFamily="34" charset="0"/>
              </a:rPr>
              <a:t>The 10 investments shown were the 11th through the 20th largest equity investments in the Thornburg Investment Income Builder portfolio as of September 30, 2021. Together, the 15 investments shown on the next two pages account for approximately 32% of fund assets as of September 30, 2021; interest bearing debt and hybrid investments 13% of assets, 28 other equity investments account for 20% of fund assets.</a:t>
            </a:r>
          </a:p>
        </p:txBody>
      </p:sp>
      <p:sp>
        <p:nvSpPr>
          <p:cNvPr id="13" name="Text Placeholder 12"/>
          <p:cNvSpPr>
            <a:spLocks noGrp="1"/>
          </p:cNvSpPr>
          <p:nvPr>
            <p:ph type="body" sz="quarter" idx="17"/>
          </p:nvPr>
        </p:nvSpPr>
        <p:spPr/>
        <p:txBody>
          <a:bodyPr/>
          <a:lstStyle/>
          <a:p>
            <a:r>
              <a:rPr lang="en-US" dirty="0"/>
              <a:t>Past performance does not guarantee future results.</a:t>
            </a:r>
          </a:p>
        </p:txBody>
      </p:sp>
      <p:sp>
        <p:nvSpPr>
          <p:cNvPr id="14" name="Text Placeholder 13"/>
          <p:cNvSpPr>
            <a:spLocks noGrp="1"/>
          </p:cNvSpPr>
          <p:nvPr>
            <p:ph type="body" sz="quarter" idx="18"/>
          </p:nvPr>
        </p:nvSpPr>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graphicFrame>
        <p:nvGraphicFramePr>
          <p:cNvPr id="28" name="Content Placeholder 18">
            <a:extLst>
              <a:ext uri="{FF2B5EF4-FFF2-40B4-BE49-F238E27FC236}">
                <a16:creationId xmlns:a16="http://schemas.microsoft.com/office/drawing/2014/main" id="{5B8B6C2A-A29E-4116-90CF-719985C1912C}"/>
              </a:ext>
            </a:extLst>
          </p:cNvPr>
          <p:cNvGraphicFramePr>
            <a:graphicFrameLocks noGrp="1"/>
          </p:cNvGraphicFramePr>
          <p:nvPr>
            <p:ph sz="half" idx="1"/>
            <p:extLst>
              <p:ext uri="{D42A27DB-BD31-4B8C-83A1-F6EECF244321}">
                <p14:modId xmlns:p14="http://schemas.microsoft.com/office/powerpoint/2010/main" val="3294280887"/>
              </p:ext>
            </p:extLst>
          </p:nvPr>
        </p:nvGraphicFramePr>
        <p:xfrm>
          <a:off x="457200" y="1836738"/>
          <a:ext cx="8229601" cy="3613045"/>
        </p:xfrm>
        <a:graphic>
          <a:graphicData uri="http://schemas.openxmlformats.org/drawingml/2006/table">
            <a:tbl>
              <a:tblPr/>
              <a:tblGrid>
                <a:gridCol w="2671894">
                  <a:extLst>
                    <a:ext uri="{9D8B030D-6E8A-4147-A177-3AD203B41FA5}">
                      <a16:colId xmlns:a16="http://schemas.microsoft.com/office/drawing/2014/main" val="1424448333"/>
                    </a:ext>
                  </a:extLst>
                </a:gridCol>
                <a:gridCol w="1852569">
                  <a:extLst>
                    <a:ext uri="{9D8B030D-6E8A-4147-A177-3AD203B41FA5}">
                      <a16:colId xmlns:a16="http://schemas.microsoft.com/office/drawing/2014/main" val="3005821795"/>
                    </a:ext>
                  </a:extLst>
                </a:gridCol>
                <a:gridCol w="1852569">
                  <a:extLst>
                    <a:ext uri="{9D8B030D-6E8A-4147-A177-3AD203B41FA5}">
                      <a16:colId xmlns:a16="http://schemas.microsoft.com/office/drawing/2014/main" val="3419764917"/>
                    </a:ext>
                  </a:extLst>
                </a:gridCol>
                <a:gridCol w="1852569">
                  <a:extLst>
                    <a:ext uri="{9D8B030D-6E8A-4147-A177-3AD203B41FA5}">
                      <a16:colId xmlns:a16="http://schemas.microsoft.com/office/drawing/2014/main" val="3513700098"/>
                    </a:ext>
                  </a:extLst>
                </a:gridCol>
              </a:tblGrid>
              <a:tr h="321205">
                <a:tc>
                  <a:txBody>
                    <a:bodyPr/>
                    <a:lstStyle/>
                    <a:p>
                      <a:pPr algn="l" rtl="0" fontAlgn="ctr"/>
                      <a:r>
                        <a:rPr lang="en-US" sz="1000" b="1" kern="1200" dirty="0">
                          <a:solidFill>
                            <a:schemeClr val="tx2"/>
                          </a:solidFill>
                          <a:effectLst/>
                          <a:latin typeface="Arial Narrow" panose="020B0606020202030204" pitchFamily="34" charset="0"/>
                          <a:ea typeface="+mn-ea"/>
                          <a:cs typeface="Arial" panose="020B0604020202020204" pitchFamily="34" charset="0"/>
                        </a:rPr>
                        <a:t>NAME OF COMPANY</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2020 YEAR </a:t>
                      </a:r>
                      <a:br>
                        <a:rPr lang="en-US" sz="1000" b="1" i="0" u="none" strike="noStrike" dirty="0">
                          <a:solidFill>
                            <a:schemeClr val="tx2"/>
                          </a:solidFill>
                          <a:effectLst/>
                          <a:latin typeface="Arial Narrow" panose="020B0606020202030204" pitchFamily="34" charset="0"/>
                          <a:cs typeface="Arial" panose="020B0604020202020204" pitchFamily="34" charset="0"/>
                        </a:rPr>
                      </a:br>
                      <a:r>
                        <a:rPr lang="en-US" sz="1000" b="1" i="0" u="none" strike="noStrike" dirty="0">
                          <a:solidFill>
                            <a:schemeClr val="tx2"/>
                          </a:solidFill>
                          <a:effectLst/>
                          <a:latin typeface="Arial Narrow" panose="020B0606020202030204" pitchFamily="34" charset="0"/>
                          <a:cs typeface="Arial" panose="020B0604020202020204" pitchFamily="34" charset="0"/>
                        </a:rPr>
                        <a:t>PRICE CHANGE</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YTD 2021 PRICE CHANGE</a:t>
                      </a:r>
                      <a:br>
                        <a:rPr lang="en-US" sz="1000" b="1" i="0" u="none" strike="noStrike" dirty="0">
                          <a:solidFill>
                            <a:schemeClr val="tx2"/>
                          </a:solidFill>
                          <a:effectLst/>
                          <a:latin typeface="Arial Narrow" panose="020B0606020202030204" pitchFamily="34" charset="0"/>
                          <a:cs typeface="Arial" panose="020B0604020202020204" pitchFamily="34" charset="0"/>
                        </a:rPr>
                      </a:br>
                      <a:r>
                        <a:rPr lang="en-US" sz="1000" b="1" i="0" u="none" strike="noStrike" dirty="0">
                          <a:solidFill>
                            <a:schemeClr val="tx2"/>
                          </a:solidFill>
                          <a:effectLst/>
                          <a:latin typeface="Arial Narrow" panose="020B0606020202030204" pitchFamily="34" charset="0"/>
                          <a:cs typeface="Arial" panose="020B0604020202020204" pitchFamily="34" charset="0"/>
                        </a:rPr>
                        <a:t>+/- at SEPTEMBER 30, 2021</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DIVIDEND YIELD</a:t>
                      </a:r>
                    </a:p>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AT SEPTEMBER 30, 2021 PRICE</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861282"/>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Tesco plc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-5.5%</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10.5%</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3.79%</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2431752131"/>
                  </a:ext>
                </a:extLst>
              </a:tr>
              <a:tr h="164592">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UK-based food retailer, also selling general merchandise from its largest stores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endParaRPr lang="en-US"/>
                    </a:p>
                  </a:txBody>
                  <a:tcPr>
                    <a:lnL w="12700" cmpd="sng">
                      <a:noFill/>
                      <a:prstDash val="solid"/>
                    </a:lnL>
                    <a:lnT w="12700" cmpd="sng">
                      <a:noFill/>
                      <a:prstDash val="solid"/>
                    </a:lnT>
                    <a:solidFill>
                      <a:srgbClr val="E8ECF0"/>
                    </a:solidFill>
                  </a:tcPr>
                </a:tc>
                <a:tc hMerge="1">
                  <a:txBody>
                    <a:bodyPr/>
                    <a:lstStyle/>
                    <a:p>
                      <a:endParaRPr lang="en-US"/>
                    </a:p>
                  </a:txBody>
                  <a:tcPr>
                    <a:lnL w="12700" cmpd="sng">
                      <a:noFill/>
                      <a:prstDash val="solid"/>
                    </a:lnL>
                    <a:lnT w="12700" cmpd="sng">
                      <a:noFill/>
                      <a:prstDash val="solid"/>
                    </a:lnT>
                    <a:solidFill>
                      <a:srgbClr val="E8ECF0"/>
                    </a:solidFill>
                  </a:tcPr>
                </a:tc>
                <a:tc>
                  <a:txBody>
                    <a:bodyPr/>
                    <a:lstStyle/>
                    <a:p>
                      <a:endParaRPr lang="en-US" sz="1000" dirty="0">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2387190229"/>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NN Group NV</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15.8%</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20.6%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5.30%</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53094012"/>
                  </a:ext>
                </a:extLst>
              </a:tr>
              <a:tr h="164592">
                <a:tc gridSpan="2">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Netherlands-based life and casualty insurer, with market leading positions in Netherlands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lnB w="12700" cmpd="sng">
                      <a:noFill/>
                      <a:prstDash val="solid"/>
                    </a:lnB>
                  </a:tcPr>
                </a:tc>
                <a:tc gridSpan="2">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4224259"/>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Home Depot</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21.6%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23.6%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2.01%</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405502101"/>
                  </a:ext>
                </a:extLst>
              </a:tr>
              <a:tr h="164592">
                <a:tc gridSpan="3">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Largest U.S. home improvement retailer, sells hardware &amp; building materials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endParaRPr lang="en-US"/>
                    </a:p>
                  </a:txBody>
                  <a:tcPr>
                    <a:lnL w="12700" cmpd="sng">
                      <a:noFill/>
                      <a:prstDash val="solid"/>
                    </a:lnL>
                    <a:lnT w="12700" cmpd="sng">
                      <a:noFill/>
                      <a:prstDash val="solid"/>
                    </a:lnT>
                    <a:solidFill>
                      <a:srgbClr val="E8ECF0"/>
                    </a:solidFill>
                  </a:tcPr>
                </a:tc>
                <a:tc hMerge="1">
                  <a:txBody>
                    <a:bodyPr/>
                    <a:lstStyle/>
                    <a:p>
                      <a:endParaRPr lang="en-US" dirty="0"/>
                    </a:p>
                  </a:txBody>
                  <a:tcPr>
                    <a:lnL w="12700" cmpd="sng">
                      <a:noFill/>
                      <a:prstDash val="solid"/>
                    </a:lnL>
                    <a:lnT w="12700" cmpd="sng">
                      <a:noFill/>
                      <a:prstDash val="solid"/>
                    </a:lnT>
                    <a:solidFill>
                      <a:srgbClr val="E8ECF0"/>
                    </a:solidFill>
                  </a:tcPr>
                </a:tc>
                <a:tc>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3312346177"/>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Chimera Investment Corp.</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-53.2%</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44.9%</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8.89%</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341900252"/>
                  </a:ext>
                </a:extLst>
              </a:tr>
              <a:tr h="164592">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U.S.-listed mortgage REIT</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T w="12700" cmpd="sng">
                      <a:noFill/>
                      <a:prstDash val="solid"/>
                    </a:lnT>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43201288"/>
                  </a:ext>
                </a:extLst>
              </a:tr>
              <a:tr h="16459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a:solidFill>
                            <a:schemeClr val="tx1"/>
                          </a:solidFill>
                          <a:effectLst/>
                          <a:latin typeface="Arial Narrow" panose="020B0606020202030204" pitchFamily="34" charset="0"/>
                          <a:cs typeface="Arial" panose="020B0604020202020204" pitchFamily="34" charset="0"/>
                        </a:rPr>
                        <a:t>Assicurazioni Generali</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-15.0%</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21.4%</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5.49%</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2005853538"/>
                  </a:ext>
                </a:extLst>
              </a:tr>
              <a:tr h="164592">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a:solidFill>
                            <a:schemeClr val="tx1"/>
                          </a:solidFill>
                          <a:effectLst/>
                          <a:latin typeface="Arial Narrow" panose="020B0606020202030204" pitchFamily="34" charset="0"/>
                          <a:cs typeface="Arial" panose="020B0604020202020204" pitchFamily="34" charset="0"/>
                        </a:rPr>
                        <a:t>Italy-based multinational life &amp; property/casualty insurers</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hMerge="1">
                  <a:txBody>
                    <a:bodyPr/>
                    <a:lstStyle/>
                    <a:p>
                      <a:endParaRPr lang="en-US"/>
                    </a:p>
                  </a:txBody>
                  <a:tcPr>
                    <a:lnL w="12700" cmpd="sng">
                      <a:noFill/>
                      <a:prstDash val="solid"/>
                    </a:lnL>
                    <a:lnT w="12700" cmpd="sng">
                      <a:noFill/>
                      <a:prstDash val="solid"/>
                    </a:lnT>
                    <a:solidFill>
                      <a:srgbClr val="E8ECF0"/>
                    </a:solidFill>
                  </a:tcPr>
                </a:tc>
                <a:tc hMerge="1">
                  <a:txBody>
                    <a:bodyPr/>
                    <a:lstStyle/>
                    <a:p>
                      <a:endParaRPr lang="en-US"/>
                    </a:p>
                  </a:txBody>
                  <a:tcPr>
                    <a:lnL w="12700" cmpd="sng">
                      <a:noFill/>
                      <a:prstDash val="solid"/>
                    </a:lnL>
                    <a:lnT w="12700" cmpd="sng">
                      <a:noFill/>
                      <a:prstDash val="solid"/>
                    </a:lnT>
                    <a:solidFill>
                      <a:srgbClr val="E8ECF0"/>
                    </a:solidFill>
                  </a:tcPr>
                </a:tc>
                <a:tc>
                  <a:txBody>
                    <a:bodyPr/>
                    <a:lstStyle/>
                    <a:p>
                      <a:endParaRPr lang="en-US" sz="1000" dirty="0">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180787779"/>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Roche Holding AG</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7.9%</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4.60%</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2.66%</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57925082"/>
                  </a:ext>
                </a:extLst>
              </a:tr>
              <a:tr h="164592">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Global health care company develops and sells medicines and diagnostic tools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lnL w="12700" cmpd="sng">
                      <a:noFill/>
                      <a:prstDash val="solid"/>
                    </a:lnL>
                    <a:lnT w="12700" cmpd="sng">
                      <a:noFill/>
                      <a:prstDash val="solid"/>
                    </a:lnT>
                  </a:tcPr>
                </a:tc>
                <a:tc hMerge="1">
                  <a:txBody>
                    <a:bodyPr/>
                    <a:lstStyle/>
                    <a:p>
                      <a:endParaRPr lang="en-US"/>
                    </a:p>
                  </a:txBody>
                  <a:tcPr>
                    <a:lnL w="12700" cmpd="sng">
                      <a:noFill/>
                      <a:prstDash val="solid"/>
                    </a:lnL>
                    <a:lnT w="12700" cmpd="sng">
                      <a:noFill/>
                      <a:prstDash val="solid"/>
                    </a:lnT>
                  </a:tcPr>
                </a:tc>
                <a:tc hMerge="1">
                  <a:txBody>
                    <a:bodyPr/>
                    <a:lstStyle/>
                    <a:p>
                      <a:endParaRPr lang="en-US" sz="1000" dirty="0">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67388129"/>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Regions Financial</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-6.1%</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32.2%</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3.19%</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493378613"/>
                  </a:ext>
                </a:extLst>
              </a:tr>
              <a:tr h="164592">
                <a:tc gridSpan="2">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U.S. regional banking group, mostly operating in Southeastern U.S. states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hMerge="1">
                  <a:txBody>
                    <a:bodyPr/>
                    <a:lstStyle/>
                    <a:p>
                      <a:endParaRPr lang="en-US"/>
                    </a:p>
                  </a:txBody>
                  <a:tcPr>
                    <a:lnL w="12700" cmpd="sng">
                      <a:noFill/>
                      <a:prstDash val="solid"/>
                    </a:lnL>
                    <a:lnT w="12700" cmpd="sng">
                      <a:noFill/>
                      <a:prstDash val="solid"/>
                    </a:lnT>
                    <a:solidFill>
                      <a:srgbClr val="E8ECF0"/>
                    </a:solidFill>
                  </a:tcPr>
                </a:tc>
                <a:tc gridSpan="2">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2541611975"/>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QUALCOMM, Inc.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72.7%</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-15.3%</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2.11%</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094830231"/>
                  </a:ext>
                </a:extLst>
              </a:tr>
              <a:tr h="164592">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Develops and delivers key components for digital wireless communications products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lnL w="12700" cmpd="sng">
                      <a:noFill/>
                      <a:prstDash val="solid"/>
                    </a:lnL>
                    <a:lnT w="12700" cmpd="sng">
                      <a:noFill/>
                      <a:prstDash val="solid"/>
                    </a:lnT>
                    <a:lnB w="12700" cmpd="sng">
                      <a:noFill/>
                      <a:prstDash val="solid"/>
                    </a:lnB>
                  </a:tcPr>
                </a:tc>
                <a:tc hMerge="1">
                  <a:txBody>
                    <a:bodyPr/>
                    <a:lstStyle/>
                    <a:p>
                      <a:endParaRPr lang="en-US"/>
                    </a:p>
                  </a:txBody>
                  <a:tcPr>
                    <a:lnL w="12700" cmpd="sng">
                      <a:noFill/>
                      <a:prstDash val="solid"/>
                    </a:lnL>
                    <a:lnT w="12700" cmpd="sng">
                      <a:noFill/>
                      <a:prstDash val="solid"/>
                    </a:lnT>
                    <a:lnB w="12700" cmpd="sng">
                      <a:noFill/>
                      <a:prstDash val="solid"/>
                    </a:lnB>
                  </a:tcPr>
                </a:tc>
                <a:tc>
                  <a:txBody>
                    <a:bodyPr/>
                    <a:lstStyle/>
                    <a:p>
                      <a:endParaRPr lang="en-US" sz="1000" dirty="0">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77104906"/>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Pfizer, Inc.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-0.9%</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16.8%</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3.60%</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3687858493"/>
                  </a:ext>
                </a:extLst>
              </a:tr>
              <a:tr h="164592">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Global health care company develops and sells medicines, vaccines, biologic therapies</a:t>
                      </a:r>
                    </a:p>
                  </a:txBody>
                  <a:tcPr marR="9525" marT="9525" marB="0" anchor="ctr">
                    <a:lnL>
                      <a:noFill/>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hMerge="1">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hMerge="1">
                  <a:txBody>
                    <a:bodyPr/>
                    <a:lstStyle/>
                    <a:p>
                      <a:endParaRPr lang="en-US" sz="1000" dirty="0">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extLst>
                  <a:ext uri="{0D108BD9-81ED-4DB2-BD59-A6C34878D82A}">
                    <a16:rowId xmlns:a16="http://schemas.microsoft.com/office/drawing/2014/main" val="391056207"/>
                  </a:ext>
                </a:extLst>
              </a:tr>
              <a:tr h="164592">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Deutsche Telekom AG</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12.5%</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9.5%</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3.46%</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2598110763"/>
                  </a:ext>
                </a:extLst>
              </a:tr>
              <a:tr h="164592">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Multi-national telecommunications network operator, majority owner of T-Mobile USA</a:t>
                      </a:r>
                    </a:p>
                  </a:txBody>
                  <a:tcPr marR="9525" marT="9525" marB="0" anchor="ctr">
                    <a:lnL>
                      <a:noFill/>
                    </a:lnL>
                    <a:lnR w="12700" cmpd="sng">
                      <a:noFill/>
                      <a:prstDash val="soli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lang="en-US" dirty="0"/>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a:p>
                  </a:txBody>
                  <a:tcP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hMerge="1">
                  <a:txBody>
                    <a:bodyPr/>
                    <a:lstStyle/>
                    <a:p>
                      <a:endParaRPr lang="en-US" sz="1000" dirty="0">
                        <a:latin typeface="Arial Narrow" panose="020B0606020202030204" pitchFamily="34" charset="0"/>
                      </a:endParaRP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000493871"/>
                  </a:ext>
                </a:extLst>
              </a:tr>
            </a:tbl>
          </a:graphicData>
        </a:graphic>
      </p:graphicFrame>
      <p:sp>
        <p:nvSpPr>
          <p:cNvPr id="27" name="Footer Placeholder 26"/>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spTree>
    <p:extLst>
      <p:ext uri="{BB962C8B-B14F-4D97-AF65-F5344CB8AC3E}">
        <p14:creationId xmlns:p14="http://schemas.microsoft.com/office/powerpoint/2010/main" val="141820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901C1-FB36-473B-BE02-2EA20B69F574}"/>
              </a:ext>
            </a:extLst>
          </p:cNvPr>
          <p:cNvSpPr>
            <a:spLocks noGrp="1"/>
          </p:cNvSpPr>
          <p:nvPr>
            <p:ph type="title"/>
          </p:nvPr>
        </p:nvSpPr>
        <p:spPr/>
        <p:txBody>
          <a:bodyPr/>
          <a:lstStyle/>
          <a:p>
            <a:r>
              <a:rPr lang="en-US" dirty="0"/>
              <a:t>Next 15 Equity Holdings (page 2 of 2)</a:t>
            </a:r>
          </a:p>
        </p:txBody>
      </p:sp>
      <p:sp>
        <p:nvSpPr>
          <p:cNvPr id="7" name="Slide Number Placeholder 3">
            <a:extLst>
              <a:ext uri="{FF2B5EF4-FFF2-40B4-BE49-F238E27FC236}">
                <a16:creationId xmlns:a16="http://schemas.microsoft.com/office/drawing/2014/main" id="{8602171B-4FD6-4FFD-8307-8A2D274685DC}"/>
              </a:ext>
            </a:extLst>
          </p:cNvPr>
          <p:cNvSpPr>
            <a:spLocks noGrp="1"/>
          </p:cNvSpPr>
          <p:nvPr>
            <p:ph type="sldNum" sz="quarter" idx="12"/>
          </p:nvPr>
        </p:nvSpPr>
        <p:spPr/>
        <p:txBody>
          <a:bodyPr/>
          <a:lstStyle/>
          <a:p>
            <a:fld id="{1AA4D9CE-A6E7-424A-BB83-4F93E4211A01}" type="slidenum">
              <a:rPr lang="en-US" smtClean="0"/>
              <a:t>9</a:t>
            </a:fld>
            <a:endParaRPr lang="en-US" dirty="0"/>
          </a:p>
        </p:txBody>
      </p:sp>
      <p:sp>
        <p:nvSpPr>
          <p:cNvPr id="17" name="Text Placeholder 10">
            <a:extLst>
              <a:ext uri="{FF2B5EF4-FFF2-40B4-BE49-F238E27FC236}">
                <a16:creationId xmlns:a16="http://schemas.microsoft.com/office/drawing/2014/main" id="{7572FE72-8E41-4477-BC7D-E60552691B13}"/>
              </a:ext>
            </a:extLst>
          </p:cNvPr>
          <p:cNvSpPr>
            <a:spLocks noGrp="1"/>
          </p:cNvSpPr>
          <p:nvPr>
            <p:ph type="body" sz="quarter" idx="15"/>
          </p:nvPr>
        </p:nvSpPr>
        <p:spPr/>
        <p:txBody>
          <a:bodyPr/>
          <a:lstStyle/>
          <a:p>
            <a:r>
              <a:rPr lang="en-US" dirty="0"/>
              <a:t>Thornburg Investment Income Builder Fund</a:t>
            </a:r>
          </a:p>
        </p:txBody>
      </p:sp>
      <p:sp>
        <p:nvSpPr>
          <p:cNvPr id="16" name="Text Placeholder 15"/>
          <p:cNvSpPr>
            <a:spLocks noGrp="1"/>
          </p:cNvSpPr>
          <p:nvPr>
            <p:ph type="body" sz="quarter" idx="19"/>
          </p:nvPr>
        </p:nvSpPr>
        <p:spPr>
          <a:xfrm>
            <a:off x="457200" y="940461"/>
            <a:ext cx="8359629" cy="338554"/>
          </a:xfrm>
        </p:spPr>
        <p:txBody>
          <a:bodyPr/>
          <a:lstStyle/>
          <a:p>
            <a:r>
              <a:rPr lang="en-US" sz="1100" dirty="0">
                <a:solidFill>
                  <a:schemeClr val="tx2"/>
                </a:solidFill>
                <a:latin typeface="Arial Narrow" panose="020B0606020202030204" pitchFamily="34" charset="0"/>
              </a:rPr>
              <a:t>The 5 investments shown were the 21st through the 25th largest equity investments in the Thornburg Investment Income Builder portfolio as of September 30, 2021.</a:t>
            </a:r>
          </a:p>
        </p:txBody>
      </p:sp>
      <p:sp>
        <p:nvSpPr>
          <p:cNvPr id="13" name="Text Placeholder 12"/>
          <p:cNvSpPr>
            <a:spLocks noGrp="1"/>
          </p:cNvSpPr>
          <p:nvPr>
            <p:ph type="body" sz="quarter" idx="17"/>
          </p:nvPr>
        </p:nvSpPr>
        <p:spPr/>
        <p:txBody>
          <a:bodyPr/>
          <a:lstStyle/>
          <a:p>
            <a:r>
              <a:rPr lang="en-US" dirty="0"/>
              <a:t>Past performance does not guarantee future results.</a:t>
            </a:r>
          </a:p>
        </p:txBody>
      </p:sp>
      <p:sp>
        <p:nvSpPr>
          <p:cNvPr id="14" name="Text Placeholder 13"/>
          <p:cNvSpPr>
            <a:spLocks noGrp="1"/>
          </p:cNvSpPr>
          <p:nvPr>
            <p:ph type="body" sz="quarter" idx="18"/>
          </p:nvPr>
        </p:nvSpPr>
        <p:spPr/>
        <p:txBody>
          <a:bodyPr/>
          <a:lstStyle/>
          <a:p>
            <a:r>
              <a:rPr lang="en-US" dirty="0"/>
              <a:t>Source: Bloomberg</a:t>
            </a:r>
          </a:p>
          <a:p>
            <a:r>
              <a:rPr lang="en-US" dirty="0"/>
              <a:t>Any securities, sectors, or countries mentioned are for illustrative purposes only. Holdings are subject to change. </a:t>
            </a:r>
            <a:br>
              <a:rPr lang="en-US" dirty="0"/>
            </a:br>
            <a:r>
              <a:rPr lang="en-US" dirty="0"/>
              <a:t>Under no circumstances does the information contained within represent a recommendation to buy or sell any security.</a:t>
            </a:r>
          </a:p>
        </p:txBody>
      </p:sp>
      <p:sp>
        <p:nvSpPr>
          <p:cNvPr id="27" name="Footer Placeholder 26"/>
          <p:cNvSpPr>
            <a:spLocks noGrp="1"/>
          </p:cNvSpPr>
          <p:nvPr>
            <p:ph type="ftr" sz="quarter" idx="11"/>
          </p:nvPr>
        </p:nvSpPr>
        <p:spPr/>
        <p:txBody>
          <a:bodyPr/>
          <a:lstStyle/>
          <a:p>
            <a:r>
              <a:rPr lang="en-US">
                <a:solidFill>
                  <a:srgbClr val="323232">
                    <a:lumMod val="50000"/>
                    <a:lumOff val="50000"/>
                  </a:srgbClr>
                </a:solidFill>
              </a:rPr>
              <a:t>This material is for investment professional use only.</a:t>
            </a:r>
            <a:endParaRPr lang="en-US" dirty="0">
              <a:solidFill>
                <a:srgbClr val="323232">
                  <a:lumMod val="50000"/>
                  <a:lumOff val="50000"/>
                </a:srgbClr>
              </a:solidFill>
            </a:endParaRPr>
          </a:p>
        </p:txBody>
      </p:sp>
      <p:graphicFrame>
        <p:nvGraphicFramePr>
          <p:cNvPr id="15" name="Content Placeholder 18">
            <a:extLst>
              <a:ext uri="{FF2B5EF4-FFF2-40B4-BE49-F238E27FC236}">
                <a16:creationId xmlns:a16="http://schemas.microsoft.com/office/drawing/2014/main" id="{20CB41E1-59D9-4262-9CBD-2E7195C1A31A}"/>
              </a:ext>
            </a:extLst>
          </p:cNvPr>
          <p:cNvGraphicFramePr>
            <a:graphicFrameLocks noGrp="1"/>
          </p:cNvGraphicFramePr>
          <p:nvPr>
            <p:ph sz="half" idx="1"/>
            <p:extLst>
              <p:ext uri="{D42A27DB-BD31-4B8C-83A1-F6EECF244321}">
                <p14:modId xmlns:p14="http://schemas.microsoft.com/office/powerpoint/2010/main" val="3239870023"/>
              </p:ext>
            </p:extLst>
          </p:nvPr>
        </p:nvGraphicFramePr>
        <p:xfrm>
          <a:off x="457200" y="1836738"/>
          <a:ext cx="8229602" cy="1940455"/>
        </p:xfrm>
        <a:graphic>
          <a:graphicData uri="http://schemas.openxmlformats.org/drawingml/2006/table">
            <a:tbl>
              <a:tblPr/>
              <a:tblGrid>
                <a:gridCol w="2671894">
                  <a:extLst>
                    <a:ext uri="{9D8B030D-6E8A-4147-A177-3AD203B41FA5}">
                      <a16:colId xmlns:a16="http://schemas.microsoft.com/office/drawing/2014/main" val="1424448333"/>
                    </a:ext>
                  </a:extLst>
                </a:gridCol>
                <a:gridCol w="1852570">
                  <a:extLst>
                    <a:ext uri="{9D8B030D-6E8A-4147-A177-3AD203B41FA5}">
                      <a16:colId xmlns:a16="http://schemas.microsoft.com/office/drawing/2014/main" val="3005821795"/>
                    </a:ext>
                  </a:extLst>
                </a:gridCol>
                <a:gridCol w="1852569">
                  <a:extLst>
                    <a:ext uri="{9D8B030D-6E8A-4147-A177-3AD203B41FA5}">
                      <a16:colId xmlns:a16="http://schemas.microsoft.com/office/drawing/2014/main" val="3419764917"/>
                    </a:ext>
                  </a:extLst>
                </a:gridCol>
                <a:gridCol w="1852569">
                  <a:extLst>
                    <a:ext uri="{9D8B030D-6E8A-4147-A177-3AD203B41FA5}">
                      <a16:colId xmlns:a16="http://schemas.microsoft.com/office/drawing/2014/main" val="3513700098"/>
                    </a:ext>
                  </a:extLst>
                </a:gridCol>
              </a:tblGrid>
              <a:tr h="321205">
                <a:tc>
                  <a:txBody>
                    <a:bodyPr/>
                    <a:lstStyle/>
                    <a:p>
                      <a:pPr algn="l" rtl="0" fontAlgn="ctr"/>
                      <a:r>
                        <a:rPr lang="en-US" sz="1000" b="1" kern="1200" dirty="0">
                          <a:solidFill>
                            <a:schemeClr val="tx2"/>
                          </a:solidFill>
                          <a:effectLst/>
                          <a:latin typeface="Arial Narrow" panose="020B0606020202030204" pitchFamily="34" charset="0"/>
                          <a:ea typeface="+mn-ea"/>
                          <a:cs typeface="Arial" panose="020B0604020202020204" pitchFamily="34" charset="0"/>
                        </a:rPr>
                        <a:t>NAME OF COMPANY</a:t>
                      </a:r>
                      <a:endParaRPr lang="en-US" sz="1000" b="1" i="0" u="none" strike="noStrike" dirty="0">
                        <a:solidFill>
                          <a:schemeClr val="tx2"/>
                        </a:solidFill>
                        <a:effectLst/>
                        <a:latin typeface="Arial Narrow" panose="020B0606020202030204" pitchFamily="34" charset="0"/>
                        <a:cs typeface="Arial" panose="020B0604020202020204" pitchFamily="34" charset="0"/>
                      </a:endParaRP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2020 YEAR </a:t>
                      </a:r>
                      <a:br>
                        <a:rPr lang="en-US" sz="1000" b="1" i="0" u="none" strike="noStrike" dirty="0">
                          <a:solidFill>
                            <a:schemeClr val="tx2"/>
                          </a:solidFill>
                          <a:effectLst/>
                          <a:latin typeface="Arial Narrow" panose="020B0606020202030204" pitchFamily="34" charset="0"/>
                          <a:cs typeface="Arial" panose="020B0604020202020204" pitchFamily="34" charset="0"/>
                        </a:rPr>
                      </a:br>
                      <a:r>
                        <a:rPr lang="en-US" sz="1000" b="1" i="0" u="none" strike="noStrike" dirty="0">
                          <a:solidFill>
                            <a:schemeClr val="tx2"/>
                          </a:solidFill>
                          <a:effectLst/>
                          <a:latin typeface="Arial Narrow" panose="020B0606020202030204" pitchFamily="34" charset="0"/>
                          <a:cs typeface="Arial" panose="020B0604020202020204" pitchFamily="34" charset="0"/>
                        </a:rPr>
                        <a:t>PRICE CHANGE</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YTD 2021 PRICE CHANGE</a:t>
                      </a:r>
                      <a:br>
                        <a:rPr lang="en-US" sz="1000" b="1" i="0" u="none" strike="noStrike" dirty="0">
                          <a:solidFill>
                            <a:schemeClr val="tx2"/>
                          </a:solidFill>
                          <a:effectLst/>
                          <a:latin typeface="Arial Narrow" panose="020B0606020202030204" pitchFamily="34" charset="0"/>
                          <a:cs typeface="Arial" panose="020B0604020202020204" pitchFamily="34" charset="0"/>
                        </a:rPr>
                      </a:br>
                      <a:r>
                        <a:rPr lang="en-US" sz="1000" b="1" i="0" u="none" strike="noStrike" dirty="0">
                          <a:solidFill>
                            <a:schemeClr val="tx2"/>
                          </a:solidFill>
                          <a:effectLst/>
                          <a:latin typeface="Arial Narrow" panose="020B0606020202030204" pitchFamily="34" charset="0"/>
                          <a:cs typeface="Arial" panose="020B0604020202020204" pitchFamily="34" charset="0"/>
                        </a:rPr>
                        <a:t>+/- at SEPTEMBER 30, 2021</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tc>
                  <a:txBody>
                    <a:bodyPr/>
                    <a:lstStyle/>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DIVIDEND YIELD</a:t>
                      </a:r>
                    </a:p>
                    <a:p>
                      <a:pPr algn="ctr" rtl="0" fontAlgn="ctr"/>
                      <a:r>
                        <a:rPr lang="en-US" sz="1000" b="1" i="0" u="none" strike="noStrike" dirty="0">
                          <a:solidFill>
                            <a:schemeClr val="tx2"/>
                          </a:solidFill>
                          <a:effectLst/>
                          <a:latin typeface="Arial Narrow" panose="020B0606020202030204" pitchFamily="34" charset="0"/>
                          <a:cs typeface="Arial" panose="020B0604020202020204" pitchFamily="34" charset="0"/>
                        </a:rPr>
                        <a:t>AT SEPTEMBER 30, 2021 PRICE</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53861282"/>
                  </a:ext>
                </a:extLst>
              </a:tr>
              <a:tr h="13716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Arial Narrow" panose="020B0606020202030204" pitchFamily="34" charset="0"/>
                          <a:cs typeface="Arial" panose="020B0604020202020204" pitchFamily="34" charset="0"/>
                        </a:rPr>
                        <a:t>Glencore plc</a:t>
                      </a:r>
                    </a:p>
                  </a:txBody>
                  <a:tcPr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1.9%</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47.2%</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3.30%</a:t>
                      </a:r>
                    </a:p>
                  </a:txBody>
                  <a:tcPr marL="9525" marR="9525" marT="9525" marB="0" anchor="ctr">
                    <a:lnL>
                      <a:noFill/>
                    </a:lnL>
                    <a:lnR w="12700" cap="flat" cmpd="sng" algn="ctr">
                      <a:noFill/>
                      <a:prstDash val="solid"/>
                      <a:round/>
                      <a:headEnd type="none" w="med" len="med"/>
                      <a:tailEnd type="none" w="med" len="med"/>
                    </a:lnR>
                    <a:lnT w="12700" cap="flat" cmpd="sng" algn="ctr">
                      <a:solidFill>
                        <a:schemeClr val="bg2"/>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2431752131"/>
                  </a:ext>
                </a:extLst>
              </a:tr>
              <a:tr h="137160">
                <a:tc gridSpan="4">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Arial Narrow" panose="020B0606020202030204" pitchFamily="34" charset="0"/>
                          <a:cs typeface="Arial" panose="020B0604020202020204" pitchFamily="34" charset="0"/>
                        </a:rPr>
                        <a:t>Diversified global miner &amp; commodities trader</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endParaRPr lang="en-US"/>
                    </a:p>
                  </a:txBody>
                  <a:tcPr>
                    <a:lnL w="12700" cmpd="sng">
                      <a:noFill/>
                      <a:prstDash val="solid"/>
                    </a:lnL>
                    <a:lnT w="12700" cmpd="sng">
                      <a:noFill/>
                      <a:prstDash val="solid"/>
                    </a:lnT>
                    <a:solidFill>
                      <a:srgbClr val="E8ECF0"/>
                    </a:solidFill>
                  </a:tcPr>
                </a:tc>
                <a:tc hMerge="1">
                  <a:txBody>
                    <a:bodyPr/>
                    <a:lstStyle/>
                    <a:p>
                      <a:endParaRPr lang="en-US"/>
                    </a:p>
                  </a:txBody>
                  <a:tcPr>
                    <a:lnL w="12700" cmpd="sng">
                      <a:noFill/>
                      <a:prstDash val="solid"/>
                    </a:lnL>
                    <a:lnT w="12700" cmpd="sng">
                      <a:noFill/>
                      <a:prstDash val="solid"/>
                    </a:lnT>
                    <a:solidFill>
                      <a:srgbClr val="E8ECF0"/>
                    </a:solidFill>
                  </a:tcPr>
                </a:tc>
                <a:tc hMerge="1">
                  <a:txBody>
                    <a:bodyPr/>
                    <a:lstStyle/>
                    <a:p>
                      <a:endParaRPr lang="en-US" sz="1000" dirty="0">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2387190229"/>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Walgreens Boots Alliance, Inc. </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-36.5%</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18.0%</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1"/>
                    </a:solidFill>
                  </a:tcPr>
                </a:tc>
                <a:tc>
                  <a:txBody>
                    <a:bodyPr/>
                    <a:lstStyle/>
                    <a:p>
                      <a:pPr algn="ctr" fontAlgn="ctr"/>
                      <a:r>
                        <a:rPr lang="en-US" sz="1000" b="0" i="0" u="none" strike="noStrike" dirty="0">
                          <a:effectLst/>
                          <a:latin typeface="Arial Narrow" panose="020B0606020202030204" pitchFamily="34" charset="0"/>
                        </a:rPr>
                        <a:t>4.00%</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153094012"/>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Operates retail drugstores in USA and UK and wholesale pharmaceuticals distributor in EU</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lnL w="12700" cmpd="sng">
                      <a:noFill/>
                      <a:prstDash val="solid"/>
                    </a:lnL>
                    <a:lnT w="12700" cmpd="sng">
                      <a:noFill/>
                      <a:prstDash val="solid"/>
                    </a:lnT>
                    <a:lnB w="12700" cmpd="sng">
                      <a:noFill/>
                      <a:prstDash val="solid"/>
                    </a:lnB>
                  </a:tcPr>
                </a:tc>
                <a:tc hMerge="1">
                  <a:txBody>
                    <a:bodyPr/>
                    <a:lstStyle/>
                    <a:p>
                      <a:endParaRPr lang="en-US"/>
                    </a:p>
                  </a:txBody>
                  <a:tcPr>
                    <a:lnL w="12700" cmpd="sng">
                      <a:noFill/>
                      <a:prstDash val="solid"/>
                    </a:lnL>
                    <a:lnT w="12700" cmpd="sng">
                      <a:noFill/>
                      <a:prstDash val="solid"/>
                    </a:lnT>
                    <a:lnB w="12700" cmpd="sng">
                      <a:noFill/>
                      <a:prstDash val="solid"/>
                    </a:lnB>
                  </a:tcPr>
                </a:tc>
                <a:tc hMerge="1">
                  <a:txBody>
                    <a:bodyPr/>
                    <a:lstStyle/>
                    <a:p>
                      <a:endParaRPr lang="en-US" sz="1000" dirty="0">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4224259"/>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Enel </a:t>
                      </a:r>
                      <a:r>
                        <a:rPr lang="en-US" sz="1000" b="1" i="0" u="none" strike="noStrike" dirty="0" err="1">
                          <a:solidFill>
                            <a:schemeClr val="tx1"/>
                          </a:solidFill>
                          <a:effectLst/>
                          <a:latin typeface="Arial Narrow" panose="020B0606020202030204" pitchFamily="34" charset="0"/>
                          <a:cs typeface="Arial" panose="020B0604020202020204" pitchFamily="34" charset="0"/>
                        </a:rPr>
                        <a:t>SpA</a:t>
                      </a:r>
                      <a:endParaRPr lang="en-US" sz="1000" b="1" i="0" u="none" strike="noStrike" dirty="0">
                        <a:solidFill>
                          <a:schemeClr val="tx1"/>
                        </a:solidFill>
                        <a:effectLst/>
                        <a:latin typeface="Arial Narrow" panose="020B0606020202030204" pitchFamily="34" charset="0"/>
                        <a:cs typeface="Arial" panose="020B0604020202020204" pitchFamily="34" charset="0"/>
                      </a:endParaRP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28.3%</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-24.3%</a:t>
                      </a:r>
                    </a:p>
                  </a:txBody>
                  <a:tcPr marL="9525" marR="9525" marT="9525" marB="0" anchor="ctr">
                    <a:lnL>
                      <a:noFill/>
                    </a:lnL>
                    <a:lnR w="12700" cap="flat" cmpd="sng" algn="ctr">
                      <a:no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algn="ctr" fontAlgn="ctr"/>
                      <a:r>
                        <a:rPr lang="en-US" sz="1000" b="0" i="0" u="none" strike="noStrike" dirty="0">
                          <a:effectLst/>
                          <a:latin typeface="Arial Narrow" panose="020B0606020202030204" pitchFamily="34" charset="0"/>
                        </a:rPr>
                        <a:t>5.50%</a:t>
                      </a: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lumMod val="20000"/>
                        <a:lumOff val="80000"/>
                      </a:schemeClr>
                    </a:solidFill>
                  </a:tcPr>
                </a:tc>
                <a:extLst>
                  <a:ext uri="{0D108BD9-81ED-4DB2-BD59-A6C34878D82A}">
                    <a16:rowId xmlns:a16="http://schemas.microsoft.com/office/drawing/2014/main" val="1405502101"/>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Generates, distributes, and sells electricity and gas in Southern Europe &amp; </a:t>
                      </a:r>
                      <a:r>
                        <a:rPr lang="en-US" sz="1000" b="0" i="0" u="none" strike="noStrike" dirty="0" err="1">
                          <a:solidFill>
                            <a:schemeClr val="tx1"/>
                          </a:solidFill>
                          <a:effectLst/>
                          <a:latin typeface="Arial Narrow" panose="020B0606020202030204" pitchFamily="34" charset="0"/>
                          <a:cs typeface="Arial" panose="020B0604020202020204" pitchFamily="34" charset="0"/>
                        </a:rPr>
                        <a:t>LatAm</a:t>
                      </a:r>
                      <a:endParaRPr lang="en-US" sz="1000" b="0" i="0" u="none" strike="noStrike" dirty="0">
                        <a:solidFill>
                          <a:schemeClr val="tx1"/>
                        </a:solidFill>
                        <a:effectLst/>
                        <a:latin typeface="Arial Narrow" panose="020B0606020202030204" pitchFamily="34" charset="0"/>
                        <a:cs typeface="Arial" panose="020B0604020202020204" pitchFamily="34" charset="0"/>
                      </a:endParaRP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pPr algn="l" fontAlgn="ctr"/>
                      <a:endParaRPr lang="en-US" sz="1000" b="0" i="0" u="none" strike="noStrike">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a:effectLst/>
                        <a:latin typeface="Arial Narrow" panose="020B0606020202030204" pitchFamily="34" charset="0"/>
                      </a:endParaRPr>
                    </a:p>
                  </a:txBody>
                  <a:tcPr marL="9525" marR="9525" marT="9525" marB="0" anchor="ctr">
                    <a:lnL w="12700" cmpd="sng">
                      <a:noFill/>
                      <a:prstDash val="solid"/>
                    </a:lnL>
                    <a:lnT w="12700" cmpd="sng">
                      <a:noFill/>
                      <a:prstDash val="solid"/>
                    </a:lnT>
                    <a:solidFill>
                      <a:srgbClr val="E8ECF0"/>
                    </a:solid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extLst>
                  <a:ext uri="{0D108BD9-81ED-4DB2-BD59-A6C34878D82A}">
                    <a16:rowId xmlns:a16="http://schemas.microsoft.com/office/drawing/2014/main" val="3312346177"/>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Equitable Holdings, Inc. </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algn="ctr" fontAlgn="ctr"/>
                      <a:r>
                        <a:rPr lang="en-US" sz="1000" b="0" i="0" u="none" strike="noStrike" dirty="0">
                          <a:effectLst/>
                          <a:latin typeface="Arial Narrow" panose="020B0606020202030204" pitchFamily="34" charset="0"/>
                        </a:rPr>
                        <a:t>1.8%</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ctr"/>
                      <a:r>
                        <a:rPr lang="en-US" sz="1000" b="0" i="0" u="none" strike="noStrike" dirty="0">
                          <a:effectLst/>
                          <a:latin typeface="Arial Narrow" panose="020B0606020202030204" pitchFamily="34" charset="0"/>
                        </a:rPr>
                        <a:t>15.8%</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gn="ctr" fontAlgn="ctr"/>
                      <a:r>
                        <a:rPr lang="en-US" sz="1000" b="0" i="0" u="none" strike="noStrike" dirty="0">
                          <a:effectLst/>
                          <a:latin typeface="Arial Narrow" panose="020B0606020202030204" pitchFamily="34" charset="0"/>
                        </a:rPr>
                        <a:t>2.43%</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75199063"/>
                  </a:ext>
                </a:extLst>
              </a:tr>
              <a:tr h="137160">
                <a:tc gridSpan="4">
                  <a:txBody>
                    <a:bodyPr/>
                    <a:lstStyle/>
                    <a:p>
                      <a:pPr algn="l" fontAlgn="b"/>
                      <a:r>
                        <a:rPr lang="en-US" sz="1000" b="0" i="0" u="none" strike="noStrike" dirty="0">
                          <a:solidFill>
                            <a:schemeClr val="tx1"/>
                          </a:solidFill>
                          <a:effectLst/>
                          <a:latin typeface="Arial Narrow" panose="020B0606020202030204" pitchFamily="34" charset="0"/>
                          <a:cs typeface="Arial" panose="020B0604020202020204" pitchFamily="34" charset="0"/>
                        </a:rPr>
                        <a:t>U.S. life insurer and asset manager (controls Alliance-Bernstein)</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tc>
                <a:tc hMerge="1">
                  <a:txBody>
                    <a:bodyPr/>
                    <a:lstStyle/>
                    <a:p>
                      <a:pPr algn="ctr" fontAlgn="ctr"/>
                      <a:endParaRPr lang="en-US" sz="1000" b="0" i="0" u="none" strike="noStrike" dirty="0">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3522212286"/>
                  </a:ext>
                </a:extLst>
              </a:tr>
              <a:tr h="137160">
                <a:tc>
                  <a:txBody>
                    <a:bodyPr/>
                    <a:lstStyle/>
                    <a:p>
                      <a:pPr algn="l" fontAlgn="ctr"/>
                      <a:r>
                        <a:rPr lang="en-US" sz="1000" b="1" i="0" u="none" strike="noStrike" dirty="0">
                          <a:solidFill>
                            <a:schemeClr val="tx1"/>
                          </a:solidFill>
                          <a:effectLst/>
                          <a:latin typeface="Arial Narrow" panose="020B0606020202030204" pitchFamily="34" charset="0"/>
                          <a:cs typeface="Arial" panose="020B0604020202020204" pitchFamily="34" charset="0"/>
                        </a:rPr>
                        <a:t>Merck &amp; Co. Inc.</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a:txBody>
                    <a:bodyPr/>
                    <a:lstStyle/>
                    <a:p>
                      <a:pPr algn="ctr" fontAlgn="ctr"/>
                      <a:r>
                        <a:rPr lang="en-US" sz="1000" b="0" i="0" u="none" strike="noStrike" dirty="0">
                          <a:effectLst/>
                          <a:latin typeface="Arial Narrow" panose="020B0606020202030204" pitchFamily="34" charset="0"/>
                        </a:rPr>
                        <a:t>-10.1%</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a:txBody>
                    <a:bodyPr/>
                    <a:lstStyle/>
                    <a:p>
                      <a:pPr algn="ctr" fontAlgn="ctr"/>
                      <a:r>
                        <a:rPr lang="en-US" sz="1000" b="0" i="0" u="none" strike="noStrike" dirty="0">
                          <a:effectLst/>
                          <a:latin typeface="Arial Narrow" panose="020B0606020202030204" pitchFamily="34" charset="0"/>
                        </a:rPr>
                        <a:t>-3.7%</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tc>
                  <a:txBody>
                    <a:bodyPr/>
                    <a:lstStyle/>
                    <a:p>
                      <a:pPr algn="ctr" fontAlgn="ctr"/>
                      <a:r>
                        <a:rPr lang="en-US" sz="1000" b="0" i="0" u="none" strike="noStrike" dirty="0">
                          <a:effectLst/>
                          <a:latin typeface="Arial Narrow" panose="020B0606020202030204" pitchFamily="34" charset="0"/>
                        </a:rPr>
                        <a:t>3.46%</a:t>
                      </a:r>
                    </a:p>
                  </a:txBody>
                  <a:tcPr marL="9525" marR="9525" marT="9525"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rgbClr val="E8ECF0"/>
                    </a:solidFill>
                  </a:tcPr>
                </a:tc>
                <a:extLst>
                  <a:ext uri="{0D108BD9-81ED-4DB2-BD59-A6C34878D82A}">
                    <a16:rowId xmlns:a16="http://schemas.microsoft.com/office/drawing/2014/main" val="1745992487"/>
                  </a:ext>
                </a:extLst>
              </a:tr>
              <a:tr h="137160">
                <a:tc gridSpan="4">
                  <a:txBody>
                    <a:bodyPr/>
                    <a:lstStyle/>
                    <a:p>
                      <a:pPr algn="l" fontAlgn="ctr"/>
                      <a:r>
                        <a:rPr lang="en-US" sz="1000" b="0" i="0" u="none" strike="noStrike" dirty="0">
                          <a:solidFill>
                            <a:schemeClr val="tx1"/>
                          </a:solidFill>
                          <a:effectLst/>
                          <a:latin typeface="Arial Narrow" panose="020B0606020202030204" pitchFamily="34" charset="0"/>
                          <a:cs typeface="Arial" panose="020B0604020202020204" pitchFamily="34" charset="0"/>
                        </a:rPr>
                        <a:t>Global health care company develops and sells medicines, vaccines, biologic therapies</a:t>
                      </a:r>
                    </a:p>
                  </a:txBody>
                  <a:tcPr marR="9525" marT="9525"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8ECF0"/>
                    </a:solidFill>
                  </a:tcPr>
                </a:tc>
                <a:tc hMerge="1">
                  <a:txBody>
                    <a:bodyPr/>
                    <a:lstStyle/>
                    <a:p>
                      <a:pPr algn="l" fontAlgn="ctr"/>
                      <a:endParaRPr lang="en-US" sz="1000" b="0" i="0" u="none" strike="noStrike" dirty="0">
                        <a:effectLst/>
                        <a:latin typeface="Arial Narrow" panose="020B0606020202030204" pitchFamily="34" charset="0"/>
                      </a:endParaRPr>
                    </a:p>
                  </a:txBody>
                  <a:tcPr marL="9525" marR="9525" marT="9525" marB="0" anchor="ctr"/>
                </a:tc>
                <a:tc hMerge="1">
                  <a:txBody>
                    <a:bodyPr/>
                    <a:lstStyle/>
                    <a:p>
                      <a:pPr algn="l" fontAlgn="ctr"/>
                      <a:endParaRPr lang="en-US" sz="1000" b="0" i="0" u="none" strike="noStrike" dirty="0">
                        <a:effectLst/>
                        <a:latin typeface="Arial Narrow" panose="020B0606020202030204" pitchFamily="34" charset="0"/>
                      </a:endParaRPr>
                    </a:p>
                  </a:txBody>
                  <a:tcPr marL="9525" marR="9525" marT="9525" marB="0" anchor="ctr"/>
                </a:tc>
                <a:tc hMerge="1">
                  <a:txBody>
                    <a:bodyPr/>
                    <a:lstStyle/>
                    <a:p>
                      <a:pPr algn="l" fontAlgn="ctr"/>
                      <a:endParaRPr lang="en-US" sz="1000" b="0" i="0" u="none" strike="noStrike" dirty="0">
                        <a:effectLst/>
                        <a:latin typeface="Arial Narrow" panose="020B0606020202030204" pitchFamily="34" charset="0"/>
                      </a:endParaRPr>
                    </a:p>
                  </a:txBody>
                  <a:tcPr marL="9525" marR="9525" marT="9525" marB="0" anchor="ctr"/>
                </a:tc>
                <a:extLst>
                  <a:ext uri="{0D108BD9-81ED-4DB2-BD59-A6C34878D82A}">
                    <a16:rowId xmlns:a16="http://schemas.microsoft.com/office/drawing/2014/main" val="183542014"/>
                  </a:ext>
                </a:extLst>
              </a:tr>
            </a:tbl>
          </a:graphicData>
        </a:graphic>
      </p:graphicFrame>
    </p:spTree>
    <p:extLst>
      <p:ext uri="{BB962C8B-B14F-4D97-AF65-F5344CB8AC3E}">
        <p14:creationId xmlns:p14="http://schemas.microsoft.com/office/powerpoint/2010/main" val="1676391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NSERT" val="20161123092125085"/>
</p:tagLst>
</file>

<file path=ppt/tags/tag2.xml><?xml version="1.0" encoding="utf-8"?>
<p:tagLst xmlns:a="http://schemas.openxmlformats.org/drawingml/2006/main" xmlns:r="http://schemas.openxmlformats.org/officeDocument/2006/relationships" xmlns:p="http://schemas.openxmlformats.org/presentationml/2006/main">
  <p:tag name="INSERT" val="20161123092125085"/>
</p:tagLst>
</file>

<file path=ppt/tags/tag3.xml><?xml version="1.0" encoding="utf-8"?>
<p:tagLst xmlns:a="http://schemas.openxmlformats.org/drawingml/2006/main" xmlns:r="http://schemas.openxmlformats.org/officeDocument/2006/relationships" xmlns:p="http://schemas.openxmlformats.org/presentationml/2006/main">
  <p:tag name="INSERT" val="20161123092125085"/>
</p:tagLst>
</file>

<file path=ppt/tags/tag4.xml><?xml version="1.0" encoding="utf-8"?>
<p:tagLst xmlns:a="http://schemas.openxmlformats.org/drawingml/2006/main" xmlns:r="http://schemas.openxmlformats.org/officeDocument/2006/relationships" xmlns:p="http://schemas.openxmlformats.org/presentationml/2006/main">
  <p:tag name="INSERT" val="20171206161732151"/>
</p:tagLst>
</file>

<file path=ppt/tags/tag5.xml><?xml version="1.0" encoding="utf-8"?>
<p:tagLst xmlns:a="http://schemas.openxmlformats.org/drawingml/2006/main" xmlns:r="http://schemas.openxmlformats.org/officeDocument/2006/relationships" xmlns:p="http://schemas.openxmlformats.org/presentationml/2006/main">
  <p:tag name="PL_TAG" val="&lt;presentationlibrarian&gt;&lt;apache_url&gt;10.10.10.42:8080&lt;/apache_url&gt;&lt;account id='26' name=''/&gt;&lt;library id='27' name='Thornburg'/&gt;&lt;file id='1538' name='Dividends.pptx'&gt;&lt;slide&gt;&lt;ppt_id&gt;41324&lt;/ppt_id&gt;&lt;hash&gt;&lt;f&gt;410e148a9624b12028942fc91b25731a&lt;/f&gt;&lt;s&gt;31870447b582c593ff0eda6e7f2d9669&lt;/s&gt;&lt;t&gt;c782b7667454df1d4cd4cd154e56d00b&lt;/t&gt;&lt;n&gt;&lt;/n&gt;&lt;/hash&gt;&lt;/slide&gt;&lt;/file&gt;&lt;/presentationlibrarian&gt;"/>
</p:tagLst>
</file>

<file path=ppt/tags/tag6.xml><?xml version="1.0" encoding="utf-8"?>
<p:tagLst xmlns:a="http://schemas.openxmlformats.org/drawingml/2006/main" xmlns:r="http://schemas.openxmlformats.org/officeDocument/2006/relationships" xmlns:p="http://schemas.openxmlformats.org/presentationml/2006/main">
  <p:tag name="PL_TAG" val="&lt;presentationlibrarian&gt;&lt;apache_url&gt;10.10.10.42:8080&lt;/apache_url&gt;&lt;account id='26' name=''/&gt;&lt;library id='27' name='Thornburg'/&gt;&lt;file id='1538' name='Dividends.pptx'&gt;&lt;slide&gt;&lt;ppt_id&gt;41324&lt;/ppt_id&gt;&lt;hash&gt;&lt;f&gt;410e148a9624b12028942fc91b25731a&lt;/f&gt;&lt;s&gt;31870447b582c593ff0eda6e7f2d9669&lt;/s&gt;&lt;t&gt;c782b7667454df1d4cd4cd154e56d00b&lt;/t&gt;&lt;n&gt;&lt;/n&gt;&lt;/hash&gt;&lt;/slide&gt;&lt;/file&gt;&lt;/presentationlibrarian&gt;"/>
</p:tagLst>
</file>

<file path=ppt/theme/theme1.xml><?xml version="1.0" encoding="utf-8"?>
<a:theme xmlns:a="http://schemas.openxmlformats.org/drawingml/2006/main" name="Thornburg_2021">
  <a:themeElements>
    <a:clrScheme name="Theme 2021 1">
      <a:dk1>
        <a:srgbClr val="323232"/>
      </a:dk1>
      <a:lt1>
        <a:srgbClr val="FFFFFF"/>
      </a:lt1>
      <a:dk2>
        <a:srgbClr val="00114D"/>
      </a:dk2>
      <a:lt2>
        <a:srgbClr val="8E9FB2"/>
      </a:lt2>
      <a:accent1>
        <a:srgbClr val="D39220"/>
      </a:accent1>
      <a:accent2>
        <a:srgbClr val="719DCC"/>
      </a:accent2>
      <a:accent3>
        <a:srgbClr val="66994C"/>
      </a:accent3>
      <a:accent4>
        <a:srgbClr val="9F6498"/>
      </a:accent4>
      <a:accent5>
        <a:srgbClr val="024F8A"/>
      </a:accent5>
      <a:accent6>
        <a:srgbClr val="A6666E"/>
      </a:accent6>
      <a:hlink>
        <a:srgbClr val="4085C8"/>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2021" id="{8C9F39C4-90B5-4F53-8AFD-9DA35D41017E}" vid="{3285A800-332F-4330-9696-88CE684272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2016 Thornburg">
    <a:dk1>
      <a:srgbClr val="53565A"/>
    </a:dk1>
    <a:lt1>
      <a:sysClr val="window" lastClr="FFFFFF"/>
    </a:lt1>
    <a:dk2>
      <a:srgbClr val="152471"/>
    </a:dk2>
    <a:lt2>
      <a:srgbClr val="CF8E19"/>
    </a:lt2>
    <a:accent1>
      <a:srgbClr val="197D87"/>
    </a:accent1>
    <a:accent2>
      <a:srgbClr val="CB6119"/>
    </a:accent2>
    <a:accent3>
      <a:srgbClr val="6F7131"/>
    </a:accent3>
    <a:accent4>
      <a:srgbClr val="A4343A"/>
    </a:accent4>
    <a:accent5>
      <a:srgbClr val="732E4A"/>
    </a:accent5>
    <a:accent6>
      <a:srgbClr val="E0C6AD"/>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AD_HOC" displayName="AD_HOC" id="c062821f-62ea-4f71-8ecb-a12e7c0b0293" isdomainofvalue="False" dataSourceId="c688f78c-1249-4048-ba9b-522ca64eea82"/>
</file>

<file path=customXml/item2.xml><?xml version="1.0" encoding="utf-8"?>
<VariableList UniqueId="c062821f-62ea-4f71-8ecb-a12e7c0b0293" Name="AD_HOC" ContentType="XML" MajorVersion="0" MinorVersion="1" isLocalCopy="False" IsBaseObject="False" DataSourceId="c688f78c-1249-4048-ba9b-522ca64eea82" DataSourceMajorVersion="0" DataSourceMinorVersion="1"/>
</file>

<file path=customXml/item3.xml><?xml version="1.0" encoding="utf-8"?>
<VariableListDefinition name="Computed" displayName="Computed" id="46de9844-f0fe-4583-85db-42dc697e9a4f" isdomainofvalue="False" dataSourceId="d1c64ced-a0cc-45b8-9dd4-106b2c871bb7"/>
</file>

<file path=customXml/item4.xml><?xml version="1.0" encoding="utf-8"?>
<VariableList UniqueId="46de9844-f0fe-4583-85db-42dc697e9a4f" Name="Computed" ContentType="XML" MajorVersion="0" MinorVersion="1" isLocalCopy="False" IsBaseObject="False" DataSourceId="d1c64ced-a0cc-45b8-9dd4-106b2c871bb7" DataSourceMajorVersion="0" DataSourceMinorVersion="1"/>
</file>

<file path=customXml/item5.xml><?xml version="1.0" encoding="utf-8"?>
<VariableListDefinition name="System" displayName="System" id="ad86380a-c0ec-4f1f-942d-a95a9f8246a1" isdomainofvalue="False" dataSourceId="31e32f25-2ec0-4494-87c7-3567eb7a3940"/>
</file>

<file path=customXml/item6.xml><?xml version="1.0" encoding="utf-8"?>
<VariableList UniqueId="ad86380a-c0ec-4f1f-942d-a95a9f8246a1" Name="System" ContentType="XML" MajorVersion="0" MinorVersion="1" isLocalCopy="False" IsBaseObject="False" DataSourceId="31e32f25-2ec0-4494-87c7-3567eb7a3940" DataSourceMajorVersion="0" DataSourceMinorVersion="1"/>
</file>

<file path=customXml/item7.xml><?xml version="1.0" encoding="utf-8"?>
<AllExternalAdhocVariableMappings/>
</file>

<file path=customXml/itemProps1.xml><?xml version="1.0" encoding="utf-8"?>
<ds:datastoreItem xmlns:ds="http://schemas.openxmlformats.org/officeDocument/2006/customXml" ds:itemID="{40E7EB65-6FD5-4D8A-B975-783491AAA827}">
  <ds:schemaRefs/>
</ds:datastoreItem>
</file>

<file path=customXml/itemProps2.xml><?xml version="1.0" encoding="utf-8"?>
<ds:datastoreItem xmlns:ds="http://schemas.openxmlformats.org/officeDocument/2006/customXml" ds:itemID="{A6801D17-F5C5-4307-B79E-58039AF3040C}">
  <ds:schemaRefs/>
</ds:datastoreItem>
</file>

<file path=customXml/itemProps3.xml><?xml version="1.0" encoding="utf-8"?>
<ds:datastoreItem xmlns:ds="http://schemas.openxmlformats.org/officeDocument/2006/customXml" ds:itemID="{6FAAB70B-5D90-4D8E-9BE6-4525E63EC52B}">
  <ds:schemaRefs/>
</ds:datastoreItem>
</file>

<file path=customXml/itemProps4.xml><?xml version="1.0" encoding="utf-8"?>
<ds:datastoreItem xmlns:ds="http://schemas.openxmlformats.org/officeDocument/2006/customXml" ds:itemID="{60555D09-AD28-410C-A2F1-7C80697AC2B7}">
  <ds:schemaRefs/>
</ds:datastoreItem>
</file>

<file path=customXml/itemProps5.xml><?xml version="1.0" encoding="utf-8"?>
<ds:datastoreItem xmlns:ds="http://schemas.openxmlformats.org/officeDocument/2006/customXml" ds:itemID="{E2004AC0-5B7C-4871-B00E-AF16FD431F85}">
  <ds:schemaRefs/>
</ds:datastoreItem>
</file>

<file path=customXml/itemProps6.xml><?xml version="1.0" encoding="utf-8"?>
<ds:datastoreItem xmlns:ds="http://schemas.openxmlformats.org/officeDocument/2006/customXml" ds:itemID="{586127CD-E17D-4BE2-B362-E922648E2ECE}">
  <ds:schemaRefs/>
</ds:datastoreItem>
</file>

<file path=customXml/itemProps7.xml><?xml version="1.0" encoding="utf-8"?>
<ds:datastoreItem xmlns:ds="http://schemas.openxmlformats.org/officeDocument/2006/customXml" ds:itemID="{A8127FDA-44AD-41FA-8D6A-01A204A713B8}">
  <ds:schemaRefs/>
</ds:datastoreItem>
</file>

<file path=docProps/app.xml><?xml version="1.0" encoding="utf-8"?>
<Properties xmlns="http://schemas.openxmlformats.org/officeDocument/2006/extended-properties" xmlns:vt="http://schemas.openxmlformats.org/officeDocument/2006/docPropsVTypes">
  <Template>Institutional Template 2021</Template>
  <TotalTime>19696</TotalTime>
  <Words>7358</Words>
  <Application>Microsoft Office PowerPoint</Application>
  <PresentationFormat>On-screen Show (4:3)</PresentationFormat>
  <Paragraphs>1126</Paragraphs>
  <Slides>35</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Arial Narrow</vt:lpstr>
      <vt:lpstr>Calibri</vt:lpstr>
      <vt:lpstr>Georgia</vt:lpstr>
      <vt:lpstr>Wingdings</vt:lpstr>
      <vt:lpstr>Thornburg_2021</vt:lpstr>
      <vt:lpstr>Thornburg Investment Management Quarterly Update: Investment Income Builder Fund</vt:lpstr>
      <vt:lpstr>Key Macroeconomic Issues</vt:lpstr>
      <vt:lpstr>A Solution That Consistently Seeks to Provide Attractive Income</vt:lpstr>
      <vt:lpstr>Overview of Equity Portfolio Allocation Shifts</vt:lpstr>
      <vt:lpstr>Portfolio Characteristics</vt:lpstr>
      <vt:lpstr>Potential to Grow the Distribution over Time</vt:lpstr>
      <vt:lpstr>Ten Largest Holdings</vt:lpstr>
      <vt:lpstr>Next 15 Equity Holdings (page 1 of 2)</vt:lpstr>
      <vt:lpstr>Next 15 Equity Holdings (page 2 of 2)</vt:lpstr>
      <vt:lpstr>Next 28 Equity Holdings</vt:lpstr>
      <vt:lpstr>Stock &amp; Bond Yields from Identical Issuers</vt:lpstr>
      <vt:lpstr>Selected World Market Index Returns</vt:lpstr>
      <vt:lpstr>Historically, Dividends Have Been Important to Total Return (S&amp;P 500 Index)</vt:lpstr>
      <vt:lpstr>Investment Performance</vt:lpstr>
      <vt:lpstr>Quarterly Total Returns</vt:lpstr>
      <vt:lpstr>Flexibility with Fixed Income</vt:lpstr>
      <vt:lpstr>Quarterly Distributions</vt:lpstr>
      <vt:lpstr>Consistently Delivered a 4%+ Yield Since Inception</vt:lpstr>
      <vt:lpstr>Rolling 5-Year Performance</vt:lpstr>
      <vt:lpstr>Hypothetical $100,000 Investment</vt:lpstr>
      <vt:lpstr>Hypothetical $100,000 with Reinvestment</vt:lpstr>
      <vt:lpstr>Appendix</vt:lpstr>
      <vt:lpstr>Supply / Demand Backdrop </vt:lpstr>
      <vt:lpstr>QE (or lack thereof) Likely to Influence Return Dispersion</vt:lpstr>
      <vt:lpstr> 1. Taiwan Semiconductor</vt:lpstr>
      <vt:lpstr>2. Vodafone</vt:lpstr>
      <vt:lpstr>3. Orange SA</vt:lpstr>
      <vt:lpstr>4. Total SA</vt:lpstr>
      <vt:lpstr>5. Broadcom</vt:lpstr>
      <vt:lpstr>6. Samsung</vt:lpstr>
      <vt:lpstr>7. China Mobile, Ltd.</vt:lpstr>
      <vt:lpstr>8. CME Group</vt:lpstr>
      <vt:lpstr>9. AbbVie, Inc.</vt:lpstr>
      <vt:lpstr>10. JPMorgan Chase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TP321_IIB_ConferenceCall</dc:title>
  <dc:creator>Jennifer</dc:creator>
  <cp:lastModifiedBy>Jen Perez</cp:lastModifiedBy>
  <cp:revision>457</cp:revision>
  <cp:lastPrinted>2021-03-01T15:34:44Z</cp:lastPrinted>
  <dcterms:created xsi:type="dcterms:W3CDTF">2021-01-04T20:49:28Z</dcterms:created>
  <dcterms:modified xsi:type="dcterms:W3CDTF">2021-10-14T17:07:07Z</dcterms:modified>
</cp:coreProperties>
</file>