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charts/chart15.xml" ContentType="application/vnd.openxmlformats-officedocument.drawingml.chart+xml"/>
  <Override PartName="/ppt/notesSlides/notesSlide29.xml" ContentType="application/vnd.openxmlformats-officedocument.presentationml.notesSlide+xml"/>
  <Override PartName="/ppt/charts/chart16.xml" ContentType="application/vnd.openxmlformats-officedocument.drawingml.chart+xml"/>
  <Override PartName="/ppt/notesSlides/notesSlide30.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8"/>
  </p:sldMasterIdLst>
  <p:notesMasterIdLst>
    <p:notesMasterId r:id="rId42"/>
  </p:notesMasterIdLst>
  <p:handoutMasterIdLst>
    <p:handoutMasterId r:id="rId43"/>
  </p:handoutMasterIdLst>
  <p:sldIdLst>
    <p:sldId id="256" r:id="rId9"/>
    <p:sldId id="315" r:id="rId10"/>
    <p:sldId id="304" r:id="rId11"/>
    <p:sldId id="1300" r:id="rId12"/>
    <p:sldId id="1365" r:id="rId13"/>
    <p:sldId id="1354" r:id="rId14"/>
    <p:sldId id="1358" r:id="rId15"/>
    <p:sldId id="1359" r:id="rId16"/>
    <p:sldId id="1356" r:id="rId17"/>
    <p:sldId id="1355" r:id="rId18"/>
    <p:sldId id="1363" r:id="rId19"/>
    <p:sldId id="1357" r:id="rId20"/>
    <p:sldId id="1361" r:id="rId21"/>
    <p:sldId id="1360" r:id="rId22"/>
    <p:sldId id="1362" r:id="rId23"/>
    <p:sldId id="1295" r:id="rId24"/>
    <p:sldId id="1353" r:id="rId25"/>
    <p:sldId id="1352" r:id="rId26"/>
    <p:sldId id="298" r:id="rId27"/>
    <p:sldId id="1165" r:id="rId28"/>
    <p:sldId id="1301" r:id="rId29"/>
    <p:sldId id="1304" r:id="rId30"/>
    <p:sldId id="1314" r:id="rId31"/>
    <p:sldId id="1303" r:id="rId32"/>
    <p:sldId id="1305" r:id="rId33"/>
    <p:sldId id="1307" r:id="rId34"/>
    <p:sldId id="1308" r:id="rId35"/>
    <p:sldId id="1350" r:id="rId36"/>
    <p:sldId id="1311" r:id="rId37"/>
    <p:sldId id="1312" r:id="rId38"/>
    <p:sldId id="1310" r:id="rId39"/>
    <p:sldId id="1349" r:id="rId40"/>
    <p:sldId id="299" r:id="rId41"/>
  </p:sldIdLst>
  <p:sldSz cx="12192000" cy="6858000"/>
  <p:notesSz cx="9363075" cy="7077075"/>
  <p:custDataLst>
    <p:custData r:id="rId2"/>
    <p:custData r:id="rId7"/>
    <p:custData r:id="rId5"/>
    <p:custData r:id="rId4"/>
    <p:custData r:id="rId6"/>
    <p:custData r:id="rId3"/>
    <p:custData r:id="rId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08" userDrawn="1">
          <p15:clr>
            <a:srgbClr val="A4A3A4"/>
          </p15:clr>
        </p15:guide>
        <p15:guide id="3" pos="6888" userDrawn="1">
          <p15:clr>
            <a:srgbClr val="A4A3A4"/>
          </p15:clr>
        </p15:guide>
        <p15:guide id="4" pos="3840" userDrawn="1">
          <p15:clr>
            <a:srgbClr val="A4A3A4"/>
          </p15:clr>
        </p15:guide>
        <p15:guide id="5" orient="horz" pos="2160">
          <p15:clr>
            <a:srgbClr val="A4A3A4"/>
          </p15:clr>
        </p15:guide>
      </p15:sldGuideLst>
    </p:ext>
    <p:ext uri="{2D200454-40CA-4A62-9FC3-DE9A4176ACB9}">
      <p15:notesGuideLst xmlns:p15="http://schemas.microsoft.com/office/powerpoint/2012/main">
        <p15:guide id="1" orient="horz" pos="2229" userDrawn="1">
          <p15:clr>
            <a:srgbClr val="A4A3A4"/>
          </p15:clr>
        </p15:guide>
        <p15:guide id="2" pos="294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9E0"/>
    <a:srgbClr val="E8ECF0"/>
    <a:srgbClr val="CC3300"/>
    <a:srgbClr val="000000"/>
    <a:srgbClr val="AEB0B2"/>
    <a:srgbClr val="FFFFFF"/>
    <a:srgbClr val="C9E2E0"/>
    <a:srgbClr val="65ABA3"/>
    <a:srgbClr val="3B928C"/>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85664" autoAdjust="0"/>
  </p:normalViewPr>
  <p:slideViewPr>
    <p:cSldViewPr snapToGrid="0" snapToObjects="1">
      <p:cViewPr>
        <p:scale>
          <a:sx n="78" d="100"/>
          <a:sy n="78" d="100"/>
        </p:scale>
        <p:origin x="-180" y="-276"/>
      </p:cViewPr>
      <p:guideLst>
        <p:guide pos="6208"/>
        <p:guide pos="6888"/>
        <p:guide pos="3840"/>
        <p:guide orient="horz" pos="2160"/>
      </p:guideLst>
    </p:cSldViewPr>
  </p:slideViewPr>
  <p:notesTextViewPr>
    <p:cViewPr>
      <p:scale>
        <a:sx n="1" d="1"/>
        <a:sy n="1" d="1"/>
      </p:scale>
      <p:origin x="0" y="0"/>
    </p:cViewPr>
  </p:notesTextViewPr>
  <p:sorterViewPr>
    <p:cViewPr varScale="1">
      <p:scale>
        <a:sx n="1" d="1"/>
        <a:sy n="1" d="1"/>
      </p:scale>
      <p:origin x="0" y="-4536"/>
    </p:cViewPr>
  </p:sorterViewPr>
  <p:notesViewPr>
    <p:cSldViewPr snapToGrid="0" snapToObjects="1" showGuides="1">
      <p:cViewPr varScale="1">
        <p:scale>
          <a:sx n="161" d="100"/>
          <a:sy n="161" d="100"/>
        </p:scale>
        <p:origin x="1872" y="208"/>
      </p:cViewPr>
      <p:guideLst>
        <p:guide orient="horz" pos="2229"/>
        <p:guide pos="294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'Top 10 (12.31) for charts'!$C$3</c:f>
              <c:strCache>
                <c:ptCount val="1"/>
                <c:pt idx="0">
                  <c:v>530</c:v>
                </c:pt>
              </c:strCache>
            </c:strRef>
          </c:tx>
          <c:spPr>
            <a:ln w="28575" cap="rnd">
              <a:solidFill>
                <a:schemeClr val="accent1"/>
              </a:solidFill>
              <a:round/>
            </a:ln>
            <a:effectLst/>
          </c:spPr>
          <c:marker>
            <c:symbol val="none"/>
          </c:marker>
          <c:cat>
            <c:numRef>
              <c:f>'Top 10 (12.31) for charts'!$B$4:$B$428</c:f>
              <c:numCache>
                <c:formatCode>m/d/yyyy</c:formatCode>
                <c:ptCount val="425"/>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44244</c:v>
                </c:pt>
                <c:pt idx="26">
                  <c:v>44245</c:v>
                </c:pt>
                <c:pt idx="27">
                  <c:v>44246</c:v>
                </c:pt>
                <c:pt idx="28">
                  <c:v>44249</c:v>
                </c:pt>
                <c:pt idx="29">
                  <c:v>44250</c:v>
                </c:pt>
                <c:pt idx="30">
                  <c:v>44251</c:v>
                </c:pt>
                <c:pt idx="31">
                  <c:v>44252</c:v>
                </c:pt>
                <c:pt idx="32">
                  <c:v>44253</c:v>
                </c:pt>
                <c:pt idx="33">
                  <c:v>44257</c:v>
                </c:pt>
                <c:pt idx="34">
                  <c:v>44258</c:v>
                </c:pt>
                <c:pt idx="35">
                  <c:v>44259</c:v>
                </c:pt>
                <c:pt idx="36">
                  <c:v>44260</c:v>
                </c:pt>
                <c:pt idx="37">
                  <c:v>44263</c:v>
                </c:pt>
                <c:pt idx="38">
                  <c:v>44264</c:v>
                </c:pt>
                <c:pt idx="39">
                  <c:v>44265</c:v>
                </c:pt>
                <c:pt idx="40">
                  <c:v>44266</c:v>
                </c:pt>
                <c:pt idx="41">
                  <c:v>44267</c:v>
                </c:pt>
                <c:pt idx="42">
                  <c:v>44270</c:v>
                </c:pt>
                <c:pt idx="43">
                  <c:v>44271</c:v>
                </c:pt>
                <c:pt idx="44">
                  <c:v>44272</c:v>
                </c:pt>
                <c:pt idx="45">
                  <c:v>44273</c:v>
                </c:pt>
                <c:pt idx="46">
                  <c:v>44274</c:v>
                </c:pt>
                <c:pt idx="47">
                  <c:v>44277</c:v>
                </c:pt>
                <c:pt idx="48">
                  <c:v>44278</c:v>
                </c:pt>
                <c:pt idx="49">
                  <c:v>44279</c:v>
                </c:pt>
                <c:pt idx="50">
                  <c:v>44280</c:v>
                </c:pt>
                <c:pt idx="51">
                  <c:v>44281</c:v>
                </c:pt>
                <c:pt idx="52">
                  <c:v>44284</c:v>
                </c:pt>
                <c:pt idx="53">
                  <c:v>44285</c:v>
                </c:pt>
                <c:pt idx="54">
                  <c:v>44286</c:v>
                </c:pt>
                <c:pt idx="55">
                  <c:v>44287</c:v>
                </c:pt>
                <c:pt idx="56">
                  <c:v>44292</c:v>
                </c:pt>
                <c:pt idx="57">
                  <c:v>44293</c:v>
                </c:pt>
                <c:pt idx="58">
                  <c:v>44294</c:v>
                </c:pt>
                <c:pt idx="59">
                  <c:v>44295</c:v>
                </c:pt>
                <c:pt idx="60">
                  <c:v>44298</c:v>
                </c:pt>
                <c:pt idx="61">
                  <c:v>44299</c:v>
                </c:pt>
                <c:pt idx="62">
                  <c:v>44300</c:v>
                </c:pt>
                <c:pt idx="63">
                  <c:v>44301</c:v>
                </c:pt>
                <c:pt idx="64">
                  <c:v>44302</c:v>
                </c:pt>
                <c:pt idx="65">
                  <c:v>44305</c:v>
                </c:pt>
                <c:pt idx="66">
                  <c:v>44306</c:v>
                </c:pt>
                <c:pt idx="67">
                  <c:v>44307</c:v>
                </c:pt>
                <c:pt idx="68">
                  <c:v>44308</c:v>
                </c:pt>
                <c:pt idx="69">
                  <c:v>44309</c:v>
                </c:pt>
                <c:pt idx="70">
                  <c:v>44312</c:v>
                </c:pt>
                <c:pt idx="71">
                  <c:v>44313</c:v>
                </c:pt>
                <c:pt idx="72">
                  <c:v>44314</c:v>
                </c:pt>
                <c:pt idx="73">
                  <c:v>44315</c:v>
                </c:pt>
                <c:pt idx="74">
                  <c:v>44319</c:v>
                </c:pt>
                <c:pt idx="75">
                  <c:v>44320</c:v>
                </c:pt>
                <c:pt idx="76">
                  <c:v>44321</c:v>
                </c:pt>
                <c:pt idx="77">
                  <c:v>44322</c:v>
                </c:pt>
                <c:pt idx="78">
                  <c:v>44323</c:v>
                </c:pt>
                <c:pt idx="79">
                  <c:v>44326</c:v>
                </c:pt>
                <c:pt idx="80">
                  <c:v>44327</c:v>
                </c:pt>
                <c:pt idx="81">
                  <c:v>44328</c:v>
                </c:pt>
                <c:pt idx="82">
                  <c:v>44329</c:v>
                </c:pt>
                <c:pt idx="83">
                  <c:v>44330</c:v>
                </c:pt>
                <c:pt idx="84">
                  <c:v>44333</c:v>
                </c:pt>
                <c:pt idx="85">
                  <c:v>44334</c:v>
                </c:pt>
                <c:pt idx="86">
                  <c:v>44335</c:v>
                </c:pt>
                <c:pt idx="87">
                  <c:v>44336</c:v>
                </c:pt>
                <c:pt idx="88">
                  <c:v>44337</c:v>
                </c:pt>
                <c:pt idx="89">
                  <c:v>44340</c:v>
                </c:pt>
                <c:pt idx="90">
                  <c:v>44341</c:v>
                </c:pt>
                <c:pt idx="91">
                  <c:v>44342</c:v>
                </c:pt>
                <c:pt idx="92">
                  <c:v>44343</c:v>
                </c:pt>
                <c:pt idx="93">
                  <c:v>44344</c:v>
                </c:pt>
                <c:pt idx="94">
                  <c:v>44347</c:v>
                </c:pt>
                <c:pt idx="95">
                  <c:v>44348</c:v>
                </c:pt>
                <c:pt idx="96">
                  <c:v>44349</c:v>
                </c:pt>
                <c:pt idx="97">
                  <c:v>44350</c:v>
                </c:pt>
                <c:pt idx="98">
                  <c:v>44351</c:v>
                </c:pt>
                <c:pt idx="99">
                  <c:v>44354</c:v>
                </c:pt>
                <c:pt idx="100">
                  <c:v>44355</c:v>
                </c:pt>
                <c:pt idx="101">
                  <c:v>44356</c:v>
                </c:pt>
                <c:pt idx="102">
                  <c:v>44357</c:v>
                </c:pt>
                <c:pt idx="103">
                  <c:v>44358</c:v>
                </c:pt>
                <c:pt idx="104">
                  <c:v>44362</c:v>
                </c:pt>
                <c:pt idx="105">
                  <c:v>44363</c:v>
                </c:pt>
                <c:pt idx="106">
                  <c:v>44364</c:v>
                </c:pt>
                <c:pt idx="107">
                  <c:v>44365</c:v>
                </c:pt>
                <c:pt idx="108">
                  <c:v>44368</c:v>
                </c:pt>
                <c:pt idx="109">
                  <c:v>44369</c:v>
                </c:pt>
                <c:pt idx="110">
                  <c:v>44370</c:v>
                </c:pt>
                <c:pt idx="111">
                  <c:v>44371</c:v>
                </c:pt>
                <c:pt idx="112">
                  <c:v>44372</c:v>
                </c:pt>
                <c:pt idx="113">
                  <c:v>44375</c:v>
                </c:pt>
                <c:pt idx="114">
                  <c:v>44376</c:v>
                </c:pt>
                <c:pt idx="115">
                  <c:v>44377</c:v>
                </c:pt>
                <c:pt idx="116">
                  <c:v>44378</c:v>
                </c:pt>
                <c:pt idx="117">
                  <c:v>44379</c:v>
                </c:pt>
                <c:pt idx="118">
                  <c:v>44382</c:v>
                </c:pt>
                <c:pt idx="119">
                  <c:v>44383</c:v>
                </c:pt>
                <c:pt idx="120">
                  <c:v>44384</c:v>
                </c:pt>
                <c:pt idx="121">
                  <c:v>44385</c:v>
                </c:pt>
                <c:pt idx="122">
                  <c:v>44386</c:v>
                </c:pt>
                <c:pt idx="123">
                  <c:v>44389</c:v>
                </c:pt>
                <c:pt idx="124">
                  <c:v>44390</c:v>
                </c:pt>
                <c:pt idx="125">
                  <c:v>44391</c:v>
                </c:pt>
                <c:pt idx="126">
                  <c:v>44392</c:v>
                </c:pt>
                <c:pt idx="127">
                  <c:v>44393</c:v>
                </c:pt>
                <c:pt idx="128">
                  <c:v>44396</c:v>
                </c:pt>
                <c:pt idx="129">
                  <c:v>44397</c:v>
                </c:pt>
                <c:pt idx="130">
                  <c:v>44398</c:v>
                </c:pt>
                <c:pt idx="131">
                  <c:v>44399</c:v>
                </c:pt>
                <c:pt idx="132">
                  <c:v>44400</c:v>
                </c:pt>
                <c:pt idx="133">
                  <c:v>44403</c:v>
                </c:pt>
                <c:pt idx="134">
                  <c:v>44404</c:v>
                </c:pt>
                <c:pt idx="135">
                  <c:v>44405</c:v>
                </c:pt>
                <c:pt idx="136">
                  <c:v>44406</c:v>
                </c:pt>
                <c:pt idx="137">
                  <c:v>44407</c:v>
                </c:pt>
                <c:pt idx="138">
                  <c:v>44410</c:v>
                </c:pt>
                <c:pt idx="139">
                  <c:v>44411</c:v>
                </c:pt>
                <c:pt idx="140">
                  <c:v>44412</c:v>
                </c:pt>
                <c:pt idx="141">
                  <c:v>44413</c:v>
                </c:pt>
                <c:pt idx="142">
                  <c:v>44414</c:v>
                </c:pt>
                <c:pt idx="143">
                  <c:v>44417</c:v>
                </c:pt>
                <c:pt idx="144">
                  <c:v>44418</c:v>
                </c:pt>
                <c:pt idx="145">
                  <c:v>44419</c:v>
                </c:pt>
                <c:pt idx="146">
                  <c:v>44420</c:v>
                </c:pt>
                <c:pt idx="147">
                  <c:v>44421</c:v>
                </c:pt>
                <c:pt idx="148">
                  <c:v>44424</c:v>
                </c:pt>
                <c:pt idx="149">
                  <c:v>44425</c:v>
                </c:pt>
                <c:pt idx="150">
                  <c:v>44426</c:v>
                </c:pt>
                <c:pt idx="151">
                  <c:v>44427</c:v>
                </c:pt>
                <c:pt idx="152">
                  <c:v>44428</c:v>
                </c:pt>
                <c:pt idx="153">
                  <c:v>44431</c:v>
                </c:pt>
                <c:pt idx="154">
                  <c:v>44432</c:v>
                </c:pt>
                <c:pt idx="155">
                  <c:v>44433</c:v>
                </c:pt>
                <c:pt idx="156">
                  <c:v>44434</c:v>
                </c:pt>
                <c:pt idx="157">
                  <c:v>44435</c:v>
                </c:pt>
                <c:pt idx="158">
                  <c:v>44438</c:v>
                </c:pt>
                <c:pt idx="159">
                  <c:v>44439</c:v>
                </c:pt>
                <c:pt idx="160">
                  <c:v>44440</c:v>
                </c:pt>
                <c:pt idx="161">
                  <c:v>44441</c:v>
                </c:pt>
                <c:pt idx="162">
                  <c:v>44442</c:v>
                </c:pt>
                <c:pt idx="163">
                  <c:v>44445</c:v>
                </c:pt>
                <c:pt idx="164">
                  <c:v>44446</c:v>
                </c:pt>
                <c:pt idx="165">
                  <c:v>44447</c:v>
                </c:pt>
                <c:pt idx="166">
                  <c:v>44448</c:v>
                </c:pt>
                <c:pt idx="167">
                  <c:v>44449</c:v>
                </c:pt>
                <c:pt idx="168">
                  <c:v>44452</c:v>
                </c:pt>
                <c:pt idx="169">
                  <c:v>44453</c:v>
                </c:pt>
                <c:pt idx="170">
                  <c:v>44454</c:v>
                </c:pt>
                <c:pt idx="171">
                  <c:v>44455</c:v>
                </c:pt>
                <c:pt idx="172">
                  <c:v>44456</c:v>
                </c:pt>
                <c:pt idx="173">
                  <c:v>44461</c:v>
                </c:pt>
                <c:pt idx="174">
                  <c:v>44462</c:v>
                </c:pt>
                <c:pt idx="175">
                  <c:v>44463</c:v>
                </c:pt>
                <c:pt idx="176">
                  <c:v>44466</c:v>
                </c:pt>
                <c:pt idx="177">
                  <c:v>44467</c:v>
                </c:pt>
                <c:pt idx="178">
                  <c:v>44468</c:v>
                </c:pt>
                <c:pt idx="179">
                  <c:v>44469</c:v>
                </c:pt>
                <c:pt idx="180">
                  <c:v>44470</c:v>
                </c:pt>
                <c:pt idx="181">
                  <c:v>44473</c:v>
                </c:pt>
                <c:pt idx="182">
                  <c:v>44474</c:v>
                </c:pt>
                <c:pt idx="183">
                  <c:v>44475</c:v>
                </c:pt>
                <c:pt idx="184">
                  <c:v>44476</c:v>
                </c:pt>
                <c:pt idx="185">
                  <c:v>44477</c:v>
                </c:pt>
                <c:pt idx="186">
                  <c:v>44481</c:v>
                </c:pt>
                <c:pt idx="187">
                  <c:v>44482</c:v>
                </c:pt>
                <c:pt idx="188">
                  <c:v>44483</c:v>
                </c:pt>
                <c:pt idx="189">
                  <c:v>44484</c:v>
                </c:pt>
                <c:pt idx="190">
                  <c:v>44487</c:v>
                </c:pt>
                <c:pt idx="191">
                  <c:v>44488</c:v>
                </c:pt>
                <c:pt idx="192">
                  <c:v>44489</c:v>
                </c:pt>
                <c:pt idx="193">
                  <c:v>44490</c:v>
                </c:pt>
                <c:pt idx="194">
                  <c:v>44491</c:v>
                </c:pt>
                <c:pt idx="195">
                  <c:v>44494</c:v>
                </c:pt>
                <c:pt idx="196">
                  <c:v>44495</c:v>
                </c:pt>
                <c:pt idx="197">
                  <c:v>44496</c:v>
                </c:pt>
                <c:pt idx="198">
                  <c:v>44497</c:v>
                </c:pt>
                <c:pt idx="199">
                  <c:v>44498</c:v>
                </c:pt>
                <c:pt idx="200">
                  <c:v>44501</c:v>
                </c:pt>
                <c:pt idx="201">
                  <c:v>44502</c:v>
                </c:pt>
                <c:pt idx="202">
                  <c:v>44503</c:v>
                </c:pt>
                <c:pt idx="203">
                  <c:v>44504</c:v>
                </c:pt>
                <c:pt idx="204">
                  <c:v>44505</c:v>
                </c:pt>
                <c:pt idx="205">
                  <c:v>44508</c:v>
                </c:pt>
                <c:pt idx="206">
                  <c:v>44509</c:v>
                </c:pt>
                <c:pt idx="207">
                  <c:v>44510</c:v>
                </c:pt>
                <c:pt idx="208">
                  <c:v>44511</c:v>
                </c:pt>
                <c:pt idx="209">
                  <c:v>44512</c:v>
                </c:pt>
                <c:pt idx="210">
                  <c:v>44515</c:v>
                </c:pt>
                <c:pt idx="211">
                  <c:v>44516</c:v>
                </c:pt>
                <c:pt idx="212">
                  <c:v>44517</c:v>
                </c:pt>
                <c:pt idx="213">
                  <c:v>44518</c:v>
                </c:pt>
                <c:pt idx="214">
                  <c:v>44519</c:v>
                </c:pt>
                <c:pt idx="215">
                  <c:v>44522</c:v>
                </c:pt>
                <c:pt idx="216">
                  <c:v>44523</c:v>
                </c:pt>
                <c:pt idx="217">
                  <c:v>44524</c:v>
                </c:pt>
                <c:pt idx="218">
                  <c:v>44525</c:v>
                </c:pt>
                <c:pt idx="219">
                  <c:v>44526</c:v>
                </c:pt>
                <c:pt idx="220">
                  <c:v>44529</c:v>
                </c:pt>
                <c:pt idx="221">
                  <c:v>44530</c:v>
                </c:pt>
                <c:pt idx="222">
                  <c:v>44531</c:v>
                </c:pt>
                <c:pt idx="223">
                  <c:v>44532</c:v>
                </c:pt>
                <c:pt idx="224">
                  <c:v>44533</c:v>
                </c:pt>
                <c:pt idx="225">
                  <c:v>44536</c:v>
                </c:pt>
                <c:pt idx="226">
                  <c:v>44537</c:v>
                </c:pt>
                <c:pt idx="227">
                  <c:v>44538</c:v>
                </c:pt>
                <c:pt idx="228">
                  <c:v>44539</c:v>
                </c:pt>
                <c:pt idx="229">
                  <c:v>44540</c:v>
                </c:pt>
                <c:pt idx="230">
                  <c:v>44543</c:v>
                </c:pt>
                <c:pt idx="231">
                  <c:v>44544</c:v>
                </c:pt>
                <c:pt idx="232">
                  <c:v>44545</c:v>
                </c:pt>
                <c:pt idx="233">
                  <c:v>44546</c:v>
                </c:pt>
                <c:pt idx="234">
                  <c:v>44547</c:v>
                </c:pt>
                <c:pt idx="235">
                  <c:v>44550</c:v>
                </c:pt>
                <c:pt idx="236">
                  <c:v>44551</c:v>
                </c:pt>
                <c:pt idx="237">
                  <c:v>44552</c:v>
                </c:pt>
                <c:pt idx="238">
                  <c:v>44553</c:v>
                </c:pt>
                <c:pt idx="239">
                  <c:v>44554</c:v>
                </c:pt>
                <c:pt idx="240">
                  <c:v>44557</c:v>
                </c:pt>
                <c:pt idx="241">
                  <c:v>44558</c:v>
                </c:pt>
                <c:pt idx="242">
                  <c:v>44559</c:v>
                </c:pt>
                <c:pt idx="243">
                  <c:v>44560</c:v>
                </c:pt>
              </c:numCache>
            </c:numRef>
          </c:cat>
          <c:val>
            <c:numRef>
              <c:f>'Top 10 (12.31) for charts'!$C$4:$C$428</c:f>
              <c:numCache>
                <c:formatCode>0.0</c:formatCode>
                <c:ptCount val="425"/>
                <c:pt idx="0">
                  <c:v>536</c:v>
                </c:pt>
                <c:pt idx="1">
                  <c:v>542</c:v>
                </c:pt>
                <c:pt idx="2">
                  <c:v>549</c:v>
                </c:pt>
                <c:pt idx="3">
                  <c:v>565</c:v>
                </c:pt>
                <c:pt idx="4">
                  <c:v>580</c:v>
                </c:pt>
                <c:pt idx="5">
                  <c:v>584</c:v>
                </c:pt>
                <c:pt idx="6">
                  <c:v>591</c:v>
                </c:pt>
                <c:pt idx="7">
                  <c:v>605</c:v>
                </c:pt>
                <c:pt idx="8">
                  <c:v>592</c:v>
                </c:pt>
                <c:pt idx="9">
                  <c:v>601</c:v>
                </c:pt>
                <c:pt idx="10">
                  <c:v>607</c:v>
                </c:pt>
                <c:pt idx="11">
                  <c:v>627</c:v>
                </c:pt>
                <c:pt idx="12">
                  <c:v>647</c:v>
                </c:pt>
                <c:pt idx="13">
                  <c:v>673</c:v>
                </c:pt>
                <c:pt idx="14">
                  <c:v>649</c:v>
                </c:pt>
                <c:pt idx="15">
                  <c:v>633</c:v>
                </c:pt>
                <c:pt idx="16">
                  <c:v>617</c:v>
                </c:pt>
                <c:pt idx="17">
                  <c:v>615</c:v>
                </c:pt>
                <c:pt idx="18">
                  <c:v>601</c:v>
                </c:pt>
                <c:pt idx="19">
                  <c:v>591</c:v>
                </c:pt>
                <c:pt idx="20">
                  <c:v>611</c:v>
                </c:pt>
                <c:pt idx="21">
                  <c:v>632</c:v>
                </c:pt>
                <c:pt idx="22">
                  <c:v>630</c:v>
                </c:pt>
                <c:pt idx="23">
                  <c:v>627</c:v>
                </c:pt>
                <c:pt idx="24">
                  <c:v>632</c:v>
                </c:pt>
                <c:pt idx="25">
                  <c:v>663</c:v>
                </c:pt>
                <c:pt idx="26">
                  <c:v>660</c:v>
                </c:pt>
                <c:pt idx="27">
                  <c:v>652</c:v>
                </c:pt>
                <c:pt idx="28">
                  <c:v>650</c:v>
                </c:pt>
                <c:pt idx="29">
                  <c:v>641</c:v>
                </c:pt>
                <c:pt idx="30">
                  <c:v>625</c:v>
                </c:pt>
                <c:pt idx="31">
                  <c:v>635</c:v>
                </c:pt>
                <c:pt idx="32">
                  <c:v>606</c:v>
                </c:pt>
                <c:pt idx="33">
                  <c:v>609</c:v>
                </c:pt>
                <c:pt idx="34">
                  <c:v>622</c:v>
                </c:pt>
                <c:pt idx="35">
                  <c:v>601</c:v>
                </c:pt>
                <c:pt idx="36">
                  <c:v>601</c:v>
                </c:pt>
                <c:pt idx="37">
                  <c:v>598</c:v>
                </c:pt>
                <c:pt idx="38">
                  <c:v>595</c:v>
                </c:pt>
                <c:pt idx="39">
                  <c:v>597</c:v>
                </c:pt>
                <c:pt idx="40">
                  <c:v>609</c:v>
                </c:pt>
                <c:pt idx="41">
                  <c:v>614</c:v>
                </c:pt>
                <c:pt idx="42">
                  <c:v>611</c:v>
                </c:pt>
                <c:pt idx="43">
                  <c:v>613</c:v>
                </c:pt>
                <c:pt idx="44">
                  <c:v>604</c:v>
                </c:pt>
                <c:pt idx="45">
                  <c:v>602</c:v>
                </c:pt>
                <c:pt idx="46">
                  <c:v>591</c:v>
                </c:pt>
                <c:pt idx="47">
                  <c:v>593</c:v>
                </c:pt>
                <c:pt idx="48">
                  <c:v>594</c:v>
                </c:pt>
                <c:pt idx="49">
                  <c:v>576</c:v>
                </c:pt>
                <c:pt idx="50">
                  <c:v>575</c:v>
                </c:pt>
                <c:pt idx="51">
                  <c:v>590</c:v>
                </c:pt>
                <c:pt idx="52">
                  <c:v>599</c:v>
                </c:pt>
                <c:pt idx="53">
                  <c:v>597</c:v>
                </c:pt>
                <c:pt idx="54">
                  <c:v>587</c:v>
                </c:pt>
                <c:pt idx="55">
                  <c:v>602</c:v>
                </c:pt>
                <c:pt idx="56">
                  <c:v>610</c:v>
                </c:pt>
                <c:pt idx="57">
                  <c:v>610</c:v>
                </c:pt>
                <c:pt idx="58">
                  <c:v>613</c:v>
                </c:pt>
                <c:pt idx="59">
                  <c:v>610</c:v>
                </c:pt>
                <c:pt idx="60">
                  <c:v>605</c:v>
                </c:pt>
                <c:pt idx="61">
                  <c:v>605</c:v>
                </c:pt>
                <c:pt idx="62">
                  <c:v>612</c:v>
                </c:pt>
                <c:pt idx="63">
                  <c:v>619</c:v>
                </c:pt>
                <c:pt idx="64">
                  <c:v>610</c:v>
                </c:pt>
                <c:pt idx="65">
                  <c:v>603</c:v>
                </c:pt>
                <c:pt idx="66">
                  <c:v>602</c:v>
                </c:pt>
                <c:pt idx="67">
                  <c:v>592</c:v>
                </c:pt>
                <c:pt idx="68">
                  <c:v>591</c:v>
                </c:pt>
                <c:pt idx="69">
                  <c:v>602</c:v>
                </c:pt>
                <c:pt idx="70">
                  <c:v>610</c:v>
                </c:pt>
                <c:pt idx="71">
                  <c:v>610</c:v>
                </c:pt>
                <c:pt idx="72">
                  <c:v>602</c:v>
                </c:pt>
                <c:pt idx="73">
                  <c:v>600</c:v>
                </c:pt>
                <c:pt idx="74">
                  <c:v>588</c:v>
                </c:pt>
                <c:pt idx="75">
                  <c:v>591</c:v>
                </c:pt>
                <c:pt idx="76">
                  <c:v>585</c:v>
                </c:pt>
                <c:pt idx="77">
                  <c:v>587</c:v>
                </c:pt>
                <c:pt idx="78">
                  <c:v>599</c:v>
                </c:pt>
                <c:pt idx="79">
                  <c:v>589</c:v>
                </c:pt>
                <c:pt idx="80">
                  <c:v>571</c:v>
                </c:pt>
                <c:pt idx="81">
                  <c:v>560</c:v>
                </c:pt>
                <c:pt idx="82">
                  <c:v>547</c:v>
                </c:pt>
                <c:pt idx="83">
                  <c:v>557</c:v>
                </c:pt>
                <c:pt idx="84">
                  <c:v>549</c:v>
                </c:pt>
                <c:pt idx="85">
                  <c:v>572</c:v>
                </c:pt>
                <c:pt idx="86">
                  <c:v>567</c:v>
                </c:pt>
                <c:pt idx="87">
                  <c:v>567</c:v>
                </c:pt>
                <c:pt idx="88">
                  <c:v>573</c:v>
                </c:pt>
                <c:pt idx="89">
                  <c:v>568</c:v>
                </c:pt>
                <c:pt idx="90">
                  <c:v>583</c:v>
                </c:pt>
                <c:pt idx="91">
                  <c:v>585</c:v>
                </c:pt>
                <c:pt idx="92">
                  <c:v>582</c:v>
                </c:pt>
                <c:pt idx="93">
                  <c:v>590</c:v>
                </c:pt>
                <c:pt idx="94">
                  <c:v>597</c:v>
                </c:pt>
                <c:pt idx="95">
                  <c:v>598</c:v>
                </c:pt>
                <c:pt idx="96">
                  <c:v>595</c:v>
                </c:pt>
                <c:pt idx="97">
                  <c:v>596</c:v>
                </c:pt>
                <c:pt idx="98">
                  <c:v>595</c:v>
                </c:pt>
                <c:pt idx="99">
                  <c:v>592</c:v>
                </c:pt>
                <c:pt idx="100">
                  <c:v>589</c:v>
                </c:pt>
                <c:pt idx="101">
                  <c:v>586</c:v>
                </c:pt>
                <c:pt idx="102">
                  <c:v>599</c:v>
                </c:pt>
                <c:pt idx="103">
                  <c:v>602</c:v>
                </c:pt>
                <c:pt idx="104">
                  <c:v>609</c:v>
                </c:pt>
                <c:pt idx="105">
                  <c:v>605</c:v>
                </c:pt>
                <c:pt idx="106">
                  <c:v>606</c:v>
                </c:pt>
                <c:pt idx="107">
                  <c:v>603</c:v>
                </c:pt>
                <c:pt idx="108">
                  <c:v>583</c:v>
                </c:pt>
                <c:pt idx="109">
                  <c:v>578</c:v>
                </c:pt>
                <c:pt idx="110">
                  <c:v>595</c:v>
                </c:pt>
                <c:pt idx="111">
                  <c:v>590</c:v>
                </c:pt>
                <c:pt idx="112">
                  <c:v>591</c:v>
                </c:pt>
                <c:pt idx="113">
                  <c:v>590</c:v>
                </c:pt>
                <c:pt idx="114">
                  <c:v>595</c:v>
                </c:pt>
                <c:pt idx="115">
                  <c:v>595</c:v>
                </c:pt>
                <c:pt idx="116">
                  <c:v>593</c:v>
                </c:pt>
                <c:pt idx="117">
                  <c:v>588</c:v>
                </c:pt>
                <c:pt idx="118">
                  <c:v>591</c:v>
                </c:pt>
                <c:pt idx="119">
                  <c:v>592</c:v>
                </c:pt>
                <c:pt idx="120">
                  <c:v>594</c:v>
                </c:pt>
                <c:pt idx="121">
                  <c:v>588</c:v>
                </c:pt>
                <c:pt idx="122">
                  <c:v>584</c:v>
                </c:pt>
                <c:pt idx="123">
                  <c:v>593</c:v>
                </c:pt>
                <c:pt idx="124">
                  <c:v>607</c:v>
                </c:pt>
                <c:pt idx="125">
                  <c:v>613</c:v>
                </c:pt>
                <c:pt idx="126">
                  <c:v>614</c:v>
                </c:pt>
                <c:pt idx="127">
                  <c:v>589</c:v>
                </c:pt>
                <c:pt idx="128">
                  <c:v>582</c:v>
                </c:pt>
                <c:pt idx="129">
                  <c:v>581</c:v>
                </c:pt>
                <c:pt idx="130">
                  <c:v>585</c:v>
                </c:pt>
                <c:pt idx="131">
                  <c:v>591</c:v>
                </c:pt>
                <c:pt idx="132">
                  <c:v>585</c:v>
                </c:pt>
                <c:pt idx="133">
                  <c:v>580</c:v>
                </c:pt>
                <c:pt idx="134">
                  <c:v>580</c:v>
                </c:pt>
                <c:pt idx="135">
                  <c:v>579</c:v>
                </c:pt>
                <c:pt idx="136">
                  <c:v>583</c:v>
                </c:pt>
                <c:pt idx="137">
                  <c:v>580</c:v>
                </c:pt>
                <c:pt idx="138">
                  <c:v>590</c:v>
                </c:pt>
                <c:pt idx="139">
                  <c:v>594</c:v>
                </c:pt>
                <c:pt idx="140">
                  <c:v>596</c:v>
                </c:pt>
                <c:pt idx="141">
                  <c:v>596</c:v>
                </c:pt>
                <c:pt idx="142">
                  <c:v>591</c:v>
                </c:pt>
                <c:pt idx="143">
                  <c:v>595</c:v>
                </c:pt>
                <c:pt idx="144">
                  <c:v>591</c:v>
                </c:pt>
                <c:pt idx="145">
                  <c:v>590</c:v>
                </c:pt>
                <c:pt idx="146">
                  <c:v>586</c:v>
                </c:pt>
                <c:pt idx="147">
                  <c:v>581</c:v>
                </c:pt>
                <c:pt idx="148">
                  <c:v>584</c:v>
                </c:pt>
                <c:pt idx="149">
                  <c:v>580</c:v>
                </c:pt>
                <c:pt idx="150">
                  <c:v>574</c:v>
                </c:pt>
                <c:pt idx="151">
                  <c:v>559</c:v>
                </c:pt>
                <c:pt idx="152">
                  <c:v>552</c:v>
                </c:pt>
                <c:pt idx="153">
                  <c:v>566</c:v>
                </c:pt>
                <c:pt idx="154">
                  <c:v>572</c:v>
                </c:pt>
                <c:pt idx="155">
                  <c:v>585</c:v>
                </c:pt>
                <c:pt idx="156">
                  <c:v>594</c:v>
                </c:pt>
                <c:pt idx="157">
                  <c:v>599</c:v>
                </c:pt>
                <c:pt idx="158">
                  <c:v>605</c:v>
                </c:pt>
                <c:pt idx="159">
                  <c:v>614</c:v>
                </c:pt>
                <c:pt idx="160">
                  <c:v>613</c:v>
                </c:pt>
                <c:pt idx="161">
                  <c:v>607</c:v>
                </c:pt>
                <c:pt idx="162">
                  <c:v>620</c:v>
                </c:pt>
                <c:pt idx="163">
                  <c:v>631</c:v>
                </c:pt>
                <c:pt idx="164">
                  <c:v>623</c:v>
                </c:pt>
                <c:pt idx="165">
                  <c:v>619</c:v>
                </c:pt>
                <c:pt idx="166">
                  <c:v>619</c:v>
                </c:pt>
                <c:pt idx="167">
                  <c:v>622</c:v>
                </c:pt>
                <c:pt idx="168">
                  <c:v>615</c:v>
                </c:pt>
                <c:pt idx="169">
                  <c:v>613</c:v>
                </c:pt>
                <c:pt idx="170">
                  <c:v>607</c:v>
                </c:pt>
                <c:pt idx="171">
                  <c:v>600</c:v>
                </c:pt>
                <c:pt idx="172">
                  <c:v>600</c:v>
                </c:pt>
                <c:pt idx="173">
                  <c:v>586</c:v>
                </c:pt>
                <c:pt idx="174">
                  <c:v>588</c:v>
                </c:pt>
                <c:pt idx="175">
                  <c:v>598</c:v>
                </c:pt>
                <c:pt idx="176">
                  <c:v>602</c:v>
                </c:pt>
                <c:pt idx="177">
                  <c:v>594</c:v>
                </c:pt>
                <c:pt idx="178">
                  <c:v>580</c:v>
                </c:pt>
                <c:pt idx="179">
                  <c:v>580</c:v>
                </c:pt>
                <c:pt idx="180">
                  <c:v>574</c:v>
                </c:pt>
                <c:pt idx="181">
                  <c:v>572</c:v>
                </c:pt>
                <c:pt idx="182">
                  <c:v>572</c:v>
                </c:pt>
                <c:pt idx="183">
                  <c:v>571</c:v>
                </c:pt>
                <c:pt idx="184">
                  <c:v>580</c:v>
                </c:pt>
                <c:pt idx="185">
                  <c:v>575</c:v>
                </c:pt>
                <c:pt idx="186">
                  <c:v>575</c:v>
                </c:pt>
                <c:pt idx="187">
                  <c:v>571</c:v>
                </c:pt>
                <c:pt idx="188">
                  <c:v>573</c:v>
                </c:pt>
                <c:pt idx="189">
                  <c:v>600</c:v>
                </c:pt>
                <c:pt idx="190">
                  <c:v>590</c:v>
                </c:pt>
                <c:pt idx="191">
                  <c:v>600</c:v>
                </c:pt>
                <c:pt idx="192">
                  <c:v>598</c:v>
                </c:pt>
                <c:pt idx="193">
                  <c:v>596</c:v>
                </c:pt>
                <c:pt idx="194">
                  <c:v>600</c:v>
                </c:pt>
                <c:pt idx="195">
                  <c:v>593</c:v>
                </c:pt>
                <c:pt idx="196">
                  <c:v>599</c:v>
                </c:pt>
                <c:pt idx="197">
                  <c:v>599</c:v>
                </c:pt>
                <c:pt idx="198">
                  <c:v>595</c:v>
                </c:pt>
                <c:pt idx="199">
                  <c:v>590</c:v>
                </c:pt>
                <c:pt idx="200">
                  <c:v>590</c:v>
                </c:pt>
                <c:pt idx="201">
                  <c:v>592</c:v>
                </c:pt>
                <c:pt idx="202">
                  <c:v>592</c:v>
                </c:pt>
                <c:pt idx="203">
                  <c:v>587</c:v>
                </c:pt>
                <c:pt idx="204">
                  <c:v>600</c:v>
                </c:pt>
                <c:pt idx="205">
                  <c:v>602</c:v>
                </c:pt>
                <c:pt idx="206">
                  <c:v>611</c:v>
                </c:pt>
                <c:pt idx="207">
                  <c:v>612</c:v>
                </c:pt>
                <c:pt idx="208">
                  <c:v>606</c:v>
                </c:pt>
                <c:pt idx="209">
                  <c:v>604</c:v>
                </c:pt>
                <c:pt idx="210">
                  <c:v>608</c:v>
                </c:pt>
                <c:pt idx="211">
                  <c:v>610</c:v>
                </c:pt>
                <c:pt idx="212">
                  <c:v>610</c:v>
                </c:pt>
                <c:pt idx="213">
                  <c:v>613</c:v>
                </c:pt>
                <c:pt idx="214">
                  <c:v>618</c:v>
                </c:pt>
                <c:pt idx="215">
                  <c:v>615</c:v>
                </c:pt>
                <c:pt idx="216">
                  <c:v>612</c:v>
                </c:pt>
                <c:pt idx="217">
                  <c:v>603</c:v>
                </c:pt>
                <c:pt idx="218">
                  <c:v>603</c:v>
                </c:pt>
                <c:pt idx="219">
                  <c:v>596</c:v>
                </c:pt>
                <c:pt idx="220">
                  <c:v>593</c:v>
                </c:pt>
                <c:pt idx="221">
                  <c:v>596</c:v>
                </c:pt>
                <c:pt idx="222">
                  <c:v>600</c:v>
                </c:pt>
                <c:pt idx="223">
                  <c:v>615</c:v>
                </c:pt>
                <c:pt idx="224">
                  <c:v>608</c:v>
                </c:pt>
                <c:pt idx="225">
                  <c:v>600</c:v>
                </c:pt>
                <c:pt idx="226">
                  <c:v>607</c:v>
                </c:pt>
                <c:pt idx="227">
                  <c:v>602</c:v>
                </c:pt>
                <c:pt idx="228">
                  <c:v>608</c:v>
                </c:pt>
                <c:pt idx="229">
                  <c:v>605</c:v>
                </c:pt>
                <c:pt idx="230">
                  <c:v>601</c:v>
                </c:pt>
                <c:pt idx="231">
                  <c:v>599</c:v>
                </c:pt>
                <c:pt idx="232">
                  <c:v>600</c:v>
                </c:pt>
                <c:pt idx="233">
                  <c:v>605</c:v>
                </c:pt>
                <c:pt idx="234">
                  <c:v>607</c:v>
                </c:pt>
                <c:pt idx="235">
                  <c:v>598</c:v>
                </c:pt>
                <c:pt idx="236">
                  <c:v>597</c:v>
                </c:pt>
                <c:pt idx="237">
                  <c:v>600</c:v>
                </c:pt>
                <c:pt idx="238">
                  <c:v>606</c:v>
                </c:pt>
                <c:pt idx="239">
                  <c:v>604</c:v>
                </c:pt>
                <c:pt idx="240">
                  <c:v>606</c:v>
                </c:pt>
                <c:pt idx="241">
                  <c:v>615</c:v>
                </c:pt>
                <c:pt idx="242">
                  <c:v>616</c:v>
                </c:pt>
                <c:pt idx="243">
                  <c:v>615</c:v>
                </c:pt>
              </c:numCache>
            </c:numRef>
          </c:val>
          <c:smooth val="0"/>
          <c:extLst>
            <c:ext xmlns:c16="http://schemas.microsoft.com/office/drawing/2014/chart" uri="{C3380CC4-5D6E-409C-BE32-E72D297353CC}">
              <c16:uniqueId val="{00000000-6EA3-48F6-9426-48576FEC8C9E}"/>
            </c:ext>
          </c:extLst>
        </c:ser>
        <c:dLbls>
          <c:showLegendKey val="0"/>
          <c:showVal val="0"/>
          <c:showCatName val="0"/>
          <c:showSerName val="0"/>
          <c:showPercent val="0"/>
          <c:showBubbleSize val="0"/>
        </c:dLbls>
        <c:smooth val="0"/>
        <c:axId val="513986648"/>
        <c:axId val="1"/>
      </c:lineChart>
      <c:dateAx>
        <c:axId val="513986648"/>
        <c:scaling>
          <c:orientation val="minMax"/>
        </c:scaling>
        <c:delete val="0"/>
        <c:axPos val="b"/>
        <c:numFmt formatCode="m/d/yyyy" sourceLinked="0"/>
        <c:majorTickMark val="none"/>
        <c:minorTickMark val="none"/>
        <c:tickLblPos val="nextTo"/>
        <c:spPr>
          <a:noFill/>
          <a:ln w="25400"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ax val="700"/>
          <c:min val="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513986648"/>
        <c:crosses val="autoZero"/>
        <c:crossBetween val="between"/>
        <c:majorUnit val="4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'Top 10 (12.31) for charts'!$AD$2</c:f>
              <c:strCache>
                <c:ptCount val="1"/>
                <c:pt idx="0">
                  <c:v>TSCO LN Equity (Tesco)</c:v>
                </c:pt>
              </c:strCache>
            </c:strRef>
          </c:tx>
          <c:spPr>
            <a:ln w="28575" cap="rnd">
              <a:solidFill>
                <a:schemeClr val="accent1"/>
              </a:solidFill>
              <a:round/>
            </a:ln>
            <a:effectLst/>
          </c:spPr>
          <c:marker>
            <c:symbol val="none"/>
          </c:marker>
          <c:cat>
            <c:numRef>
              <c:f>'Top 10 (12.31) for charts'!$AC$3:$AC$254</c:f>
              <c:numCache>
                <c:formatCode>m/d/yyyy</c:formatCode>
                <c:ptCount val="252"/>
                <c:pt idx="0">
                  <c:v>44196</c:v>
                </c:pt>
                <c:pt idx="1">
                  <c:v>44200</c:v>
                </c:pt>
                <c:pt idx="2">
                  <c:v>44201</c:v>
                </c:pt>
                <c:pt idx="3">
                  <c:v>44202</c:v>
                </c:pt>
                <c:pt idx="4">
                  <c:v>44203</c:v>
                </c:pt>
                <c:pt idx="5">
                  <c:v>44204</c:v>
                </c:pt>
                <c:pt idx="6">
                  <c:v>44207</c:v>
                </c:pt>
                <c:pt idx="7">
                  <c:v>44208</c:v>
                </c:pt>
                <c:pt idx="8">
                  <c:v>44209</c:v>
                </c:pt>
                <c:pt idx="9">
                  <c:v>44210</c:v>
                </c:pt>
                <c:pt idx="10">
                  <c:v>44211</c:v>
                </c:pt>
                <c:pt idx="11">
                  <c:v>44214</c:v>
                </c:pt>
                <c:pt idx="12">
                  <c:v>44215</c:v>
                </c:pt>
                <c:pt idx="13">
                  <c:v>44216</c:v>
                </c:pt>
                <c:pt idx="14">
                  <c:v>44217</c:v>
                </c:pt>
                <c:pt idx="15">
                  <c:v>44218</c:v>
                </c:pt>
                <c:pt idx="16">
                  <c:v>44221</c:v>
                </c:pt>
                <c:pt idx="17">
                  <c:v>44222</c:v>
                </c:pt>
                <c:pt idx="18">
                  <c:v>44223</c:v>
                </c:pt>
                <c:pt idx="19">
                  <c:v>44224</c:v>
                </c:pt>
                <c:pt idx="20">
                  <c:v>44225</c:v>
                </c:pt>
                <c:pt idx="21">
                  <c:v>44228</c:v>
                </c:pt>
                <c:pt idx="22">
                  <c:v>44229</c:v>
                </c:pt>
                <c:pt idx="23">
                  <c:v>44230</c:v>
                </c:pt>
                <c:pt idx="24">
                  <c:v>44231</c:v>
                </c:pt>
                <c:pt idx="25">
                  <c:v>44232</c:v>
                </c:pt>
                <c:pt idx="26">
                  <c:v>44235</c:v>
                </c:pt>
                <c:pt idx="27">
                  <c:v>44236</c:v>
                </c:pt>
                <c:pt idx="28">
                  <c:v>44237</c:v>
                </c:pt>
                <c:pt idx="29">
                  <c:v>44238</c:v>
                </c:pt>
                <c:pt idx="30">
                  <c:v>44239</c:v>
                </c:pt>
                <c:pt idx="31">
                  <c:v>44242</c:v>
                </c:pt>
                <c:pt idx="32">
                  <c:v>44243</c:v>
                </c:pt>
                <c:pt idx="33">
                  <c:v>44244</c:v>
                </c:pt>
                <c:pt idx="34">
                  <c:v>44245</c:v>
                </c:pt>
                <c:pt idx="35">
                  <c:v>44246</c:v>
                </c:pt>
                <c:pt idx="36">
                  <c:v>44249</c:v>
                </c:pt>
                <c:pt idx="37">
                  <c:v>44250</c:v>
                </c:pt>
                <c:pt idx="38">
                  <c:v>44251</c:v>
                </c:pt>
                <c:pt idx="39">
                  <c:v>44252</c:v>
                </c:pt>
                <c:pt idx="40">
                  <c:v>44253</c:v>
                </c:pt>
                <c:pt idx="41">
                  <c:v>44256</c:v>
                </c:pt>
                <c:pt idx="42">
                  <c:v>44257</c:v>
                </c:pt>
                <c:pt idx="43">
                  <c:v>44258</c:v>
                </c:pt>
                <c:pt idx="44">
                  <c:v>44259</c:v>
                </c:pt>
                <c:pt idx="45">
                  <c:v>44260</c:v>
                </c:pt>
                <c:pt idx="46">
                  <c:v>44263</c:v>
                </c:pt>
                <c:pt idx="47">
                  <c:v>44264</c:v>
                </c:pt>
                <c:pt idx="48">
                  <c:v>44265</c:v>
                </c:pt>
                <c:pt idx="49">
                  <c:v>44266</c:v>
                </c:pt>
                <c:pt idx="50">
                  <c:v>44267</c:v>
                </c:pt>
                <c:pt idx="51">
                  <c:v>44270</c:v>
                </c:pt>
                <c:pt idx="52">
                  <c:v>44271</c:v>
                </c:pt>
                <c:pt idx="53">
                  <c:v>44272</c:v>
                </c:pt>
                <c:pt idx="54">
                  <c:v>44273</c:v>
                </c:pt>
                <c:pt idx="55">
                  <c:v>44274</c:v>
                </c:pt>
                <c:pt idx="56">
                  <c:v>44277</c:v>
                </c:pt>
                <c:pt idx="57">
                  <c:v>44278</c:v>
                </c:pt>
                <c:pt idx="58">
                  <c:v>44279</c:v>
                </c:pt>
                <c:pt idx="59">
                  <c:v>44280</c:v>
                </c:pt>
                <c:pt idx="60">
                  <c:v>44281</c:v>
                </c:pt>
                <c:pt idx="61">
                  <c:v>44284</c:v>
                </c:pt>
                <c:pt idx="62">
                  <c:v>44285</c:v>
                </c:pt>
                <c:pt idx="63">
                  <c:v>44286</c:v>
                </c:pt>
                <c:pt idx="64">
                  <c:v>44287</c:v>
                </c:pt>
                <c:pt idx="65">
                  <c:v>44292</c:v>
                </c:pt>
                <c:pt idx="66">
                  <c:v>44293</c:v>
                </c:pt>
                <c:pt idx="67">
                  <c:v>44294</c:v>
                </c:pt>
                <c:pt idx="68">
                  <c:v>44295</c:v>
                </c:pt>
                <c:pt idx="69">
                  <c:v>44298</c:v>
                </c:pt>
                <c:pt idx="70">
                  <c:v>44299</c:v>
                </c:pt>
                <c:pt idx="71">
                  <c:v>44300</c:v>
                </c:pt>
                <c:pt idx="72">
                  <c:v>44301</c:v>
                </c:pt>
                <c:pt idx="73">
                  <c:v>44302</c:v>
                </c:pt>
                <c:pt idx="74">
                  <c:v>44305</c:v>
                </c:pt>
                <c:pt idx="75">
                  <c:v>44306</c:v>
                </c:pt>
                <c:pt idx="76">
                  <c:v>44307</c:v>
                </c:pt>
                <c:pt idx="77">
                  <c:v>44308</c:v>
                </c:pt>
                <c:pt idx="78">
                  <c:v>44309</c:v>
                </c:pt>
                <c:pt idx="79">
                  <c:v>44312</c:v>
                </c:pt>
                <c:pt idx="80">
                  <c:v>44313</c:v>
                </c:pt>
                <c:pt idx="81">
                  <c:v>44314</c:v>
                </c:pt>
                <c:pt idx="82">
                  <c:v>44315</c:v>
                </c:pt>
                <c:pt idx="83">
                  <c:v>44316</c:v>
                </c:pt>
                <c:pt idx="84">
                  <c:v>44320</c:v>
                </c:pt>
                <c:pt idx="85">
                  <c:v>44321</c:v>
                </c:pt>
                <c:pt idx="86">
                  <c:v>44322</c:v>
                </c:pt>
                <c:pt idx="87">
                  <c:v>44323</c:v>
                </c:pt>
                <c:pt idx="88">
                  <c:v>44326</c:v>
                </c:pt>
                <c:pt idx="89">
                  <c:v>44327</c:v>
                </c:pt>
                <c:pt idx="90">
                  <c:v>44328</c:v>
                </c:pt>
                <c:pt idx="91">
                  <c:v>44329</c:v>
                </c:pt>
                <c:pt idx="92">
                  <c:v>44330</c:v>
                </c:pt>
                <c:pt idx="93">
                  <c:v>44333</c:v>
                </c:pt>
                <c:pt idx="94">
                  <c:v>44334</c:v>
                </c:pt>
                <c:pt idx="95">
                  <c:v>44335</c:v>
                </c:pt>
                <c:pt idx="96">
                  <c:v>44336</c:v>
                </c:pt>
                <c:pt idx="97">
                  <c:v>44337</c:v>
                </c:pt>
                <c:pt idx="98">
                  <c:v>44340</c:v>
                </c:pt>
                <c:pt idx="99">
                  <c:v>44341</c:v>
                </c:pt>
                <c:pt idx="100">
                  <c:v>44342</c:v>
                </c:pt>
                <c:pt idx="101">
                  <c:v>44343</c:v>
                </c:pt>
                <c:pt idx="102">
                  <c:v>44344</c:v>
                </c:pt>
                <c:pt idx="103">
                  <c:v>44348</c:v>
                </c:pt>
                <c:pt idx="104">
                  <c:v>44349</c:v>
                </c:pt>
                <c:pt idx="105">
                  <c:v>44350</c:v>
                </c:pt>
                <c:pt idx="106">
                  <c:v>44351</c:v>
                </c:pt>
                <c:pt idx="107">
                  <c:v>44354</c:v>
                </c:pt>
                <c:pt idx="108">
                  <c:v>44355</c:v>
                </c:pt>
                <c:pt idx="109">
                  <c:v>44356</c:v>
                </c:pt>
                <c:pt idx="110">
                  <c:v>44357</c:v>
                </c:pt>
                <c:pt idx="111">
                  <c:v>44358</c:v>
                </c:pt>
                <c:pt idx="112">
                  <c:v>44361</c:v>
                </c:pt>
                <c:pt idx="113">
                  <c:v>44362</c:v>
                </c:pt>
                <c:pt idx="114">
                  <c:v>44363</c:v>
                </c:pt>
                <c:pt idx="115">
                  <c:v>44364</c:v>
                </c:pt>
                <c:pt idx="116">
                  <c:v>44365</c:v>
                </c:pt>
                <c:pt idx="117">
                  <c:v>44368</c:v>
                </c:pt>
                <c:pt idx="118">
                  <c:v>44369</c:v>
                </c:pt>
                <c:pt idx="119">
                  <c:v>44370</c:v>
                </c:pt>
                <c:pt idx="120">
                  <c:v>44371</c:v>
                </c:pt>
                <c:pt idx="121">
                  <c:v>44372</c:v>
                </c:pt>
                <c:pt idx="122">
                  <c:v>44375</c:v>
                </c:pt>
                <c:pt idx="123">
                  <c:v>44376</c:v>
                </c:pt>
                <c:pt idx="124">
                  <c:v>44377</c:v>
                </c:pt>
                <c:pt idx="125">
                  <c:v>44378</c:v>
                </c:pt>
                <c:pt idx="126">
                  <c:v>44379</c:v>
                </c:pt>
                <c:pt idx="127">
                  <c:v>44382</c:v>
                </c:pt>
                <c:pt idx="128">
                  <c:v>44383</c:v>
                </c:pt>
                <c:pt idx="129">
                  <c:v>44384</c:v>
                </c:pt>
                <c:pt idx="130">
                  <c:v>44385</c:v>
                </c:pt>
                <c:pt idx="131">
                  <c:v>44386</c:v>
                </c:pt>
                <c:pt idx="132">
                  <c:v>44389</c:v>
                </c:pt>
                <c:pt idx="133">
                  <c:v>44390</c:v>
                </c:pt>
                <c:pt idx="134">
                  <c:v>44391</c:v>
                </c:pt>
                <c:pt idx="135">
                  <c:v>44392</c:v>
                </c:pt>
                <c:pt idx="136">
                  <c:v>44393</c:v>
                </c:pt>
                <c:pt idx="137">
                  <c:v>44396</c:v>
                </c:pt>
                <c:pt idx="138">
                  <c:v>44397</c:v>
                </c:pt>
                <c:pt idx="139">
                  <c:v>44398</c:v>
                </c:pt>
                <c:pt idx="140">
                  <c:v>44399</c:v>
                </c:pt>
                <c:pt idx="141">
                  <c:v>44400</c:v>
                </c:pt>
                <c:pt idx="142">
                  <c:v>44403</c:v>
                </c:pt>
                <c:pt idx="143">
                  <c:v>44404</c:v>
                </c:pt>
                <c:pt idx="144">
                  <c:v>44405</c:v>
                </c:pt>
                <c:pt idx="145">
                  <c:v>44406</c:v>
                </c:pt>
                <c:pt idx="146">
                  <c:v>44407</c:v>
                </c:pt>
                <c:pt idx="147">
                  <c:v>44410</c:v>
                </c:pt>
                <c:pt idx="148">
                  <c:v>44411</c:v>
                </c:pt>
                <c:pt idx="149">
                  <c:v>44412</c:v>
                </c:pt>
                <c:pt idx="150">
                  <c:v>44413</c:v>
                </c:pt>
                <c:pt idx="151">
                  <c:v>44414</c:v>
                </c:pt>
                <c:pt idx="152">
                  <c:v>44417</c:v>
                </c:pt>
                <c:pt idx="153">
                  <c:v>44418</c:v>
                </c:pt>
                <c:pt idx="154">
                  <c:v>44419</c:v>
                </c:pt>
                <c:pt idx="155">
                  <c:v>44420</c:v>
                </c:pt>
                <c:pt idx="156">
                  <c:v>44421</c:v>
                </c:pt>
                <c:pt idx="157">
                  <c:v>44424</c:v>
                </c:pt>
                <c:pt idx="158">
                  <c:v>44425</c:v>
                </c:pt>
                <c:pt idx="159">
                  <c:v>44426</c:v>
                </c:pt>
                <c:pt idx="160">
                  <c:v>44427</c:v>
                </c:pt>
                <c:pt idx="161">
                  <c:v>44428</c:v>
                </c:pt>
                <c:pt idx="162">
                  <c:v>44431</c:v>
                </c:pt>
                <c:pt idx="163">
                  <c:v>44432</c:v>
                </c:pt>
                <c:pt idx="164">
                  <c:v>44433</c:v>
                </c:pt>
                <c:pt idx="165">
                  <c:v>44434</c:v>
                </c:pt>
                <c:pt idx="166">
                  <c:v>44435</c:v>
                </c:pt>
                <c:pt idx="167">
                  <c:v>44439</c:v>
                </c:pt>
                <c:pt idx="168">
                  <c:v>44440</c:v>
                </c:pt>
                <c:pt idx="169">
                  <c:v>44441</c:v>
                </c:pt>
                <c:pt idx="170">
                  <c:v>44442</c:v>
                </c:pt>
                <c:pt idx="171">
                  <c:v>44445</c:v>
                </c:pt>
                <c:pt idx="172">
                  <c:v>44446</c:v>
                </c:pt>
                <c:pt idx="173">
                  <c:v>44447</c:v>
                </c:pt>
                <c:pt idx="174">
                  <c:v>44448</c:v>
                </c:pt>
                <c:pt idx="175">
                  <c:v>44449</c:v>
                </c:pt>
                <c:pt idx="176">
                  <c:v>44452</c:v>
                </c:pt>
                <c:pt idx="177">
                  <c:v>44453</c:v>
                </c:pt>
                <c:pt idx="178">
                  <c:v>44454</c:v>
                </c:pt>
                <c:pt idx="179">
                  <c:v>44455</c:v>
                </c:pt>
                <c:pt idx="180">
                  <c:v>44456</c:v>
                </c:pt>
                <c:pt idx="181">
                  <c:v>44459</c:v>
                </c:pt>
                <c:pt idx="182">
                  <c:v>44460</c:v>
                </c:pt>
                <c:pt idx="183">
                  <c:v>44461</c:v>
                </c:pt>
                <c:pt idx="184">
                  <c:v>44462</c:v>
                </c:pt>
                <c:pt idx="185">
                  <c:v>44463</c:v>
                </c:pt>
                <c:pt idx="186">
                  <c:v>44466</c:v>
                </c:pt>
                <c:pt idx="187">
                  <c:v>44467</c:v>
                </c:pt>
                <c:pt idx="188">
                  <c:v>44468</c:v>
                </c:pt>
                <c:pt idx="189">
                  <c:v>44469</c:v>
                </c:pt>
                <c:pt idx="190">
                  <c:v>44470</c:v>
                </c:pt>
                <c:pt idx="191">
                  <c:v>44473</c:v>
                </c:pt>
                <c:pt idx="192">
                  <c:v>44474</c:v>
                </c:pt>
                <c:pt idx="193">
                  <c:v>44475</c:v>
                </c:pt>
                <c:pt idx="194">
                  <c:v>44476</c:v>
                </c:pt>
                <c:pt idx="195">
                  <c:v>44477</c:v>
                </c:pt>
                <c:pt idx="196">
                  <c:v>44480</c:v>
                </c:pt>
                <c:pt idx="197">
                  <c:v>44481</c:v>
                </c:pt>
                <c:pt idx="198">
                  <c:v>44482</c:v>
                </c:pt>
                <c:pt idx="199">
                  <c:v>44483</c:v>
                </c:pt>
                <c:pt idx="200">
                  <c:v>44484</c:v>
                </c:pt>
                <c:pt idx="201">
                  <c:v>44487</c:v>
                </c:pt>
                <c:pt idx="202">
                  <c:v>44488</c:v>
                </c:pt>
                <c:pt idx="203">
                  <c:v>44489</c:v>
                </c:pt>
                <c:pt idx="204">
                  <c:v>44490</c:v>
                </c:pt>
                <c:pt idx="205">
                  <c:v>44491</c:v>
                </c:pt>
                <c:pt idx="206">
                  <c:v>44494</c:v>
                </c:pt>
                <c:pt idx="207">
                  <c:v>44495</c:v>
                </c:pt>
                <c:pt idx="208">
                  <c:v>44496</c:v>
                </c:pt>
                <c:pt idx="209">
                  <c:v>44497</c:v>
                </c:pt>
                <c:pt idx="210">
                  <c:v>44498</c:v>
                </c:pt>
                <c:pt idx="211">
                  <c:v>44501</c:v>
                </c:pt>
                <c:pt idx="212">
                  <c:v>44502</c:v>
                </c:pt>
                <c:pt idx="213">
                  <c:v>44503</c:v>
                </c:pt>
                <c:pt idx="214">
                  <c:v>44504</c:v>
                </c:pt>
                <c:pt idx="215">
                  <c:v>44505</c:v>
                </c:pt>
                <c:pt idx="216">
                  <c:v>44508</c:v>
                </c:pt>
                <c:pt idx="217">
                  <c:v>44509</c:v>
                </c:pt>
                <c:pt idx="218">
                  <c:v>44510</c:v>
                </c:pt>
                <c:pt idx="219">
                  <c:v>44511</c:v>
                </c:pt>
                <c:pt idx="220">
                  <c:v>44512</c:v>
                </c:pt>
                <c:pt idx="221">
                  <c:v>44515</c:v>
                </c:pt>
                <c:pt idx="222">
                  <c:v>44516</c:v>
                </c:pt>
                <c:pt idx="223">
                  <c:v>44517</c:v>
                </c:pt>
                <c:pt idx="224">
                  <c:v>44518</c:v>
                </c:pt>
                <c:pt idx="225">
                  <c:v>44519</c:v>
                </c:pt>
                <c:pt idx="226">
                  <c:v>44522</c:v>
                </c:pt>
                <c:pt idx="227">
                  <c:v>44523</c:v>
                </c:pt>
                <c:pt idx="228">
                  <c:v>44524</c:v>
                </c:pt>
                <c:pt idx="229">
                  <c:v>44525</c:v>
                </c:pt>
                <c:pt idx="230">
                  <c:v>44526</c:v>
                </c:pt>
                <c:pt idx="231">
                  <c:v>44529</c:v>
                </c:pt>
                <c:pt idx="232">
                  <c:v>44530</c:v>
                </c:pt>
                <c:pt idx="233">
                  <c:v>44531</c:v>
                </c:pt>
                <c:pt idx="234">
                  <c:v>44532</c:v>
                </c:pt>
                <c:pt idx="235">
                  <c:v>44533</c:v>
                </c:pt>
                <c:pt idx="236">
                  <c:v>44536</c:v>
                </c:pt>
                <c:pt idx="237">
                  <c:v>44537</c:v>
                </c:pt>
                <c:pt idx="238">
                  <c:v>44538</c:v>
                </c:pt>
                <c:pt idx="239">
                  <c:v>44539</c:v>
                </c:pt>
                <c:pt idx="240">
                  <c:v>44540</c:v>
                </c:pt>
                <c:pt idx="241">
                  <c:v>44543</c:v>
                </c:pt>
                <c:pt idx="242">
                  <c:v>44544</c:v>
                </c:pt>
                <c:pt idx="243">
                  <c:v>44545</c:v>
                </c:pt>
                <c:pt idx="244">
                  <c:v>44546</c:v>
                </c:pt>
                <c:pt idx="245">
                  <c:v>44547</c:v>
                </c:pt>
                <c:pt idx="246">
                  <c:v>44550</c:v>
                </c:pt>
                <c:pt idx="247">
                  <c:v>44551</c:v>
                </c:pt>
                <c:pt idx="248">
                  <c:v>44552</c:v>
                </c:pt>
                <c:pt idx="249">
                  <c:v>44553</c:v>
                </c:pt>
                <c:pt idx="250">
                  <c:v>44554</c:v>
                </c:pt>
                <c:pt idx="251">
                  <c:v>44559</c:v>
                </c:pt>
              </c:numCache>
            </c:numRef>
          </c:cat>
          <c:val>
            <c:numRef>
              <c:f>'Top 10 (12.31) for charts'!$AD$3:$AD$254</c:f>
              <c:numCache>
                <c:formatCode>0.0</c:formatCode>
                <c:ptCount val="252"/>
                <c:pt idx="0">
                  <c:v>293.10700000000003</c:v>
                </c:pt>
                <c:pt idx="1">
                  <c:v>300.2</c:v>
                </c:pt>
                <c:pt idx="2">
                  <c:v>301.72000000000003</c:v>
                </c:pt>
                <c:pt idx="3">
                  <c:v>310.58699999999999</c:v>
                </c:pt>
                <c:pt idx="4">
                  <c:v>311.60000000000002</c:v>
                </c:pt>
                <c:pt idx="5">
                  <c:v>311.22000000000003</c:v>
                </c:pt>
                <c:pt idx="6">
                  <c:v>309.57299999999998</c:v>
                </c:pt>
                <c:pt idx="7">
                  <c:v>305.267</c:v>
                </c:pt>
                <c:pt idx="8">
                  <c:v>306.66000000000003</c:v>
                </c:pt>
                <c:pt idx="9">
                  <c:v>305.77300000000002</c:v>
                </c:pt>
                <c:pt idx="10">
                  <c:v>306.02699999999999</c:v>
                </c:pt>
                <c:pt idx="11">
                  <c:v>307.673</c:v>
                </c:pt>
                <c:pt idx="12">
                  <c:v>306.66000000000003</c:v>
                </c:pt>
                <c:pt idx="13">
                  <c:v>306.91300000000001</c:v>
                </c:pt>
                <c:pt idx="14">
                  <c:v>306.66000000000003</c:v>
                </c:pt>
                <c:pt idx="15">
                  <c:v>306.40699999999998</c:v>
                </c:pt>
                <c:pt idx="16">
                  <c:v>308.81299999999999</c:v>
                </c:pt>
                <c:pt idx="17">
                  <c:v>308.30700000000002</c:v>
                </c:pt>
                <c:pt idx="18">
                  <c:v>310.20699999999999</c:v>
                </c:pt>
                <c:pt idx="19">
                  <c:v>308.43299999999999</c:v>
                </c:pt>
                <c:pt idx="20">
                  <c:v>303.24</c:v>
                </c:pt>
                <c:pt idx="21">
                  <c:v>308.30700000000002</c:v>
                </c:pt>
                <c:pt idx="22">
                  <c:v>310.08</c:v>
                </c:pt>
                <c:pt idx="23">
                  <c:v>312.10700000000003</c:v>
                </c:pt>
                <c:pt idx="24">
                  <c:v>309.827</c:v>
                </c:pt>
                <c:pt idx="25">
                  <c:v>312.10700000000003</c:v>
                </c:pt>
                <c:pt idx="26">
                  <c:v>308.81299999999999</c:v>
                </c:pt>
                <c:pt idx="27">
                  <c:v>311.72699999999998</c:v>
                </c:pt>
                <c:pt idx="28">
                  <c:v>312.613</c:v>
                </c:pt>
                <c:pt idx="29">
                  <c:v>309.7</c:v>
                </c:pt>
                <c:pt idx="30">
                  <c:v>304.76</c:v>
                </c:pt>
                <c:pt idx="31">
                  <c:v>244.35</c:v>
                </c:pt>
                <c:pt idx="32">
                  <c:v>242.25</c:v>
                </c:pt>
                <c:pt idx="33">
                  <c:v>237.65</c:v>
                </c:pt>
                <c:pt idx="34">
                  <c:v>231</c:v>
                </c:pt>
                <c:pt idx="35">
                  <c:v>227.6</c:v>
                </c:pt>
                <c:pt idx="36">
                  <c:v>223.1</c:v>
                </c:pt>
                <c:pt idx="37">
                  <c:v>224.5</c:v>
                </c:pt>
                <c:pt idx="38">
                  <c:v>227.8</c:v>
                </c:pt>
                <c:pt idx="39">
                  <c:v>227.2</c:v>
                </c:pt>
                <c:pt idx="40">
                  <c:v>224.8</c:v>
                </c:pt>
                <c:pt idx="41">
                  <c:v>222.6</c:v>
                </c:pt>
                <c:pt idx="42">
                  <c:v>222.4</c:v>
                </c:pt>
                <c:pt idx="43">
                  <c:v>221.8</c:v>
                </c:pt>
                <c:pt idx="44">
                  <c:v>219.3</c:v>
                </c:pt>
                <c:pt idx="45">
                  <c:v>224</c:v>
                </c:pt>
                <c:pt idx="46">
                  <c:v>219.8</c:v>
                </c:pt>
                <c:pt idx="47">
                  <c:v>221.2</c:v>
                </c:pt>
                <c:pt idx="48">
                  <c:v>222.2</c:v>
                </c:pt>
                <c:pt idx="49">
                  <c:v>220</c:v>
                </c:pt>
                <c:pt idx="50">
                  <c:v>223.8</c:v>
                </c:pt>
                <c:pt idx="51">
                  <c:v>222.3</c:v>
                </c:pt>
                <c:pt idx="52">
                  <c:v>226.3</c:v>
                </c:pt>
                <c:pt idx="53">
                  <c:v>225.7</c:v>
                </c:pt>
                <c:pt idx="54">
                  <c:v>226.1</c:v>
                </c:pt>
                <c:pt idx="55">
                  <c:v>228.7</c:v>
                </c:pt>
                <c:pt idx="56">
                  <c:v>229.6</c:v>
                </c:pt>
                <c:pt idx="57">
                  <c:v>229.4</c:v>
                </c:pt>
                <c:pt idx="58">
                  <c:v>229</c:v>
                </c:pt>
                <c:pt idx="59">
                  <c:v>227.7</c:v>
                </c:pt>
                <c:pt idx="60">
                  <c:v>228.6</c:v>
                </c:pt>
                <c:pt idx="61">
                  <c:v>228.3</c:v>
                </c:pt>
                <c:pt idx="62">
                  <c:v>229.9</c:v>
                </c:pt>
                <c:pt idx="63">
                  <c:v>228.85</c:v>
                </c:pt>
                <c:pt idx="64">
                  <c:v>227.95</c:v>
                </c:pt>
                <c:pt idx="65">
                  <c:v>228.4</c:v>
                </c:pt>
                <c:pt idx="66">
                  <c:v>231.35</c:v>
                </c:pt>
                <c:pt idx="67">
                  <c:v>235.85</c:v>
                </c:pt>
                <c:pt idx="68">
                  <c:v>234.4</c:v>
                </c:pt>
                <c:pt idx="69">
                  <c:v>232</c:v>
                </c:pt>
                <c:pt idx="70">
                  <c:v>232.1</c:v>
                </c:pt>
                <c:pt idx="71">
                  <c:v>227.4</c:v>
                </c:pt>
                <c:pt idx="72">
                  <c:v>224.45</c:v>
                </c:pt>
                <c:pt idx="73">
                  <c:v>231.85</c:v>
                </c:pt>
                <c:pt idx="74">
                  <c:v>234.5</c:v>
                </c:pt>
                <c:pt idx="75">
                  <c:v>227</c:v>
                </c:pt>
                <c:pt idx="76">
                  <c:v>227.2</c:v>
                </c:pt>
                <c:pt idx="77">
                  <c:v>225.95</c:v>
                </c:pt>
                <c:pt idx="78">
                  <c:v>222.55</c:v>
                </c:pt>
                <c:pt idx="79">
                  <c:v>222.4</c:v>
                </c:pt>
                <c:pt idx="80">
                  <c:v>221.45</c:v>
                </c:pt>
                <c:pt idx="81">
                  <c:v>219.7</c:v>
                </c:pt>
                <c:pt idx="82">
                  <c:v>219.9</c:v>
                </c:pt>
                <c:pt idx="83">
                  <c:v>221</c:v>
                </c:pt>
                <c:pt idx="84">
                  <c:v>222.05</c:v>
                </c:pt>
                <c:pt idx="85">
                  <c:v>224.7</c:v>
                </c:pt>
                <c:pt idx="86">
                  <c:v>225.9</c:v>
                </c:pt>
                <c:pt idx="87">
                  <c:v>227.5</c:v>
                </c:pt>
                <c:pt idx="88">
                  <c:v>230</c:v>
                </c:pt>
                <c:pt idx="89">
                  <c:v>223.7</c:v>
                </c:pt>
                <c:pt idx="90">
                  <c:v>227.35</c:v>
                </c:pt>
                <c:pt idx="91">
                  <c:v>227.4</c:v>
                </c:pt>
                <c:pt idx="92">
                  <c:v>230.95</c:v>
                </c:pt>
                <c:pt idx="93">
                  <c:v>232.25</c:v>
                </c:pt>
                <c:pt idx="94">
                  <c:v>231.8</c:v>
                </c:pt>
                <c:pt idx="95">
                  <c:v>231.8</c:v>
                </c:pt>
                <c:pt idx="96">
                  <c:v>226.45</c:v>
                </c:pt>
                <c:pt idx="97">
                  <c:v>225.7</c:v>
                </c:pt>
                <c:pt idx="98">
                  <c:v>226.6</c:v>
                </c:pt>
                <c:pt idx="99">
                  <c:v>225.35</c:v>
                </c:pt>
                <c:pt idx="100">
                  <c:v>225.2</c:v>
                </c:pt>
                <c:pt idx="101">
                  <c:v>224</c:v>
                </c:pt>
                <c:pt idx="102">
                  <c:v>223.25</c:v>
                </c:pt>
                <c:pt idx="103">
                  <c:v>224.95</c:v>
                </c:pt>
                <c:pt idx="104">
                  <c:v>225.5</c:v>
                </c:pt>
                <c:pt idx="105">
                  <c:v>225.7</c:v>
                </c:pt>
                <c:pt idx="106">
                  <c:v>225</c:v>
                </c:pt>
                <c:pt idx="107">
                  <c:v>225.6</c:v>
                </c:pt>
                <c:pt idx="108">
                  <c:v>226.25</c:v>
                </c:pt>
                <c:pt idx="109">
                  <c:v>226.55</c:v>
                </c:pt>
                <c:pt idx="110">
                  <c:v>228</c:v>
                </c:pt>
                <c:pt idx="111">
                  <c:v>231.6</c:v>
                </c:pt>
                <c:pt idx="112">
                  <c:v>231.75</c:v>
                </c:pt>
                <c:pt idx="113">
                  <c:v>231</c:v>
                </c:pt>
                <c:pt idx="114">
                  <c:v>230.15</c:v>
                </c:pt>
                <c:pt idx="115">
                  <c:v>231.15</c:v>
                </c:pt>
                <c:pt idx="116">
                  <c:v>221.75</c:v>
                </c:pt>
                <c:pt idx="117">
                  <c:v>225.6</c:v>
                </c:pt>
                <c:pt idx="118">
                  <c:v>224.2</c:v>
                </c:pt>
                <c:pt idx="119">
                  <c:v>223</c:v>
                </c:pt>
                <c:pt idx="120">
                  <c:v>223.35</c:v>
                </c:pt>
                <c:pt idx="121">
                  <c:v>224.5</c:v>
                </c:pt>
                <c:pt idx="122">
                  <c:v>223.95</c:v>
                </c:pt>
                <c:pt idx="123">
                  <c:v>222.85</c:v>
                </c:pt>
                <c:pt idx="124">
                  <c:v>222.95</c:v>
                </c:pt>
                <c:pt idx="125">
                  <c:v>223.1</c:v>
                </c:pt>
                <c:pt idx="126">
                  <c:v>224.6</c:v>
                </c:pt>
                <c:pt idx="127">
                  <c:v>231.5</c:v>
                </c:pt>
                <c:pt idx="128">
                  <c:v>234.25</c:v>
                </c:pt>
                <c:pt idx="129">
                  <c:v>237.45</c:v>
                </c:pt>
                <c:pt idx="130">
                  <c:v>234.25</c:v>
                </c:pt>
                <c:pt idx="131">
                  <c:v>237.7</c:v>
                </c:pt>
                <c:pt idx="132">
                  <c:v>236</c:v>
                </c:pt>
                <c:pt idx="133">
                  <c:v>236.95</c:v>
                </c:pt>
                <c:pt idx="134">
                  <c:v>235.65</c:v>
                </c:pt>
                <c:pt idx="135">
                  <c:v>232.95</c:v>
                </c:pt>
                <c:pt idx="136">
                  <c:v>234.9</c:v>
                </c:pt>
                <c:pt idx="137">
                  <c:v>231.2</c:v>
                </c:pt>
                <c:pt idx="138">
                  <c:v>229.65</c:v>
                </c:pt>
                <c:pt idx="139">
                  <c:v>231.3</c:v>
                </c:pt>
                <c:pt idx="140">
                  <c:v>231.8</c:v>
                </c:pt>
                <c:pt idx="141">
                  <c:v>234.3</c:v>
                </c:pt>
                <c:pt idx="142">
                  <c:v>232.4</c:v>
                </c:pt>
                <c:pt idx="143">
                  <c:v>234.4</c:v>
                </c:pt>
                <c:pt idx="144">
                  <c:v>233.15</c:v>
                </c:pt>
                <c:pt idx="145">
                  <c:v>233.25</c:v>
                </c:pt>
                <c:pt idx="146">
                  <c:v>233</c:v>
                </c:pt>
                <c:pt idx="147">
                  <c:v>233.6</c:v>
                </c:pt>
                <c:pt idx="148">
                  <c:v>235.4</c:v>
                </c:pt>
                <c:pt idx="149">
                  <c:v>233.35</c:v>
                </c:pt>
                <c:pt idx="150">
                  <c:v>231.85</c:v>
                </c:pt>
                <c:pt idx="151">
                  <c:v>233.15</c:v>
                </c:pt>
                <c:pt idx="152">
                  <c:v>233.65</c:v>
                </c:pt>
                <c:pt idx="153">
                  <c:v>234.5</c:v>
                </c:pt>
                <c:pt idx="154">
                  <c:v>238.9</c:v>
                </c:pt>
                <c:pt idx="155">
                  <c:v>241.2</c:v>
                </c:pt>
                <c:pt idx="156">
                  <c:v>242.95</c:v>
                </c:pt>
                <c:pt idx="157">
                  <c:v>242.1</c:v>
                </c:pt>
                <c:pt idx="158">
                  <c:v>245.25</c:v>
                </c:pt>
                <c:pt idx="159">
                  <c:v>245.3</c:v>
                </c:pt>
                <c:pt idx="160">
                  <c:v>244</c:v>
                </c:pt>
                <c:pt idx="161">
                  <c:v>246.5</c:v>
                </c:pt>
                <c:pt idx="162">
                  <c:v>251.5</c:v>
                </c:pt>
                <c:pt idx="163">
                  <c:v>251.05</c:v>
                </c:pt>
                <c:pt idx="164">
                  <c:v>251.55</c:v>
                </c:pt>
                <c:pt idx="165">
                  <c:v>253</c:v>
                </c:pt>
                <c:pt idx="166">
                  <c:v>254.85</c:v>
                </c:pt>
                <c:pt idx="167">
                  <c:v>255.15</c:v>
                </c:pt>
                <c:pt idx="168">
                  <c:v>256</c:v>
                </c:pt>
                <c:pt idx="169">
                  <c:v>256.60000000000002</c:v>
                </c:pt>
                <c:pt idx="170">
                  <c:v>255.7</c:v>
                </c:pt>
                <c:pt idx="171">
                  <c:v>257.39999999999998</c:v>
                </c:pt>
                <c:pt idx="172">
                  <c:v>258.39999999999998</c:v>
                </c:pt>
                <c:pt idx="173">
                  <c:v>257</c:v>
                </c:pt>
                <c:pt idx="174">
                  <c:v>254.65</c:v>
                </c:pt>
                <c:pt idx="175">
                  <c:v>254.4</c:v>
                </c:pt>
                <c:pt idx="176">
                  <c:v>256.2</c:v>
                </c:pt>
                <c:pt idx="177">
                  <c:v>255.8</c:v>
                </c:pt>
                <c:pt idx="178">
                  <c:v>254.7</c:v>
                </c:pt>
                <c:pt idx="179">
                  <c:v>257.14999999999998</c:v>
                </c:pt>
                <c:pt idx="180">
                  <c:v>255.95</c:v>
                </c:pt>
                <c:pt idx="181">
                  <c:v>254.45</c:v>
                </c:pt>
                <c:pt idx="182">
                  <c:v>257.2</c:v>
                </c:pt>
                <c:pt idx="183">
                  <c:v>261.64999999999998</c:v>
                </c:pt>
                <c:pt idx="184">
                  <c:v>259.55</c:v>
                </c:pt>
                <c:pt idx="185">
                  <c:v>257.5</c:v>
                </c:pt>
                <c:pt idx="186">
                  <c:v>257.89999999999998</c:v>
                </c:pt>
                <c:pt idx="187">
                  <c:v>256.35000000000002</c:v>
                </c:pt>
                <c:pt idx="188">
                  <c:v>256.5</c:v>
                </c:pt>
                <c:pt idx="189">
                  <c:v>253.3</c:v>
                </c:pt>
                <c:pt idx="190">
                  <c:v>247.95</c:v>
                </c:pt>
                <c:pt idx="191">
                  <c:v>251.65</c:v>
                </c:pt>
                <c:pt idx="192">
                  <c:v>253</c:v>
                </c:pt>
                <c:pt idx="193">
                  <c:v>268.05</c:v>
                </c:pt>
                <c:pt idx="194">
                  <c:v>273.14999999999998</c:v>
                </c:pt>
                <c:pt idx="195">
                  <c:v>275.60000000000002</c:v>
                </c:pt>
                <c:pt idx="196">
                  <c:v>270.35000000000002</c:v>
                </c:pt>
                <c:pt idx="197">
                  <c:v>270.10000000000002</c:v>
                </c:pt>
                <c:pt idx="198">
                  <c:v>269.35000000000002</c:v>
                </c:pt>
                <c:pt idx="199">
                  <c:v>266</c:v>
                </c:pt>
                <c:pt idx="200">
                  <c:v>267.89999999999998</c:v>
                </c:pt>
                <c:pt idx="201">
                  <c:v>269.5</c:v>
                </c:pt>
                <c:pt idx="202">
                  <c:v>274.25</c:v>
                </c:pt>
                <c:pt idx="203">
                  <c:v>272.14999999999998</c:v>
                </c:pt>
                <c:pt idx="204">
                  <c:v>270.7</c:v>
                </c:pt>
                <c:pt idx="205">
                  <c:v>270.75</c:v>
                </c:pt>
                <c:pt idx="206">
                  <c:v>273.7</c:v>
                </c:pt>
                <c:pt idx="207">
                  <c:v>273.89999999999998</c:v>
                </c:pt>
                <c:pt idx="208">
                  <c:v>271.55</c:v>
                </c:pt>
                <c:pt idx="209">
                  <c:v>269.60000000000002</c:v>
                </c:pt>
                <c:pt idx="210">
                  <c:v>269.89999999999998</c:v>
                </c:pt>
                <c:pt idx="211">
                  <c:v>271.95</c:v>
                </c:pt>
                <c:pt idx="212">
                  <c:v>272</c:v>
                </c:pt>
                <c:pt idx="213">
                  <c:v>273.55</c:v>
                </c:pt>
                <c:pt idx="214">
                  <c:v>275.60000000000002</c:v>
                </c:pt>
                <c:pt idx="215">
                  <c:v>275.35000000000002</c:v>
                </c:pt>
                <c:pt idx="216">
                  <c:v>274.85000000000002</c:v>
                </c:pt>
                <c:pt idx="217">
                  <c:v>278.5</c:v>
                </c:pt>
                <c:pt idx="218">
                  <c:v>284.95</c:v>
                </c:pt>
                <c:pt idx="219">
                  <c:v>283.7</c:v>
                </c:pt>
                <c:pt idx="220">
                  <c:v>285</c:v>
                </c:pt>
                <c:pt idx="221">
                  <c:v>285.89999999999998</c:v>
                </c:pt>
                <c:pt idx="222">
                  <c:v>280.64999999999998</c:v>
                </c:pt>
                <c:pt idx="223">
                  <c:v>277.85000000000002</c:v>
                </c:pt>
                <c:pt idx="224">
                  <c:v>279.35000000000002</c:v>
                </c:pt>
                <c:pt idx="225">
                  <c:v>278.85000000000002</c:v>
                </c:pt>
                <c:pt idx="226">
                  <c:v>280.89999999999998</c:v>
                </c:pt>
                <c:pt idx="227">
                  <c:v>279.8</c:v>
                </c:pt>
                <c:pt idx="228">
                  <c:v>280.5</c:v>
                </c:pt>
                <c:pt idx="229">
                  <c:v>280.35000000000002</c:v>
                </c:pt>
                <c:pt idx="230">
                  <c:v>279.14999999999998</c:v>
                </c:pt>
                <c:pt idx="231">
                  <c:v>279</c:v>
                </c:pt>
                <c:pt idx="232">
                  <c:v>276.75</c:v>
                </c:pt>
                <c:pt idx="233">
                  <c:v>278.14999999999998</c:v>
                </c:pt>
                <c:pt idx="234">
                  <c:v>277.85000000000002</c:v>
                </c:pt>
                <c:pt idx="235">
                  <c:v>280.10000000000002</c:v>
                </c:pt>
                <c:pt idx="236">
                  <c:v>280.64999999999998</c:v>
                </c:pt>
                <c:pt idx="237">
                  <c:v>284.3</c:v>
                </c:pt>
                <c:pt idx="238">
                  <c:v>282.75</c:v>
                </c:pt>
                <c:pt idx="239">
                  <c:v>283</c:v>
                </c:pt>
                <c:pt idx="240">
                  <c:v>284.39999999999998</c:v>
                </c:pt>
                <c:pt idx="241">
                  <c:v>285.35000000000002</c:v>
                </c:pt>
                <c:pt idx="242">
                  <c:v>284.75</c:v>
                </c:pt>
                <c:pt idx="243">
                  <c:v>282.2</c:v>
                </c:pt>
                <c:pt idx="244">
                  <c:v>282.39999999999998</c:v>
                </c:pt>
                <c:pt idx="245">
                  <c:v>284.39999999999998</c:v>
                </c:pt>
                <c:pt idx="246">
                  <c:v>287.60000000000002</c:v>
                </c:pt>
                <c:pt idx="247">
                  <c:v>288.5</c:v>
                </c:pt>
                <c:pt idx="248">
                  <c:v>287.55</c:v>
                </c:pt>
                <c:pt idx="249">
                  <c:v>288.35000000000002</c:v>
                </c:pt>
                <c:pt idx="250">
                  <c:v>287.89999999999998</c:v>
                </c:pt>
                <c:pt idx="251">
                  <c:v>291.05</c:v>
                </c:pt>
              </c:numCache>
            </c:numRef>
          </c:val>
          <c:smooth val="0"/>
          <c:extLst>
            <c:ext xmlns:c16="http://schemas.microsoft.com/office/drawing/2014/chart" uri="{C3380CC4-5D6E-409C-BE32-E72D297353CC}">
              <c16:uniqueId val="{00000000-6501-452E-AA2E-7333C04F7F5E}"/>
            </c:ext>
          </c:extLst>
        </c:ser>
        <c:dLbls>
          <c:showLegendKey val="0"/>
          <c:showVal val="0"/>
          <c:showCatName val="0"/>
          <c:showSerName val="0"/>
          <c:showPercent val="0"/>
          <c:showBubbleSize val="0"/>
        </c:dLbls>
        <c:smooth val="0"/>
        <c:axId val="696289144"/>
        <c:axId val="1"/>
      </c:lineChart>
      <c:dateAx>
        <c:axId val="696289144"/>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696289144"/>
        <c:crosses val="autoZero"/>
        <c:crossBetween val="between"/>
        <c:majorUnit val="2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9668513658013"/>
          <c:y val="8.6168460593801927E-2"/>
          <c:w val="0.61765261981141251"/>
          <c:h val="0.82497724481687496"/>
        </c:manualLayout>
      </c:layout>
      <c:barChart>
        <c:barDir val="bar"/>
        <c:grouping val="clustered"/>
        <c:varyColors val="0"/>
        <c:ser>
          <c:idx val="0"/>
          <c:order val="0"/>
          <c:tx>
            <c:strRef>
              <c:f>Sheet1!$B$1</c:f>
              <c:strCache>
                <c:ptCount val="1"/>
                <c:pt idx="0">
                  <c:v>PortCompWeight</c:v>
                </c:pt>
              </c:strCache>
            </c:strRef>
          </c:tx>
          <c:spPr>
            <a:solidFill>
              <a:srgbClr val="1A99D2"/>
            </a:solidFill>
          </c:spPr>
          <c:invertIfNegative val="0"/>
          <c:dLbls>
            <c:spPr>
              <a:noFill/>
              <a:ln>
                <a:noFill/>
              </a:ln>
              <a:effectLst/>
            </c:spPr>
            <c:txPr>
              <a:bodyPr/>
              <a:lstStyle/>
              <a:p>
                <a:pPr>
                  <a:defRPr>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Cash &amp; Cash Equiv.</c:v>
                </c:pt>
                <c:pt idx="1">
                  <c:v>Foreign Bonds</c:v>
                </c:pt>
                <c:pt idx="2">
                  <c:v>Domestic Corp Bonds</c:v>
                </c:pt>
                <c:pt idx="3">
                  <c:v>Domestic Other Bonds</c:v>
                </c:pt>
                <c:pt idx="4">
                  <c:v>Domestic Equity</c:v>
                </c:pt>
                <c:pt idx="5">
                  <c:v>Foreign Equity</c:v>
                </c:pt>
              </c:strCache>
            </c:strRef>
          </c:cat>
          <c:val>
            <c:numRef>
              <c:f>Sheet1!$B$2:$B$7</c:f>
              <c:numCache>
                <c:formatCode>0%</c:formatCode>
                <c:ptCount val="6"/>
                <c:pt idx="0">
                  <c:v>2.29E-2</c:v>
                </c:pt>
                <c:pt idx="1">
                  <c:v>3.0700000000000002E-2</c:v>
                </c:pt>
                <c:pt idx="2">
                  <c:v>3.7699999999999997E-2</c:v>
                </c:pt>
                <c:pt idx="3">
                  <c:v>4.53E-2</c:v>
                </c:pt>
                <c:pt idx="4">
                  <c:v>0.34739999999999999</c:v>
                </c:pt>
                <c:pt idx="5">
                  <c:v>0.51600000000000001</c:v>
                </c:pt>
              </c:numCache>
            </c:numRef>
          </c:val>
          <c:extLst>
            <c:ext xmlns:c16="http://schemas.microsoft.com/office/drawing/2014/chart" uri="{C3380CC4-5D6E-409C-BE32-E72D297353CC}">
              <c16:uniqueId val="{00000000-615F-42A0-A8CF-204112A0F36C}"/>
            </c:ext>
          </c:extLst>
        </c:ser>
        <c:dLbls>
          <c:showLegendKey val="0"/>
          <c:showVal val="0"/>
          <c:showCatName val="0"/>
          <c:showSerName val="0"/>
          <c:showPercent val="0"/>
          <c:showBubbleSize val="0"/>
        </c:dLbls>
        <c:gapWidth val="23"/>
        <c:axId val="478090800"/>
        <c:axId val="478072848"/>
      </c:barChart>
      <c:catAx>
        <c:axId val="478090800"/>
        <c:scaling>
          <c:orientation val="minMax"/>
        </c:scaling>
        <c:delete val="0"/>
        <c:axPos val="l"/>
        <c:numFmt formatCode="General" sourceLinked="0"/>
        <c:majorTickMark val="none"/>
        <c:minorTickMark val="none"/>
        <c:tickLblPos val="nextTo"/>
        <c:spPr>
          <a:ln w="25400">
            <a:solidFill>
              <a:srgbClr val="D2D9E0"/>
            </a:solidFill>
          </a:ln>
        </c:spPr>
        <c:txPr>
          <a:bodyPr/>
          <a:lstStyle/>
          <a:p>
            <a:pPr>
              <a:defRPr>
                <a:solidFill>
                  <a:srgbClr val="000000"/>
                </a:solidFill>
              </a:defRPr>
            </a:pPr>
            <a:endParaRPr lang="en-US"/>
          </a:p>
        </c:txPr>
        <c:crossAx val="478072848"/>
        <c:crosses val="autoZero"/>
        <c:auto val="1"/>
        <c:lblAlgn val="ctr"/>
        <c:lblOffset val="100"/>
        <c:noMultiLvlLbl val="0"/>
      </c:catAx>
      <c:valAx>
        <c:axId val="478072848"/>
        <c:scaling>
          <c:orientation val="minMax"/>
          <c:max val="0.55000000000000004"/>
          <c:min val="0"/>
        </c:scaling>
        <c:delete val="0"/>
        <c:axPos val="b"/>
        <c:numFmt formatCode="0%" sourceLinked="1"/>
        <c:majorTickMark val="none"/>
        <c:minorTickMark val="none"/>
        <c:tickLblPos val="nextTo"/>
        <c:spPr>
          <a:ln>
            <a:noFill/>
          </a:ln>
        </c:spPr>
        <c:txPr>
          <a:bodyPr/>
          <a:lstStyle/>
          <a:p>
            <a:pPr>
              <a:defRPr>
                <a:solidFill>
                  <a:srgbClr val="000000"/>
                </a:solidFill>
              </a:defRPr>
            </a:pPr>
            <a:endParaRPr lang="en-US"/>
          </a:p>
        </c:txPr>
        <c:crossAx val="478090800"/>
        <c:crosses val="autoZero"/>
        <c:crossBetween val="between"/>
        <c:majorUnit val="0.1"/>
      </c:valAx>
      <c:spPr>
        <a:ln>
          <a:noFill/>
        </a:ln>
      </c:spPr>
    </c:plotArea>
    <c:plotVisOnly val="1"/>
    <c:dispBlanksAs val="gap"/>
    <c:showDLblsOverMax val="0"/>
  </c:chart>
  <c:txPr>
    <a:bodyPr/>
    <a:lstStyle/>
    <a:p>
      <a:pPr>
        <a:defRPr sz="1000">
          <a:solidFill>
            <a:schemeClr val="tx1"/>
          </a:solidFill>
          <a:latin typeface="Arial Nova Light" panose="020B03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152048702245558E-2"/>
          <c:y val="4.8264745189655039E-2"/>
          <c:w val="0.95238134295713039"/>
          <c:h val="0.83920678056668219"/>
        </c:manualLayout>
      </c:layout>
      <c:barChart>
        <c:barDir val="col"/>
        <c:grouping val="clustered"/>
        <c:varyColors val="0"/>
        <c:ser>
          <c:idx val="0"/>
          <c:order val="0"/>
          <c:spPr>
            <a:solidFill>
              <a:schemeClr val="accent1"/>
            </a:solidFill>
          </c:spPr>
          <c:invertIfNegative val="0"/>
          <c:cat>
            <c:strRef>
              <c:f>'QrtlyReturn I Shares'!$A$5:$A$77</c:f>
              <c:strCache>
                <c:ptCount val="73"/>
                <c:pt idx="0">
                  <c:v>4Q03</c:v>
                </c:pt>
                <c:pt idx="1">
                  <c:v>1Q04</c:v>
                </c:pt>
                <c:pt idx="2">
                  <c:v>2Q04</c:v>
                </c:pt>
                <c:pt idx="3">
                  <c:v>3Q04</c:v>
                </c:pt>
                <c:pt idx="4">
                  <c:v>4Q04</c:v>
                </c:pt>
                <c:pt idx="5">
                  <c:v>1Q05</c:v>
                </c:pt>
                <c:pt idx="6">
                  <c:v>2Q05</c:v>
                </c:pt>
                <c:pt idx="7">
                  <c:v>3Q05</c:v>
                </c:pt>
                <c:pt idx="8">
                  <c:v>4Q05</c:v>
                </c:pt>
                <c:pt idx="9">
                  <c:v>1Q06</c:v>
                </c:pt>
                <c:pt idx="10">
                  <c:v>2Q06</c:v>
                </c:pt>
                <c:pt idx="11">
                  <c:v>3Q06</c:v>
                </c:pt>
                <c:pt idx="12">
                  <c:v>4Q06</c:v>
                </c:pt>
                <c:pt idx="13">
                  <c:v>1Q07</c:v>
                </c:pt>
                <c:pt idx="14">
                  <c:v>2Q07</c:v>
                </c:pt>
                <c:pt idx="15">
                  <c:v>3Q07</c:v>
                </c:pt>
                <c:pt idx="16">
                  <c:v>4Q07</c:v>
                </c:pt>
                <c:pt idx="17">
                  <c:v>1Q08</c:v>
                </c:pt>
                <c:pt idx="18">
                  <c:v>2Q08</c:v>
                </c:pt>
                <c:pt idx="19">
                  <c:v>3Q08</c:v>
                </c:pt>
                <c:pt idx="20">
                  <c:v>4Q08</c:v>
                </c:pt>
                <c:pt idx="21">
                  <c:v>1Q09</c:v>
                </c:pt>
                <c:pt idx="22">
                  <c:v>2Q09</c:v>
                </c:pt>
                <c:pt idx="23">
                  <c:v>3Q09</c:v>
                </c:pt>
                <c:pt idx="24">
                  <c:v>4Q09</c:v>
                </c:pt>
                <c:pt idx="25">
                  <c:v>1Q10</c:v>
                </c:pt>
                <c:pt idx="26">
                  <c:v>2Q10</c:v>
                </c:pt>
                <c:pt idx="27">
                  <c:v>3Q10</c:v>
                </c:pt>
                <c:pt idx="28">
                  <c:v>4Q10</c:v>
                </c:pt>
                <c:pt idx="29">
                  <c:v>1Q11</c:v>
                </c:pt>
                <c:pt idx="30">
                  <c:v>2Q11</c:v>
                </c:pt>
                <c:pt idx="31">
                  <c:v>3Q11</c:v>
                </c:pt>
                <c:pt idx="32">
                  <c:v>4Q11</c:v>
                </c:pt>
                <c:pt idx="33">
                  <c:v>1Q12</c:v>
                </c:pt>
                <c:pt idx="34">
                  <c:v>2Q12</c:v>
                </c:pt>
                <c:pt idx="35">
                  <c:v>3Q12</c:v>
                </c:pt>
                <c:pt idx="36">
                  <c:v>4Q12</c:v>
                </c:pt>
                <c:pt idx="37">
                  <c:v>1Q13</c:v>
                </c:pt>
                <c:pt idx="38">
                  <c:v>2Q13</c:v>
                </c:pt>
                <c:pt idx="39">
                  <c:v>3Q13</c:v>
                </c:pt>
                <c:pt idx="40">
                  <c:v>4Q13</c:v>
                </c:pt>
                <c:pt idx="41">
                  <c:v>1Q14</c:v>
                </c:pt>
                <c:pt idx="42">
                  <c:v>2Q14</c:v>
                </c:pt>
                <c:pt idx="43">
                  <c:v>3Q14</c:v>
                </c:pt>
                <c:pt idx="44">
                  <c:v>4Q14</c:v>
                </c:pt>
                <c:pt idx="45">
                  <c:v>1Q15</c:v>
                </c:pt>
                <c:pt idx="46">
                  <c:v>2Q15</c:v>
                </c:pt>
                <c:pt idx="47">
                  <c:v>3Q15</c:v>
                </c:pt>
                <c:pt idx="48">
                  <c:v>4Q15</c:v>
                </c:pt>
                <c:pt idx="49">
                  <c:v>1Q16</c:v>
                </c:pt>
                <c:pt idx="50">
                  <c:v>2Q16</c:v>
                </c:pt>
                <c:pt idx="51">
                  <c:v>3Q16</c:v>
                </c:pt>
                <c:pt idx="52">
                  <c:v>4Q16</c:v>
                </c:pt>
                <c:pt idx="53">
                  <c:v>1Q17</c:v>
                </c:pt>
                <c:pt idx="54">
                  <c:v>2Q17</c:v>
                </c:pt>
                <c:pt idx="55">
                  <c:v>3Q17</c:v>
                </c:pt>
                <c:pt idx="56">
                  <c:v>4Q17</c:v>
                </c:pt>
                <c:pt idx="57">
                  <c:v>1Q18</c:v>
                </c:pt>
                <c:pt idx="58">
                  <c:v>2Q18</c:v>
                </c:pt>
                <c:pt idx="59">
                  <c:v>3Q18</c:v>
                </c:pt>
                <c:pt idx="60">
                  <c:v>4Q18</c:v>
                </c:pt>
                <c:pt idx="61">
                  <c:v>1Q19</c:v>
                </c:pt>
                <c:pt idx="62">
                  <c:v>2Q19</c:v>
                </c:pt>
                <c:pt idx="63">
                  <c:v>3Q19</c:v>
                </c:pt>
                <c:pt idx="64">
                  <c:v>4Q19</c:v>
                </c:pt>
                <c:pt idx="65">
                  <c:v>1Q20</c:v>
                </c:pt>
                <c:pt idx="66">
                  <c:v>2Q20</c:v>
                </c:pt>
                <c:pt idx="67">
                  <c:v>3Q20</c:v>
                </c:pt>
                <c:pt idx="68">
                  <c:v>4Q20</c:v>
                </c:pt>
                <c:pt idx="69">
                  <c:v>1Q21</c:v>
                </c:pt>
                <c:pt idx="70">
                  <c:v>2Q21</c:v>
                </c:pt>
                <c:pt idx="71">
                  <c:v>3Q21</c:v>
                </c:pt>
                <c:pt idx="72">
                  <c:v>4Q21</c:v>
                </c:pt>
              </c:strCache>
            </c:strRef>
          </c:cat>
          <c:val>
            <c:numRef>
              <c:f>'QrtlyReturn I Shares'!$C$5:$C$77</c:f>
              <c:numCache>
                <c:formatCode>0.00%</c:formatCode>
                <c:ptCount val="73"/>
                <c:pt idx="0">
                  <c:v>0.1137</c:v>
                </c:pt>
                <c:pt idx="1">
                  <c:v>3.6600000000000001E-2</c:v>
                </c:pt>
                <c:pt idx="2">
                  <c:v>-1.5E-3</c:v>
                </c:pt>
                <c:pt idx="3">
                  <c:v>2.1299999999999999E-2</c:v>
                </c:pt>
                <c:pt idx="4">
                  <c:v>0.11169999999999999</c:v>
                </c:pt>
                <c:pt idx="5">
                  <c:v>1.43E-2</c:v>
                </c:pt>
                <c:pt idx="6">
                  <c:v>2.0400000000000001E-2</c:v>
                </c:pt>
                <c:pt idx="7">
                  <c:v>4.0599999999999997E-2</c:v>
                </c:pt>
                <c:pt idx="8">
                  <c:v>1.38E-2</c:v>
                </c:pt>
                <c:pt idx="9">
                  <c:v>9.4100000000000003E-2</c:v>
                </c:pt>
                <c:pt idx="10">
                  <c:v>4.0000000000000001E-3</c:v>
                </c:pt>
                <c:pt idx="11">
                  <c:v>4.65E-2</c:v>
                </c:pt>
                <c:pt idx="12">
                  <c:v>8.5199999999999998E-2</c:v>
                </c:pt>
                <c:pt idx="13">
                  <c:v>3.7199999999999997E-2</c:v>
                </c:pt>
                <c:pt idx="14">
                  <c:v>7.5600000000000001E-2</c:v>
                </c:pt>
                <c:pt idx="15">
                  <c:v>5.5599999999999997E-2</c:v>
                </c:pt>
                <c:pt idx="16">
                  <c:v>7.3000000000000001E-3</c:v>
                </c:pt>
                <c:pt idx="17">
                  <c:v>-8.5400000000000004E-2</c:v>
                </c:pt>
                <c:pt idx="18">
                  <c:v>-4.6100000000000002E-2</c:v>
                </c:pt>
                <c:pt idx="19">
                  <c:v>-0.1148</c:v>
                </c:pt>
                <c:pt idx="20">
                  <c:v>-0.15090000000000001</c:v>
                </c:pt>
                <c:pt idx="21">
                  <c:v>-8.1100000000000005E-2</c:v>
                </c:pt>
                <c:pt idx="22">
                  <c:v>0.23499999999999999</c:v>
                </c:pt>
                <c:pt idx="23">
                  <c:v>0.15529999999999999</c:v>
                </c:pt>
                <c:pt idx="24">
                  <c:v>4.58E-2</c:v>
                </c:pt>
                <c:pt idx="25">
                  <c:v>4.19E-2</c:v>
                </c:pt>
                <c:pt idx="26">
                  <c:v>-6.9599999999999995E-2</c:v>
                </c:pt>
                <c:pt idx="27">
                  <c:v>0.1087</c:v>
                </c:pt>
                <c:pt idx="28">
                  <c:v>5.8799999999999998E-2</c:v>
                </c:pt>
                <c:pt idx="29">
                  <c:v>4.3400000000000001E-2</c:v>
                </c:pt>
                <c:pt idx="30">
                  <c:v>1.2500000000000001E-2</c:v>
                </c:pt>
                <c:pt idx="31">
                  <c:v>-9.9299999999999999E-2</c:v>
                </c:pt>
                <c:pt idx="32">
                  <c:v>5.96E-2</c:v>
                </c:pt>
                <c:pt idx="33">
                  <c:v>5.2699999999999997E-2</c:v>
                </c:pt>
                <c:pt idx="34">
                  <c:v>-9.9000000000000008E-3</c:v>
                </c:pt>
                <c:pt idx="35">
                  <c:v>5.6000000000000001E-2</c:v>
                </c:pt>
                <c:pt idx="36">
                  <c:v>1.5100000000000001E-2</c:v>
                </c:pt>
                <c:pt idx="37">
                  <c:v>8.0299999999999996E-2</c:v>
                </c:pt>
                <c:pt idx="38">
                  <c:v>-8.5000000000000006E-3</c:v>
                </c:pt>
                <c:pt idx="39">
                  <c:v>3.8699999999999998E-2</c:v>
                </c:pt>
                <c:pt idx="40">
                  <c:v>5.0299999999999997E-2</c:v>
                </c:pt>
                <c:pt idx="41">
                  <c:v>3.2599999999999997E-2</c:v>
                </c:pt>
                <c:pt idx="42">
                  <c:v>4.3499999999999997E-2</c:v>
                </c:pt>
                <c:pt idx="43">
                  <c:v>-1.44E-2</c:v>
                </c:pt>
                <c:pt idx="44">
                  <c:v>-1.2E-2</c:v>
                </c:pt>
                <c:pt idx="45">
                  <c:v>3.5099999999999999E-2</c:v>
                </c:pt>
                <c:pt idx="46">
                  <c:v>2.0000000000000001E-4</c:v>
                </c:pt>
                <c:pt idx="47">
                  <c:v>-9.0200000000000002E-2</c:v>
                </c:pt>
                <c:pt idx="48">
                  <c:v>7.0000000000000001E-3</c:v>
                </c:pt>
                <c:pt idx="49">
                  <c:v>1.6E-2</c:v>
                </c:pt>
                <c:pt idx="50">
                  <c:v>2.5999999999999999E-2</c:v>
                </c:pt>
                <c:pt idx="51">
                  <c:v>3.56E-2</c:v>
                </c:pt>
                <c:pt idx="52">
                  <c:v>1.77E-2</c:v>
                </c:pt>
                <c:pt idx="53">
                  <c:v>3.7699999999999997E-2</c:v>
                </c:pt>
                <c:pt idx="54">
                  <c:v>2.9700000000000001E-2</c:v>
                </c:pt>
                <c:pt idx="55">
                  <c:v>4.2000000000000003E-2</c:v>
                </c:pt>
                <c:pt idx="56">
                  <c:v>3.4500000000000003E-2</c:v>
                </c:pt>
                <c:pt idx="57">
                  <c:v>-2.4E-2</c:v>
                </c:pt>
                <c:pt idx="58">
                  <c:v>8.8000000000000005E-3</c:v>
                </c:pt>
                <c:pt idx="59">
                  <c:v>4.1700000000000001E-2</c:v>
                </c:pt>
                <c:pt idx="60">
                  <c:v>-6.8000000000000005E-2</c:v>
                </c:pt>
                <c:pt idx="61">
                  <c:v>7.1800000000000003E-2</c:v>
                </c:pt>
                <c:pt idx="62">
                  <c:v>2.53E-2</c:v>
                </c:pt>
                <c:pt idx="63">
                  <c:v>1.9199999999999998E-2</c:v>
                </c:pt>
                <c:pt idx="64">
                  <c:v>5.3199999999999997E-2</c:v>
                </c:pt>
                <c:pt idx="65">
                  <c:v>-0.25900000000000001</c:v>
                </c:pt>
                <c:pt idx="66">
                  <c:v>0.14799999999999999</c:v>
                </c:pt>
                <c:pt idx="67">
                  <c:v>9.9000000000000008E-3</c:v>
                </c:pt>
                <c:pt idx="68">
                  <c:v>0.16009999999999999</c:v>
                </c:pt>
                <c:pt idx="69">
                  <c:v>8.6199999999999999E-2</c:v>
                </c:pt>
                <c:pt idx="70">
                  <c:v>3.0499999999999999E-2</c:v>
                </c:pt>
                <c:pt idx="71">
                  <c:v>-5.1000000000000004E-3</c:v>
                </c:pt>
                <c:pt idx="72">
                  <c:v>8.0399999999999999E-2</c:v>
                </c:pt>
              </c:numCache>
            </c:numRef>
          </c:val>
          <c:extLst>
            <c:ext xmlns:c16="http://schemas.microsoft.com/office/drawing/2014/chart" uri="{C3380CC4-5D6E-409C-BE32-E72D297353CC}">
              <c16:uniqueId val="{00000000-D3C7-4109-A650-E8DEEED156D8}"/>
            </c:ext>
          </c:extLst>
        </c:ser>
        <c:dLbls>
          <c:showLegendKey val="0"/>
          <c:showVal val="0"/>
          <c:showCatName val="0"/>
          <c:showSerName val="0"/>
          <c:showPercent val="0"/>
          <c:showBubbleSize val="0"/>
        </c:dLbls>
        <c:gapWidth val="75"/>
        <c:axId val="1017036896"/>
        <c:axId val="1017031456"/>
      </c:barChart>
      <c:catAx>
        <c:axId val="1017036896"/>
        <c:scaling>
          <c:orientation val="minMax"/>
        </c:scaling>
        <c:delete val="0"/>
        <c:axPos val="b"/>
        <c:numFmt formatCode="General" sourceLinked="1"/>
        <c:majorTickMark val="none"/>
        <c:minorTickMark val="none"/>
        <c:tickLblPos val="low"/>
        <c:spPr>
          <a:ln w="25400">
            <a:solidFill>
              <a:srgbClr val="D2D9E0"/>
            </a:solidFill>
            <a:prstDash val="solid"/>
          </a:ln>
        </c:spPr>
        <c:txPr>
          <a:bodyPr rot="-5400000" vert="horz"/>
          <a:lstStyle/>
          <a:p>
            <a:pPr>
              <a:defRPr/>
            </a:pPr>
            <a:endParaRPr lang="en-US"/>
          </a:p>
        </c:txPr>
        <c:crossAx val="1017031456"/>
        <c:crosses val="autoZero"/>
        <c:auto val="1"/>
        <c:lblAlgn val="ctr"/>
        <c:lblOffset val="100"/>
        <c:tickLblSkip val="4"/>
        <c:tickMarkSkip val="1"/>
        <c:noMultiLvlLbl val="0"/>
      </c:catAx>
      <c:valAx>
        <c:axId val="1017031456"/>
        <c:scaling>
          <c:orientation val="minMax"/>
          <c:max val="0.25"/>
        </c:scaling>
        <c:delete val="0"/>
        <c:axPos val="l"/>
        <c:majorGridlines>
          <c:spPr>
            <a:ln w="3175">
              <a:solidFill>
                <a:schemeClr val="bg1">
                  <a:lumMod val="85000"/>
                </a:schemeClr>
              </a:solidFill>
              <a:prstDash val="solid"/>
            </a:ln>
          </c:spPr>
        </c:majorGridlines>
        <c:numFmt formatCode="0%" sourceLinked="0"/>
        <c:majorTickMark val="out"/>
        <c:minorTickMark val="none"/>
        <c:tickLblPos val="nextTo"/>
        <c:spPr>
          <a:ln w="3175">
            <a:noFill/>
            <a:prstDash val="solid"/>
          </a:ln>
        </c:spPr>
        <c:txPr>
          <a:bodyPr rot="0" vert="horz"/>
          <a:lstStyle/>
          <a:p>
            <a:pPr>
              <a:defRPr/>
            </a:pPr>
            <a:endParaRPr lang="en-US"/>
          </a:p>
        </c:txPr>
        <c:crossAx val="1017036896"/>
        <c:crosses val="autoZero"/>
        <c:crossBetween val="between"/>
      </c:valAx>
      <c:spPr>
        <a:solidFill>
          <a:schemeClr val="bg1"/>
        </a:solidFill>
        <a:ln w="12700">
          <a:noFill/>
          <a:prstDash val="solid"/>
        </a:ln>
      </c:spPr>
    </c:plotArea>
    <c:plotVisOnly val="1"/>
    <c:dispBlanksAs val="gap"/>
    <c:showDLblsOverMax val="0"/>
  </c:chart>
  <c:spPr>
    <a:noFill/>
    <a:ln w="9525">
      <a:noFill/>
    </a:ln>
  </c:spPr>
  <c:txPr>
    <a:bodyPr/>
    <a:lstStyle/>
    <a:p>
      <a:pPr>
        <a:defRPr sz="1000" b="0" i="0" u="none" strike="noStrike" baseline="0">
          <a:solidFill>
            <a:schemeClr val="tx1"/>
          </a:solidFill>
          <a:latin typeface="Arial Nova Light" panose="020B0304020202020204" pitchFamily="34" charset="0"/>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55274861475651E-2"/>
          <c:y val="2.8368794326241134E-2"/>
          <c:w val="0.88253873213764944"/>
          <c:h val="0.81136370527920831"/>
        </c:manualLayout>
      </c:layout>
      <c:lineChart>
        <c:grouping val="standard"/>
        <c:varyColors val="0"/>
        <c:ser>
          <c:idx val="0"/>
          <c:order val="0"/>
          <c:tx>
            <c:strRef>
              <c:f>'FI&amp;Cash, US &amp; Euro HY'!$C$3</c:f>
              <c:strCache>
                <c:ptCount val="1"/>
                <c:pt idx="0">
                  <c:v>IIB Cash &amp; FI</c:v>
                </c:pt>
              </c:strCache>
            </c:strRef>
          </c:tx>
          <c:spPr>
            <a:ln w="38100" cap="rnd">
              <a:solidFill>
                <a:schemeClr val="tx2"/>
              </a:solidFill>
              <a:round/>
            </a:ln>
            <a:effectLst/>
          </c:spPr>
          <c:marker>
            <c:symbol val="none"/>
          </c:marker>
          <c:cat>
            <c:strRef>
              <c:f>'FI&amp;Cash, US &amp; Euro HY'!$B$18:$B$91</c:f>
              <c:strCache>
                <c:ptCount val="74"/>
                <c:pt idx="0">
                  <c:v>3Q03</c:v>
                </c:pt>
                <c:pt idx="1">
                  <c:v>4Q03</c:v>
                </c:pt>
                <c:pt idx="2">
                  <c:v>1Q04</c:v>
                </c:pt>
                <c:pt idx="3">
                  <c:v>2Q04</c:v>
                </c:pt>
                <c:pt idx="4">
                  <c:v>3Q04</c:v>
                </c:pt>
                <c:pt idx="5">
                  <c:v>4Q04</c:v>
                </c:pt>
                <c:pt idx="6">
                  <c:v>1Q05</c:v>
                </c:pt>
                <c:pt idx="7">
                  <c:v>2Q05</c:v>
                </c:pt>
                <c:pt idx="8">
                  <c:v>3Q05</c:v>
                </c:pt>
                <c:pt idx="9">
                  <c:v>4Q05</c:v>
                </c:pt>
                <c:pt idx="10">
                  <c:v>1Q06</c:v>
                </c:pt>
                <c:pt idx="11">
                  <c:v>2Q06</c:v>
                </c:pt>
                <c:pt idx="12">
                  <c:v>3Q06</c:v>
                </c:pt>
                <c:pt idx="13">
                  <c:v>4Q06</c:v>
                </c:pt>
                <c:pt idx="14">
                  <c:v>1Q07</c:v>
                </c:pt>
                <c:pt idx="15">
                  <c:v>2Q07</c:v>
                </c:pt>
                <c:pt idx="16">
                  <c:v>3Q07</c:v>
                </c:pt>
                <c:pt idx="17">
                  <c:v>4Q07</c:v>
                </c:pt>
                <c:pt idx="18">
                  <c:v>1Q08</c:v>
                </c:pt>
                <c:pt idx="19">
                  <c:v>2Q08</c:v>
                </c:pt>
                <c:pt idx="20">
                  <c:v>3Q08</c:v>
                </c:pt>
                <c:pt idx="21">
                  <c:v>4Q08</c:v>
                </c:pt>
                <c:pt idx="22">
                  <c:v>1Q09</c:v>
                </c:pt>
                <c:pt idx="23">
                  <c:v>2Q09</c:v>
                </c:pt>
                <c:pt idx="24">
                  <c:v>3Q09</c:v>
                </c:pt>
                <c:pt idx="25">
                  <c:v>4Q09</c:v>
                </c:pt>
                <c:pt idx="26">
                  <c:v>1Q10</c:v>
                </c:pt>
                <c:pt idx="27">
                  <c:v>2Q10</c:v>
                </c:pt>
                <c:pt idx="28">
                  <c:v>3Q10</c:v>
                </c:pt>
                <c:pt idx="29">
                  <c:v>4Q10</c:v>
                </c:pt>
                <c:pt idx="30">
                  <c:v>1Q11</c:v>
                </c:pt>
                <c:pt idx="31">
                  <c:v>2Q11</c:v>
                </c:pt>
                <c:pt idx="32">
                  <c:v>3Q11</c:v>
                </c:pt>
                <c:pt idx="33">
                  <c:v>4Q11</c:v>
                </c:pt>
                <c:pt idx="34">
                  <c:v>1Q12</c:v>
                </c:pt>
                <c:pt idx="35">
                  <c:v>2Q12</c:v>
                </c:pt>
                <c:pt idx="36">
                  <c:v>3Q12</c:v>
                </c:pt>
                <c:pt idx="37">
                  <c:v>4Q12</c:v>
                </c:pt>
                <c:pt idx="38">
                  <c:v>1Q13</c:v>
                </c:pt>
                <c:pt idx="39">
                  <c:v>2Q13</c:v>
                </c:pt>
                <c:pt idx="40">
                  <c:v>3Q13</c:v>
                </c:pt>
                <c:pt idx="41">
                  <c:v>4Q13</c:v>
                </c:pt>
                <c:pt idx="42">
                  <c:v>1Q14</c:v>
                </c:pt>
                <c:pt idx="43">
                  <c:v>2Q14</c:v>
                </c:pt>
                <c:pt idx="44">
                  <c:v>3Q14</c:v>
                </c:pt>
                <c:pt idx="45">
                  <c:v>4Q14</c:v>
                </c:pt>
                <c:pt idx="46">
                  <c:v>1Q15</c:v>
                </c:pt>
                <c:pt idx="47">
                  <c:v>2Q15</c:v>
                </c:pt>
                <c:pt idx="48">
                  <c:v>3Q15</c:v>
                </c:pt>
                <c:pt idx="49">
                  <c:v>4Q15</c:v>
                </c:pt>
                <c:pt idx="50">
                  <c:v>1Q16</c:v>
                </c:pt>
                <c:pt idx="51">
                  <c:v>2Q16</c:v>
                </c:pt>
                <c:pt idx="52">
                  <c:v>3Q16</c:v>
                </c:pt>
                <c:pt idx="53">
                  <c:v>4Q16</c:v>
                </c:pt>
                <c:pt idx="54">
                  <c:v>1Q17</c:v>
                </c:pt>
                <c:pt idx="55">
                  <c:v>2Q17</c:v>
                </c:pt>
                <c:pt idx="56">
                  <c:v>3Q17</c:v>
                </c:pt>
                <c:pt idx="57">
                  <c:v>4Q17</c:v>
                </c:pt>
                <c:pt idx="58">
                  <c:v>1Q18</c:v>
                </c:pt>
                <c:pt idx="59">
                  <c:v>2Q18</c:v>
                </c:pt>
                <c:pt idx="60">
                  <c:v>3Q18</c:v>
                </c:pt>
                <c:pt idx="61">
                  <c:v>4Q18</c:v>
                </c:pt>
                <c:pt idx="62">
                  <c:v>1Q19</c:v>
                </c:pt>
                <c:pt idx="63">
                  <c:v>2Q19</c:v>
                </c:pt>
                <c:pt idx="64">
                  <c:v>3Q19</c:v>
                </c:pt>
                <c:pt idx="65">
                  <c:v>4Q19</c:v>
                </c:pt>
                <c:pt idx="66">
                  <c:v>1Q20</c:v>
                </c:pt>
                <c:pt idx="67">
                  <c:v>2Q20</c:v>
                </c:pt>
                <c:pt idx="68">
                  <c:v>3Q20</c:v>
                </c:pt>
                <c:pt idx="69">
                  <c:v>4Q20</c:v>
                </c:pt>
                <c:pt idx="70">
                  <c:v>1Q21</c:v>
                </c:pt>
                <c:pt idx="71">
                  <c:v>2Q21</c:v>
                </c:pt>
                <c:pt idx="72">
                  <c:v>3Q21</c:v>
                </c:pt>
                <c:pt idx="73">
                  <c:v>4Q21</c:v>
                </c:pt>
              </c:strCache>
            </c:strRef>
          </c:cat>
          <c:val>
            <c:numRef>
              <c:f>'FI&amp;Cash, US &amp; Euro HY'!$C$18:$C$91</c:f>
              <c:numCache>
                <c:formatCode>0%</c:formatCode>
                <c:ptCount val="74"/>
                <c:pt idx="0">
                  <c:v>0.22</c:v>
                </c:pt>
                <c:pt idx="1">
                  <c:v>0.18</c:v>
                </c:pt>
                <c:pt idx="2">
                  <c:v>0.2</c:v>
                </c:pt>
                <c:pt idx="3">
                  <c:v>0.21</c:v>
                </c:pt>
                <c:pt idx="4">
                  <c:v>0.18</c:v>
                </c:pt>
                <c:pt idx="5">
                  <c:v>0.15</c:v>
                </c:pt>
                <c:pt idx="6">
                  <c:v>0.12</c:v>
                </c:pt>
                <c:pt idx="7">
                  <c:v>0.11</c:v>
                </c:pt>
                <c:pt idx="8">
                  <c:v>0.12</c:v>
                </c:pt>
                <c:pt idx="9">
                  <c:v>0.14000000000000001</c:v>
                </c:pt>
                <c:pt idx="10">
                  <c:v>0.17</c:v>
                </c:pt>
                <c:pt idx="11">
                  <c:v>0.19</c:v>
                </c:pt>
                <c:pt idx="12">
                  <c:v>0.21</c:v>
                </c:pt>
                <c:pt idx="13">
                  <c:v>0.2</c:v>
                </c:pt>
                <c:pt idx="14">
                  <c:v>0.16</c:v>
                </c:pt>
                <c:pt idx="15">
                  <c:v>0.2</c:v>
                </c:pt>
                <c:pt idx="16">
                  <c:v>0.14000000000000001</c:v>
                </c:pt>
                <c:pt idx="17">
                  <c:v>0.16</c:v>
                </c:pt>
                <c:pt idx="18">
                  <c:v>0.15</c:v>
                </c:pt>
                <c:pt idx="19">
                  <c:v>0.22</c:v>
                </c:pt>
                <c:pt idx="20">
                  <c:v>0.27</c:v>
                </c:pt>
                <c:pt idx="21">
                  <c:v>0.4</c:v>
                </c:pt>
                <c:pt idx="22">
                  <c:v>0.45</c:v>
                </c:pt>
                <c:pt idx="23">
                  <c:v>0.44</c:v>
                </c:pt>
                <c:pt idx="24">
                  <c:v>0.41299999999999998</c:v>
                </c:pt>
                <c:pt idx="25">
                  <c:v>0.39100000000000001</c:v>
                </c:pt>
                <c:pt idx="26">
                  <c:v>0.34799999999999998</c:v>
                </c:pt>
                <c:pt idx="27">
                  <c:v>0.35099999999999998</c:v>
                </c:pt>
                <c:pt idx="28">
                  <c:v>0.31</c:v>
                </c:pt>
                <c:pt idx="29">
                  <c:v>0.26</c:v>
                </c:pt>
                <c:pt idx="30">
                  <c:v>0.21299999999999999</c:v>
                </c:pt>
                <c:pt idx="31">
                  <c:v>0.2</c:v>
                </c:pt>
                <c:pt idx="32">
                  <c:v>0.24</c:v>
                </c:pt>
                <c:pt idx="33">
                  <c:v>0.22900000000000001</c:v>
                </c:pt>
                <c:pt idx="34">
                  <c:v>0.191</c:v>
                </c:pt>
                <c:pt idx="35">
                  <c:v>0.21</c:v>
                </c:pt>
                <c:pt idx="36">
                  <c:v>0.17499999999999999</c:v>
                </c:pt>
                <c:pt idx="37">
                  <c:v>0.17399999999999999</c:v>
                </c:pt>
                <c:pt idx="38">
                  <c:v>0.14899999999999999</c:v>
                </c:pt>
                <c:pt idx="39">
                  <c:v>0.151</c:v>
                </c:pt>
                <c:pt idx="40">
                  <c:v>0.11699999999999999</c:v>
                </c:pt>
                <c:pt idx="41">
                  <c:v>0.106</c:v>
                </c:pt>
                <c:pt idx="42">
                  <c:v>0.10100000000000001</c:v>
                </c:pt>
                <c:pt idx="43">
                  <c:v>9.7000000000000003E-2</c:v>
                </c:pt>
                <c:pt idx="44">
                  <c:v>0.10299999999999999</c:v>
                </c:pt>
                <c:pt idx="45">
                  <c:v>0.1052</c:v>
                </c:pt>
                <c:pt idx="46">
                  <c:v>8.7300000000000003E-2</c:v>
                </c:pt>
                <c:pt idx="47">
                  <c:v>8.7300000000000003E-2</c:v>
                </c:pt>
                <c:pt idx="48">
                  <c:v>0.104</c:v>
                </c:pt>
                <c:pt idx="49">
                  <c:v>8.14E-2</c:v>
                </c:pt>
                <c:pt idx="50">
                  <c:v>0.1108</c:v>
                </c:pt>
                <c:pt idx="51">
                  <c:v>0.122</c:v>
                </c:pt>
                <c:pt idx="52">
                  <c:v>0.1162</c:v>
                </c:pt>
                <c:pt idx="53">
                  <c:v>0.1166</c:v>
                </c:pt>
                <c:pt idx="54">
                  <c:v>0.1201</c:v>
                </c:pt>
                <c:pt idx="55">
                  <c:v>0.111</c:v>
                </c:pt>
                <c:pt idx="56">
                  <c:v>0.1043</c:v>
                </c:pt>
                <c:pt idx="57">
                  <c:v>0.1004</c:v>
                </c:pt>
                <c:pt idx="58">
                  <c:v>8.7400000000000005E-2</c:v>
                </c:pt>
                <c:pt idx="59">
                  <c:v>0.10050000000000001</c:v>
                </c:pt>
                <c:pt idx="60">
                  <c:v>0.10639999999999999</c:v>
                </c:pt>
                <c:pt idx="61">
                  <c:v>0.1038</c:v>
                </c:pt>
                <c:pt idx="62">
                  <c:v>0.1176</c:v>
                </c:pt>
                <c:pt idx="63">
                  <c:v>0.12590000000000001</c:v>
                </c:pt>
                <c:pt idx="64">
                  <c:v>0.13</c:v>
                </c:pt>
                <c:pt idx="65">
                  <c:v>0.13</c:v>
                </c:pt>
                <c:pt idx="66">
                  <c:v>0.11</c:v>
                </c:pt>
                <c:pt idx="67">
                  <c:v>0.15</c:v>
                </c:pt>
                <c:pt idx="68">
                  <c:v>0.1772</c:v>
                </c:pt>
                <c:pt idx="69">
                  <c:v>0.1762</c:v>
                </c:pt>
                <c:pt idx="70">
                  <c:v>0.17780000000000001</c:v>
                </c:pt>
                <c:pt idx="71">
                  <c:v>0.1648</c:v>
                </c:pt>
                <c:pt idx="72">
                  <c:v>0.15920000000000001</c:v>
                </c:pt>
                <c:pt idx="73">
                  <c:v>0.1401</c:v>
                </c:pt>
              </c:numCache>
            </c:numRef>
          </c:val>
          <c:smooth val="0"/>
          <c:extLst>
            <c:ext xmlns:c16="http://schemas.microsoft.com/office/drawing/2014/chart" uri="{C3380CC4-5D6E-409C-BE32-E72D297353CC}">
              <c16:uniqueId val="{00000000-B389-4AA7-AE3F-35335DA6C88F}"/>
            </c:ext>
          </c:extLst>
        </c:ser>
        <c:dLbls>
          <c:showLegendKey val="0"/>
          <c:showVal val="0"/>
          <c:showCatName val="0"/>
          <c:showSerName val="0"/>
          <c:showPercent val="0"/>
          <c:showBubbleSize val="0"/>
        </c:dLbls>
        <c:marker val="1"/>
        <c:smooth val="0"/>
        <c:axId val="478093520"/>
        <c:axId val="478104944"/>
      </c:lineChart>
      <c:lineChart>
        <c:grouping val="standard"/>
        <c:varyColors val="0"/>
        <c:ser>
          <c:idx val="1"/>
          <c:order val="1"/>
          <c:tx>
            <c:strRef>
              <c:f>'FI&amp;Cash, US &amp; Euro HY'!$D$3</c:f>
              <c:strCache>
                <c:ptCount val="1"/>
                <c:pt idx="0">
                  <c:v>U.S. HY: Yield to Worst</c:v>
                </c:pt>
              </c:strCache>
            </c:strRef>
          </c:tx>
          <c:spPr>
            <a:ln w="28575" cap="rnd">
              <a:solidFill>
                <a:schemeClr val="accent1"/>
              </a:solidFill>
              <a:prstDash val="sysDash"/>
              <a:round/>
            </a:ln>
            <a:effectLst/>
          </c:spPr>
          <c:marker>
            <c:symbol val="none"/>
          </c:marker>
          <c:cat>
            <c:strRef>
              <c:f>'FI&amp;Cash, US &amp; Euro HY'!$B$18:$B$91</c:f>
              <c:strCache>
                <c:ptCount val="74"/>
                <c:pt idx="0">
                  <c:v>3Q03</c:v>
                </c:pt>
                <c:pt idx="1">
                  <c:v>4Q03</c:v>
                </c:pt>
                <c:pt idx="2">
                  <c:v>1Q04</c:v>
                </c:pt>
                <c:pt idx="3">
                  <c:v>2Q04</c:v>
                </c:pt>
                <c:pt idx="4">
                  <c:v>3Q04</c:v>
                </c:pt>
                <c:pt idx="5">
                  <c:v>4Q04</c:v>
                </c:pt>
                <c:pt idx="6">
                  <c:v>1Q05</c:v>
                </c:pt>
                <c:pt idx="7">
                  <c:v>2Q05</c:v>
                </c:pt>
                <c:pt idx="8">
                  <c:v>3Q05</c:v>
                </c:pt>
                <c:pt idx="9">
                  <c:v>4Q05</c:v>
                </c:pt>
                <c:pt idx="10">
                  <c:v>1Q06</c:v>
                </c:pt>
                <c:pt idx="11">
                  <c:v>2Q06</c:v>
                </c:pt>
                <c:pt idx="12">
                  <c:v>3Q06</c:v>
                </c:pt>
                <c:pt idx="13">
                  <c:v>4Q06</c:v>
                </c:pt>
                <c:pt idx="14">
                  <c:v>1Q07</c:v>
                </c:pt>
                <c:pt idx="15">
                  <c:v>2Q07</c:v>
                </c:pt>
                <c:pt idx="16">
                  <c:v>3Q07</c:v>
                </c:pt>
                <c:pt idx="17">
                  <c:v>4Q07</c:v>
                </c:pt>
                <c:pt idx="18">
                  <c:v>1Q08</c:v>
                </c:pt>
                <c:pt idx="19">
                  <c:v>2Q08</c:v>
                </c:pt>
                <c:pt idx="20">
                  <c:v>3Q08</c:v>
                </c:pt>
                <c:pt idx="21">
                  <c:v>4Q08</c:v>
                </c:pt>
                <c:pt idx="22">
                  <c:v>1Q09</c:v>
                </c:pt>
                <c:pt idx="23">
                  <c:v>2Q09</c:v>
                </c:pt>
                <c:pt idx="24">
                  <c:v>3Q09</c:v>
                </c:pt>
                <c:pt idx="25">
                  <c:v>4Q09</c:v>
                </c:pt>
                <c:pt idx="26">
                  <c:v>1Q10</c:v>
                </c:pt>
                <c:pt idx="27">
                  <c:v>2Q10</c:v>
                </c:pt>
                <c:pt idx="28">
                  <c:v>3Q10</c:v>
                </c:pt>
                <c:pt idx="29">
                  <c:v>4Q10</c:v>
                </c:pt>
                <c:pt idx="30">
                  <c:v>1Q11</c:v>
                </c:pt>
                <c:pt idx="31">
                  <c:v>2Q11</c:v>
                </c:pt>
                <c:pt idx="32">
                  <c:v>3Q11</c:v>
                </c:pt>
                <c:pt idx="33">
                  <c:v>4Q11</c:v>
                </c:pt>
                <c:pt idx="34">
                  <c:v>1Q12</c:v>
                </c:pt>
                <c:pt idx="35">
                  <c:v>2Q12</c:v>
                </c:pt>
                <c:pt idx="36">
                  <c:v>3Q12</c:v>
                </c:pt>
                <c:pt idx="37">
                  <c:v>4Q12</c:v>
                </c:pt>
                <c:pt idx="38">
                  <c:v>1Q13</c:v>
                </c:pt>
                <c:pt idx="39">
                  <c:v>2Q13</c:v>
                </c:pt>
                <c:pt idx="40">
                  <c:v>3Q13</c:v>
                </c:pt>
                <c:pt idx="41">
                  <c:v>4Q13</c:v>
                </c:pt>
                <c:pt idx="42">
                  <c:v>1Q14</c:v>
                </c:pt>
                <c:pt idx="43">
                  <c:v>2Q14</c:v>
                </c:pt>
                <c:pt idx="44">
                  <c:v>3Q14</c:v>
                </c:pt>
                <c:pt idx="45">
                  <c:v>4Q14</c:v>
                </c:pt>
                <c:pt idx="46">
                  <c:v>1Q15</c:v>
                </c:pt>
                <c:pt idx="47">
                  <c:v>2Q15</c:v>
                </c:pt>
                <c:pt idx="48">
                  <c:v>3Q15</c:v>
                </c:pt>
                <c:pt idx="49">
                  <c:v>4Q15</c:v>
                </c:pt>
                <c:pt idx="50">
                  <c:v>1Q16</c:v>
                </c:pt>
                <c:pt idx="51">
                  <c:v>2Q16</c:v>
                </c:pt>
                <c:pt idx="52">
                  <c:v>3Q16</c:v>
                </c:pt>
                <c:pt idx="53">
                  <c:v>4Q16</c:v>
                </c:pt>
                <c:pt idx="54">
                  <c:v>1Q17</c:v>
                </c:pt>
                <c:pt idx="55">
                  <c:v>2Q17</c:v>
                </c:pt>
                <c:pt idx="56">
                  <c:v>3Q17</c:v>
                </c:pt>
                <c:pt idx="57">
                  <c:v>4Q17</c:v>
                </c:pt>
                <c:pt idx="58">
                  <c:v>1Q18</c:v>
                </c:pt>
                <c:pt idx="59">
                  <c:v>2Q18</c:v>
                </c:pt>
                <c:pt idx="60">
                  <c:v>3Q18</c:v>
                </c:pt>
                <c:pt idx="61">
                  <c:v>4Q18</c:v>
                </c:pt>
                <c:pt idx="62">
                  <c:v>1Q19</c:v>
                </c:pt>
                <c:pt idx="63">
                  <c:v>2Q19</c:v>
                </c:pt>
                <c:pt idx="64">
                  <c:v>3Q19</c:v>
                </c:pt>
                <c:pt idx="65">
                  <c:v>4Q19</c:v>
                </c:pt>
                <c:pt idx="66">
                  <c:v>1Q20</c:v>
                </c:pt>
                <c:pt idx="67">
                  <c:v>2Q20</c:v>
                </c:pt>
                <c:pt idx="68">
                  <c:v>3Q20</c:v>
                </c:pt>
                <c:pt idx="69">
                  <c:v>4Q20</c:v>
                </c:pt>
                <c:pt idx="70">
                  <c:v>1Q21</c:v>
                </c:pt>
                <c:pt idx="71">
                  <c:v>2Q21</c:v>
                </c:pt>
                <c:pt idx="72">
                  <c:v>3Q21</c:v>
                </c:pt>
                <c:pt idx="73">
                  <c:v>4Q21</c:v>
                </c:pt>
              </c:strCache>
            </c:strRef>
          </c:cat>
          <c:val>
            <c:numRef>
              <c:f>'FI&amp;Cash, US &amp; Euro HY'!$D$18:$D$91</c:f>
              <c:numCache>
                <c:formatCode>0%</c:formatCode>
                <c:ptCount val="74"/>
                <c:pt idx="0">
                  <c:v>8.4012393021960299E-2</c:v>
                </c:pt>
                <c:pt idx="1">
                  <c:v>7.3540874647535906E-2</c:v>
                </c:pt>
                <c:pt idx="2">
                  <c:v>7.1649369286934106E-2</c:v>
                </c:pt>
                <c:pt idx="3">
                  <c:v>7.9647104653945006E-2</c:v>
                </c:pt>
                <c:pt idx="4">
                  <c:v>7.31372119162228E-2</c:v>
                </c:pt>
                <c:pt idx="5">
                  <c:v>6.69515938895065E-2</c:v>
                </c:pt>
                <c:pt idx="6">
                  <c:v>7.7483163335582403E-2</c:v>
                </c:pt>
                <c:pt idx="7">
                  <c:v>7.7278472091208805E-2</c:v>
                </c:pt>
                <c:pt idx="8">
                  <c:v>7.8896411995985904E-2</c:v>
                </c:pt>
                <c:pt idx="9">
                  <c:v>8.2323582946700002E-2</c:v>
                </c:pt>
                <c:pt idx="10">
                  <c:v>8.1188003955101409E-2</c:v>
                </c:pt>
                <c:pt idx="11">
                  <c:v>8.5719861346664594E-2</c:v>
                </c:pt>
                <c:pt idx="12">
                  <c:v>8.172687149603311E-2</c:v>
                </c:pt>
                <c:pt idx="13">
                  <c:v>7.6837872083413694E-2</c:v>
                </c:pt>
                <c:pt idx="14">
                  <c:v>7.5473923668301399E-2</c:v>
                </c:pt>
                <c:pt idx="15">
                  <c:v>8.0884498944323494E-2</c:v>
                </c:pt>
                <c:pt idx="16">
                  <c:v>8.6618012464897309E-2</c:v>
                </c:pt>
                <c:pt idx="17">
                  <c:v>9.7194686667280109E-2</c:v>
                </c:pt>
                <c:pt idx="18">
                  <c:v>0.10957537660158501</c:v>
                </c:pt>
                <c:pt idx="19">
                  <c:v>0.10965110382662401</c:v>
                </c:pt>
                <c:pt idx="20">
                  <c:v>0.14078076471150799</c:v>
                </c:pt>
                <c:pt idx="21">
                  <c:v>0.19670485116773601</c:v>
                </c:pt>
                <c:pt idx="22">
                  <c:v>0.18155547077645401</c:v>
                </c:pt>
                <c:pt idx="23">
                  <c:v>0.12308160121013201</c:v>
                </c:pt>
                <c:pt idx="24">
                  <c:v>0.10361309304012099</c:v>
                </c:pt>
                <c:pt idx="25">
                  <c:v>9.0479837016183604E-2</c:v>
                </c:pt>
                <c:pt idx="26">
                  <c:v>8.44139356789049E-2</c:v>
                </c:pt>
                <c:pt idx="27">
                  <c:v>9.1778702781156393E-2</c:v>
                </c:pt>
                <c:pt idx="28">
                  <c:v>7.7693695024444703E-2</c:v>
                </c:pt>
                <c:pt idx="29">
                  <c:v>7.4286509578707097E-2</c:v>
                </c:pt>
                <c:pt idx="30">
                  <c:v>6.9408187563492901E-2</c:v>
                </c:pt>
                <c:pt idx="31">
                  <c:v>7.2882844311752001E-2</c:v>
                </c:pt>
                <c:pt idx="32">
                  <c:v>9.5650218377216892E-2</c:v>
                </c:pt>
                <c:pt idx="33">
                  <c:v>8.3501375085711108E-2</c:v>
                </c:pt>
                <c:pt idx="34">
                  <c:v>7.1939250094369897E-2</c:v>
                </c:pt>
                <c:pt idx="35">
                  <c:v>7.3299964564901204E-2</c:v>
                </c:pt>
                <c:pt idx="36">
                  <c:v>6.4649520938448293E-2</c:v>
                </c:pt>
                <c:pt idx="37">
                  <c:v>6.1024120009883297E-2</c:v>
                </c:pt>
                <c:pt idx="38">
                  <c:v>5.6015467553908807E-2</c:v>
                </c:pt>
                <c:pt idx="39">
                  <c:v>6.6269020677082999E-2</c:v>
                </c:pt>
                <c:pt idx="40">
                  <c:v>6.1592313022110996E-2</c:v>
                </c:pt>
                <c:pt idx="41">
                  <c:v>5.5430633408483893E-2</c:v>
                </c:pt>
                <c:pt idx="42">
                  <c:v>5.1366828202360805E-2</c:v>
                </c:pt>
                <c:pt idx="43">
                  <c:v>4.8278981522401301E-2</c:v>
                </c:pt>
                <c:pt idx="44">
                  <c:v>6.1032333405598195E-2</c:v>
                </c:pt>
                <c:pt idx="45">
                  <c:v>6.6127593558791498E-2</c:v>
                </c:pt>
                <c:pt idx="46">
                  <c:v>6.1650763488135897E-2</c:v>
                </c:pt>
                <c:pt idx="47">
                  <c:v>6.5543996352572798E-2</c:v>
                </c:pt>
                <c:pt idx="48">
                  <c:v>8.0594277884817295E-2</c:v>
                </c:pt>
                <c:pt idx="49">
                  <c:v>8.7745579669020995E-2</c:v>
                </c:pt>
                <c:pt idx="50">
                  <c:v>8.1837194172804398E-2</c:v>
                </c:pt>
                <c:pt idx="51">
                  <c:v>7.2468537207283398E-2</c:v>
                </c:pt>
                <c:pt idx="52">
                  <c:v>6.1253183799531999E-2</c:v>
                </c:pt>
                <c:pt idx="53">
                  <c:v>6.0576684253534997E-2</c:v>
                </c:pt>
                <c:pt idx="54">
                  <c:v>5.787134E-2</c:v>
                </c:pt>
                <c:pt idx="55">
                  <c:v>5.5536349999999998E-2</c:v>
                </c:pt>
                <c:pt idx="56">
                  <c:v>5.3908030000000003E-2</c:v>
                </c:pt>
                <c:pt idx="57">
                  <c:v>5.6784549999999996E-2</c:v>
                </c:pt>
                <c:pt idx="58">
                  <c:v>6.145084E-2</c:v>
                </c:pt>
                <c:pt idx="59">
                  <c:v>6.4600000000000005E-2</c:v>
                </c:pt>
                <c:pt idx="60">
                  <c:v>6.2E-2</c:v>
                </c:pt>
                <c:pt idx="61">
                  <c:v>7.9399999999999998E-2</c:v>
                </c:pt>
                <c:pt idx="62">
                  <c:v>6.3799999999999996E-2</c:v>
                </c:pt>
                <c:pt idx="63">
                  <c:v>5.8200000000000002E-2</c:v>
                </c:pt>
                <c:pt idx="64">
                  <c:v>5.6100000000000004E-2</c:v>
                </c:pt>
                <c:pt idx="65">
                  <c:v>5.1399999999999994E-2</c:v>
                </c:pt>
                <c:pt idx="66">
                  <c:v>9.5299999999999996E-2</c:v>
                </c:pt>
                <c:pt idx="67">
                  <c:v>6.9400000000000003E-2</c:v>
                </c:pt>
                <c:pt idx="68">
                  <c:v>5.806965E-2</c:v>
                </c:pt>
                <c:pt idx="69">
                  <c:v>4.1599999999999998E-2</c:v>
                </c:pt>
                <c:pt idx="70">
                  <c:v>4.1886089999999994E-2</c:v>
                </c:pt>
                <c:pt idx="71">
                  <c:v>3.7000000000000005E-2</c:v>
                </c:pt>
                <c:pt idx="72">
                  <c:v>4.0199999999999993E-2</c:v>
                </c:pt>
                <c:pt idx="73">
                  <c:v>4.2099999999999999E-2</c:v>
                </c:pt>
              </c:numCache>
            </c:numRef>
          </c:val>
          <c:smooth val="0"/>
          <c:extLst>
            <c:ext xmlns:c16="http://schemas.microsoft.com/office/drawing/2014/chart" uri="{C3380CC4-5D6E-409C-BE32-E72D297353CC}">
              <c16:uniqueId val="{00000001-B389-4AA7-AE3F-35335DA6C88F}"/>
            </c:ext>
          </c:extLst>
        </c:ser>
        <c:ser>
          <c:idx val="2"/>
          <c:order val="2"/>
          <c:tx>
            <c:strRef>
              <c:f>'FI&amp;Cash, US &amp; Euro HY'!$E$3</c:f>
              <c:strCache>
                <c:ptCount val="1"/>
                <c:pt idx="0">
                  <c:v>European HY: Yield to Worst</c:v>
                </c:pt>
              </c:strCache>
            </c:strRef>
          </c:tx>
          <c:spPr>
            <a:ln w="28575" cap="rnd">
              <a:solidFill>
                <a:schemeClr val="accent3"/>
              </a:solidFill>
              <a:prstDash val="sysDash"/>
              <a:round/>
            </a:ln>
            <a:effectLst/>
          </c:spPr>
          <c:marker>
            <c:symbol val="none"/>
          </c:marker>
          <c:cat>
            <c:strRef>
              <c:f>'FI&amp;Cash, US &amp; Euro HY'!$B$18:$B$91</c:f>
              <c:strCache>
                <c:ptCount val="74"/>
                <c:pt idx="0">
                  <c:v>3Q03</c:v>
                </c:pt>
                <c:pt idx="1">
                  <c:v>4Q03</c:v>
                </c:pt>
                <c:pt idx="2">
                  <c:v>1Q04</c:v>
                </c:pt>
                <c:pt idx="3">
                  <c:v>2Q04</c:v>
                </c:pt>
                <c:pt idx="4">
                  <c:v>3Q04</c:v>
                </c:pt>
                <c:pt idx="5">
                  <c:v>4Q04</c:v>
                </c:pt>
                <c:pt idx="6">
                  <c:v>1Q05</c:v>
                </c:pt>
                <c:pt idx="7">
                  <c:v>2Q05</c:v>
                </c:pt>
                <c:pt idx="8">
                  <c:v>3Q05</c:v>
                </c:pt>
                <c:pt idx="9">
                  <c:v>4Q05</c:v>
                </c:pt>
                <c:pt idx="10">
                  <c:v>1Q06</c:v>
                </c:pt>
                <c:pt idx="11">
                  <c:v>2Q06</c:v>
                </c:pt>
                <c:pt idx="12">
                  <c:v>3Q06</c:v>
                </c:pt>
                <c:pt idx="13">
                  <c:v>4Q06</c:v>
                </c:pt>
                <c:pt idx="14">
                  <c:v>1Q07</c:v>
                </c:pt>
                <c:pt idx="15">
                  <c:v>2Q07</c:v>
                </c:pt>
                <c:pt idx="16">
                  <c:v>3Q07</c:v>
                </c:pt>
                <c:pt idx="17">
                  <c:v>4Q07</c:v>
                </c:pt>
                <c:pt idx="18">
                  <c:v>1Q08</c:v>
                </c:pt>
                <c:pt idx="19">
                  <c:v>2Q08</c:v>
                </c:pt>
                <c:pt idx="20">
                  <c:v>3Q08</c:v>
                </c:pt>
                <c:pt idx="21">
                  <c:v>4Q08</c:v>
                </c:pt>
                <c:pt idx="22">
                  <c:v>1Q09</c:v>
                </c:pt>
                <c:pt idx="23">
                  <c:v>2Q09</c:v>
                </c:pt>
                <c:pt idx="24">
                  <c:v>3Q09</c:v>
                </c:pt>
                <c:pt idx="25">
                  <c:v>4Q09</c:v>
                </c:pt>
                <c:pt idx="26">
                  <c:v>1Q10</c:v>
                </c:pt>
                <c:pt idx="27">
                  <c:v>2Q10</c:v>
                </c:pt>
                <c:pt idx="28">
                  <c:v>3Q10</c:v>
                </c:pt>
                <c:pt idx="29">
                  <c:v>4Q10</c:v>
                </c:pt>
                <c:pt idx="30">
                  <c:v>1Q11</c:v>
                </c:pt>
                <c:pt idx="31">
                  <c:v>2Q11</c:v>
                </c:pt>
                <c:pt idx="32">
                  <c:v>3Q11</c:v>
                </c:pt>
                <c:pt idx="33">
                  <c:v>4Q11</c:v>
                </c:pt>
                <c:pt idx="34">
                  <c:v>1Q12</c:v>
                </c:pt>
                <c:pt idx="35">
                  <c:v>2Q12</c:v>
                </c:pt>
                <c:pt idx="36">
                  <c:v>3Q12</c:v>
                </c:pt>
                <c:pt idx="37">
                  <c:v>4Q12</c:v>
                </c:pt>
                <c:pt idx="38">
                  <c:v>1Q13</c:v>
                </c:pt>
                <c:pt idx="39">
                  <c:v>2Q13</c:v>
                </c:pt>
                <c:pt idx="40">
                  <c:v>3Q13</c:v>
                </c:pt>
                <c:pt idx="41">
                  <c:v>4Q13</c:v>
                </c:pt>
                <c:pt idx="42">
                  <c:v>1Q14</c:v>
                </c:pt>
                <c:pt idx="43">
                  <c:v>2Q14</c:v>
                </c:pt>
                <c:pt idx="44">
                  <c:v>3Q14</c:v>
                </c:pt>
                <c:pt idx="45">
                  <c:v>4Q14</c:v>
                </c:pt>
                <c:pt idx="46">
                  <c:v>1Q15</c:v>
                </c:pt>
                <c:pt idx="47">
                  <c:v>2Q15</c:v>
                </c:pt>
                <c:pt idx="48">
                  <c:v>3Q15</c:v>
                </c:pt>
                <c:pt idx="49">
                  <c:v>4Q15</c:v>
                </c:pt>
                <c:pt idx="50">
                  <c:v>1Q16</c:v>
                </c:pt>
                <c:pt idx="51">
                  <c:v>2Q16</c:v>
                </c:pt>
                <c:pt idx="52">
                  <c:v>3Q16</c:v>
                </c:pt>
                <c:pt idx="53">
                  <c:v>4Q16</c:v>
                </c:pt>
                <c:pt idx="54">
                  <c:v>1Q17</c:v>
                </c:pt>
                <c:pt idx="55">
                  <c:v>2Q17</c:v>
                </c:pt>
                <c:pt idx="56">
                  <c:v>3Q17</c:v>
                </c:pt>
                <c:pt idx="57">
                  <c:v>4Q17</c:v>
                </c:pt>
                <c:pt idx="58">
                  <c:v>1Q18</c:v>
                </c:pt>
                <c:pt idx="59">
                  <c:v>2Q18</c:v>
                </c:pt>
                <c:pt idx="60">
                  <c:v>3Q18</c:v>
                </c:pt>
                <c:pt idx="61">
                  <c:v>4Q18</c:v>
                </c:pt>
                <c:pt idx="62">
                  <c:v>1Q19</c:v>
                </c:pt>
                <c:pt idx="63">
                  <c:v>2Q19</c:v>
                </c:pt>
                <c:pt idx="64">
                  <c:v>3Q19</c:v>
                </c:pt>
                <c:pt idx="65">
                  <c:v>4Q19</c:v>
                </c:pt>
                <c:pt idx="66">
                  <c:v>1Q20</c:v>
                </c:pt>
                <c:pt idx="67">
                  <c:v>2Q20</c:v>
                </c:pt>
                <c:pt idx="68">
                  <c:v>3Q20</c:v>
                </c:pt>
                <c:pt idx="69">
                  <c:v>4Q20</c:v>
                </c:pt>
                <c:pt idx="70">
                  <c:v>1Q21</c:v>
                </c:pt>
                <c:pt idx="71">
                  <c:v>2Q21</c:v>
                </c:pt>
                <c:pt idx="72">
                  <c:v>3Q21</c:v>
                </c:pt>
                <c:pt idx="73">
                  <c:v>4Q21</c:v>
                </c:pt>
              </c:strCache>
            </c:strRef>
          </c:cat>
          <c:val>
            <c:numRef>
              <c:f>'FI&amp;Cash, US &amp; Euro HY'!$E$18:$E$91</c:f>
              <c:numCache>
                <c:formatCode>0%</c:formatCode>
                <c:ptCount val="74"/>
                <c:pt idx="0">
                  <c:v>7.7438149352773405E-2</c:v>
                </c:pt>
                <c:pt idx="1">
                  <c:v>7.36346842949539E-2</c:v>
                </c:pt>
                <c:pt idx="2">
                  <c:v>6.7590824128564597E-2</c:v>
                </c:pt>
                <c:pt idx="3">
                  <c:v>7.1769056909029599E-2</c:v>
                </c:pt>
                <c:pt idx="4">
                  <c:v>6.7829051273693194E-2</c:v>
                </c:pt>
                <c:pt idx="5">
                  <c:v>5.9884934226961901E-2</c:v>
                </c:pt>
                <c:pt idx="6">
                  <c:v>6.4473991699509695E-2</c:v>
                </c:pt>
                <c:pt idx="7">
                  <c:v>6.8140630703931893E-2</c:v>
                </c:pt>
                <c:pt idx="8">
                  <c:v>6.4178935499511092E-2</c:v>
                </c:pt>
                <c:pt idx="9">
                  <c:v>7.2398038246428195E-2</c:v>
                </c:pt>
                <c:pt idx="10">
                  <c:v>6.6791795008700194E-2</c:v>
                </c:pt>
                <c:pt idx="11">
                  <c:v>7.029702315127459E-2</c:v>
                </c:pt>
                <c:pt idx="12">
                  <c:v>6.64736971984385E-2</c:v>
                </c:pt>
                <c:pt idx="13">
                  <c:v>6.3028901415262309E-2</c:v>
                </c:pt>
                <c:pt idx="14">
                  <c:v>6.3870972218674799E-2</c:v>
                </c:pt>
                <c:pt idx="15">
                  <c:v>6.8450974178280999E-2</c:v>
                </c:pt>
                <c:pt idx="16">
                  <c:v>7.9194890446496191E-2</c:v>
                </c:pt>
                <c:pt idx="17">
                  <c:v>9.09773878332749E-2</c:v>
                </c:pt>
                <c:pt idx="18">
                  <c:v>0.11192860824371501</c:v>
                </c:pt>
                <c:pt idx="19">
                  <c:v>0.11852384756118201</c:v>
                </c:pt>
                <c:pt idx="20">
                  <c:v>0.15287947579552902</c:v>
                </c:pt>
                <c:pt idx="21">
                  <c:v>0.23659094224364299</c:v>
                </c:pt>
                <c:pt idx="22">
                  <c:v>0.228211210577417</c:v>
                </c:pt>
                <c:pt idx="23">
                  <c:v>0.162807083472953</c:v>
                </c:pt>
                <c:pt idx="24">
                  <c:v>0.11476654119507901</c:v>
                </c:pt>
                <c:pt idx="25">
                  <c:v>0.102254332111384</c:v>
                </c:pt>
                <c:pt idx="26">
                  <c:v>8.3886232292004995E-2</c:v>
                </c:pt>
                <c:pt idx="27">
                  <c:v>9.3767934061598196E-2</c:v>
                </c:pt>
                <c:pt idx="28">
                  <c:v>7.7117668169471798E-2</c:v>
                </c:pt>
                <c:pt idx="29">
                  <c:v>8.1376919860348507E-2</c:v>
                </c:pt>
                <c:pt idx="30">
                  <c:v>7.9764957382977494E-2</c:v>
                </c:pt>
                <c:pt idx="31">
                  <c:v>8.22925976234367E-2</c:v>
                </c:pt>
                <c:pt idx="32">
                  <c:v>0.11414601512810499</c:v>
                </c:pt>
                <c:pt idx="33">
                  <c:v>0.111588892901506</c:v>
                </c:pt>
                <c:pt idx="34">
                  <c:v>8.2131558061072404E-2</c:v>
                </c:pt>
                <c:pt idx="35">
                  <c:v>9.1715832250368598E-2</c:v>
                </c:pt>
                <c:pt idx="36">
                  <c:v>7.4504327729672901E-2</c:v>
                </c:pt>
                <c:pt idx="37">
                  <c:v>6.1223167073890999E-2</c:v>
                </c:pt>
                <c:pt idx="38">
                  <c:v>5.8930462067264294E-2</c:v>
                </c:pt>
                <c:pt idx="39">
                  <c:v>6.2640246875521791E-2</c:v>
                </c:pt>
                <c:pt idx="40">
                  <c:v>5.5555966801032607E-2</c:v>
                </c:pt>
                <c:pt idx="41">
                  <c:v>4.3886144734368401E-2</c:v>
                </c:pt>
                <c:pt idx="42">
                  <c:v>3.8156306732356697E-2</c:v>
                </c:pt>
                <c:pt idx="43">
                  <c:v>3.6077786079961399E-2</c:v>
                </c:pt>
                <c:pt idx="44">
                  <c:v>4.1794721736144493E-2</c:v>
                </c:pt>
                <c:pt idx="45">
                  <c:v>4.3618149223530099E-2</c:v>
                </c:pt>
                <c:pt idx="46">
                  <c:v>3.8632870129569098E-2</c:v>
                </c:pt>
                <c:pt idx="47">
                  <c:v>4.51214956437654E-2</c:v>
                </c:pt>
                <c:pt idx="48">
                  <c:v>5.1935417623289702E-2</c:v>
                </c:pt>
                <c:pt idx="49">
                  <c:v>5.01249643370201E-2</c:v>
                </c:pt>
                <c:pt idx="50">
                  <c:v>4.73932963322891E-2</c:v>
                </c:pt>
                <c:pt idx="51">
                  <c:v>4.6387316117751001E-2</c:v>
                </c:pt>
                <c:pt idx="52">
                  <c:v>3.92680414463559E-2</c:v>
                </c:pt>
                <c:pt idx="53">
                  <c:v>3.5024062448790201E-2</c:v>
                </c:pt>
                <c:pt idx="54">
                  <c:v>3.2743917273632503E-2</c:v>
                </c:pt>
                <c:pt idx="55">
                  <c:v>2.735452E-2</c:v>
                </c:pt>
                <c:pt idx="56">
                  <c:v>2.5062910000000001E-2</c:v>
                </c:pt>
                <c:pt idx="57">
                  <c:v>2.8552189999999998E-2</c:v>
                </c:pt>
                <c:pt idx="58">
                  <c:v>3.3096819999999999E-2</c:v>
                </c:pt>
                <c:pt idx="59">
                  <c:v>3.9699999999999999E-2</c:v>
                </c:pt>
                <c:pt idx="60">
                  <c:v>3.5799999999999998E-2</c:v>
                </c:pt>
                <c:pt idx="61">
                  <c:v>5.1500000000000004E-2</c:v>
                </c:pt>
                <c:pt idx="62">
                  <c:v>3.8100000000000002E-2</c:v>
                </c:pt>
                <c:pt idx="63">
                  <c:v>2.7799999999999998E-2</c:v>
                </c:pt>
                <c:pt idx="64">
                  <c:v>3.2599999999999997E-2</c:v>
                </c:pt>
                <c:pt idx="65">
                  <c:v>2.7099999999999999E-2</c:v>
                </c:pt>
                <c:pt idx="66">
                  <c:v>7.6999999999999999E-2</c:v>
                </c:pt>
                <c:pt idx="67">
                  <c:v>4.9500000000000002E-2</c:v>
                </c:pt>
                <c:pt idx="68">
                  <c:v>4.283406E-2</c:v>
                </c:pt>
                <c:pt idx="69">
                  <c:v>3.0800000000000001E-2</c:v>
                </c:pt>
                <c:pt idx="70">
                  <c:v>2.8058740000000002E-2</c:v>
                </c:pt>
                <c:pt idx="71">
                  <c:v>2.9700000000000001E-2</c:v>
                </c:pt>
                <c:pt idx="72">
                  <c:v>3.1600000000000003E-2</c:v>
                </c:pt>
                <c:pt idx="73">
                  <c:v>3.5499999999999997E-2</c:v>
                </c:pt>
              </c:numCache>
            </c:numRef>
          </c:val>
          <c:smooth val="0"/>
          <c:extLst>
            <c:ext xmlns:c16="http://schemas.microsoft.com/office/drawing/2014/chart" uri="{C3380CC4-5D6E-409C-BE32-E72D297353CC}">
              <c16:uniqueId val="{00000002-B389-4AA7-AE3F-35335DA6C88F}"/>
            </c:ext>
          </c:extLst>
        </c:ser>
        <c:dLbls>
          <c:showLegendKey val="0"/>
          <c:showVal val="0"/>
          <c:showCatName val="0"/>
          <c:showSerName val="0"/>
          <c:showPercent val="0"/>
          <c:showBubbleSize val="0"/>
        </c:dLbls>
        <c:marker val="1"/>
        <c:smooth val="0"/>
        <c:axId val="478082640"/>
        <c:axId val="478087536"/>
      </c:lineChart>
      <c:catAx>
        <c:axId val="478093520"/>
        <c:scaling>
          <c:orientation val="minMax"/>
        </c:scaling>
        <c:delete val="0"/>
        <c:axPos val="b"/>
        <c:numFmt formatCode="General" sourceLinked="1"/>
        <c:majorTickMark val="none"/>
        <c:minorTickMark val="none"/>
        <c:tickLblPos val="nextTo"/>
        <c:spPr>
          <a:noFill/>
          <a:ln w="25400" cap="flat" cmpd="sng" algn="ctr">
            <a:solidFill>
              <a:srgbClr val="D2D9E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mn-cs"/>
              </a:defRPr>
            </a:pPr>
            <a:endParaRPr lang="en-US"/>
          </a:p>
        </c:txPr>
        <c:crossAx val="478104944"/>
        <c:crosses val="autoZero"/>
        <c:auto val="1"/>
        <c:lblAlgn val="ctr"/>
        <c:lblOffset val="100"/>
        <c:tickLblSkip val="1"/>
        <c:tickMarkSkip val="4"/>
        <c:noMultiLvlLbl val="0"/>
      </c:catAx>
      <c:valAx>
        <c:axId val="478104944"/>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r>
                  <a:rPr lang="en-US" sz="900" dirty="0"/>
                  <a:t>Fixed Income as a Percent of Portfolio</a:t>
                </a:r>
              </a:p>
            </c:rich>
          </c:tx>
          <c:layout>
            <c:manualLayout>
              <c:xMode val="edge"/>
              <c:yMode val="edge"/>
              <c:x val="0"/>
              <c:y val="0.1259419938285777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endParaRPr lang="en-US"/>
          </a:p>
        </c:txPr>
        <c:crossAx val="478093520"/>
        <c:crosses val="autoZero"/>
        <c:crossBetween val="midCat"/>
      </c:valAx>
      <c:valAx>
        <c:axId val="47808753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r>
                  <a:rPr lang="en-US"/>
                  <a:t>Yield to Worst</a:t>
                </a:r>
              </a:p>
            </c:rich>
          </c:tx>
          <c:layout>
            <c:manualLayout>
              <c:xMode val="edge"/>
              <c:yMode val="edge"/>
              <c:x val="0.98324648221055699"/>
              <c:y val="0.32775284565524071"/>
            </c:manualLayout>
          </c:layout>
          <c:overlay val="0"/>
          <c:spPr>
            <a:noFill/>
            <a:ln>
              <a:noFill/>
            </a:ln>
            <a:effectLst/>
          </c:spPr>
          <c:txPr>
            <a:bodyPr rot="5400000" spcFirstLastPara="1" vertOverflow="ellipsis"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endParaRPr lang="en-US"/>
          </a:p>
        </c:txPr>
        <c:crossAx val="478082640"/>
        <c:crosses val="max"/>
        <c:crossBetween val="between"/>
      </c:valAx>
      <c:catAx>
        <c:axId val="478082640"/>
        <c:scaling>
          <c:orientation val="minMax"/>
        </c:scaling>
        <c:delete val="1"/>
        <c:axPos val="b"/>
        <c:numFmt formatCode="General" sourceLinked="1"/>
        <c:majorTickMark val="out"/>
        <c:minorTickMark val="none"/>
        <c:tickLblPos val="nextTo"/>
        <c:crossAx val="478087536"/>
        <c:crosses val="autoZero"/>
        <c:auto val="1"/>
        <c:lblAlgn val="ctr"/>
        <c:lblOffset val="100"/>
        <c:noMultiLvlLbl val="0"/>
      </c:catAx>
      <c:spPr>
        <a:noFill/>
        <a:ln>
          <a:noFill/>
        </a:ln>
        <a:effectLst/>
      </c:spPr>
    </c:plotArea>
    <c:legend>
      <c:legendPos val="b"/>
      <c:layout>
        <c:manualLayout>
          <c:xMode val="edge"/>
          <c:yMode val="edge"/>
          <c:x val="0.68012002405949268"/>
          <c:y val="6.4440030784914226E-2"/>
          <c:w val="0.20333761665208511"/>
          <c:h val="0.31031612294905614"/>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000" b="0" i="0" u="none" strike="noStrike" kern="1200" baseline="0">
              <a:solidFill>
                <a:schemeClr val="tx1"/>
              </a:solidFill>
              <a:latin typeface="Arial Nova Light" panose="020B03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Nova Light" panose="020B03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04221347331586E-2"/>
          <c:y val="5.9359527949825117E-2"/>
          <c:w val="0.9526963035870516"/>
          <c:h val="0.85518141497821454"/>
        </c:manualLayout>
      </c:layout>
      <c:barChart>
        <c:barDir val="col"/>
        <c:grouping val="clustered"/>
        <c:varyColors val="0"/>
        <c:ser>
          <c:idx val="0"/>
          <c:order val="0"/>
          <c:tx>
            <c:strRef>
              <c:f>'Report Card 4% Div CAGR'!$AG$6</c:f>
              <c:strCache>
                <c:ptCount val="1"/>
                <c:pt idx="0">
                  <c:v>IIB Yield</c:v>
                </c:pt>
              </c:strCache>
            </c:strRef>
          </c:tx>
          <c:spPr>
            <a:solidFill>
              <a:schemeClr val="bg2">
                <a:lumMod val="90000"/>
              </a:schemeClr>
            </a:solidFill>
            <a:ln>
              <a:noFill/>
            </a:ln>
            <a:effectLst/>
          </c:spPr>
          <c:invertIfNegative val="0"/>
          <c:dLbls>
            <c:dLbl>
              <c:idx val="15"/>
              <c:layout>
                <c:manualLayout>
                  <c:x val="0"/>
                  <c:y val="0.133424513002872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35-4B8A-8DC0-FBD07EA801A1}"/>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Nova Cond" panose="020B05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'Report Card 4% Div CAGR'!$AF$7:$AF$25</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'Report Card 4% Div CAGR'!$AG$7:$AG$25</c:f>
              <c:numCache>
                <c:formatCode>0.0%</c:formatCode>
                <c:ptCount val="19"/>
                <c:pt idx="0">
                  <c:v>4.2162615255658009E-2</c:v>
                </c:pt>
                <c:pt idx="1">
                  <c:v>4.2158657011191578E-2</c:v>
                </c:pt>
                <c:pt idx="2">
                  <c:v>4.2845811713286712E-2</c:v>
                </c:pt>
                <c:pt idx="3">
                  <c:v>5.0253941383219952E-2</c:v>
                </c:pt>
                <c:pt idx="4">
                  <c:v>4.8475695173086294E-2</c:v>
                </c:pt>
                <c:pt idx="5">
                  <c:v>4.8148466257668714E-2</c:v>
                </c:pt>
                <c:pt idx="6">
                  <c:v>7.8751212553495015E-2</c:v>
                </c:pt>
                <c:pt idx="7">
                  <c:v>6.6467855153203345E-2</c:v>
                </c:pt>
                <c:pt idx="8">
                  <c:v>6.4602552375979116E-2</c:v>
                </c:pt>
                <c:pt idx="9">
                  <c:v>6.5597692248062014E-2</c:v>
                </c:pt>
                <c:pt idx="10">
                  <c:v>5.461737229551452E-2</c:v>
                </c:pt>
                <c:pt idx="11">
                  <c:v>5.088001511406845E-2</c:v>
                </c:pt>
                <c:pt idx="12">
                  <c:v>4.2298182627320324E-2</c:v>
                </c:pt>
                <c:pt idx="13">
                  <c:v>4.3589723729701414E-2</c:v>
                </c:pt>
                <c:pt idx="14">
                  <c:v>4.9718862985074629E-2</c:v>
                </c:pt>
                <c:pt idx="15">
                  <c:v>4.3590220452488684E-2</c:v>
                </c:pt>
                <c:pt idx="16">
                  <c:v>5.0233168548786525E-2</c:v>
                </c:pt>
                <c:pt idx="17">
                  <c:v>4.0851582417582417E-2</c:v>
                </c:pt>
                <c:pt idx="18">
                  <c:v>5.3281973148901547E-2</c:v>
                </c:pt>
              </c:numCache>
            </c:numRef>
          </c:val>
          <c:extLst>
            <c:ext xmlns:c16="http://schemas.microsoft.com/office/drawing/2014/chart" uri="{C3380CC4-5D6E-409C-BE32-E72D297353CC}">
              <c16:uniqueId val="{00000000-A135-4B8A-8DC0-FBD07EA801A1}"/>
            </c:ext>
          </c:extLst>
        </c:ser>
        <c:dLbls>
          <c:showLegendKey val="0"/>
          <c:showVal val="0"/>
          <c:showCatName val="0"/>
          <c:showSerName val="0"/>
          <c:showPercent val="0"/>
          <c:showBubbleSize val="0"/>
        </c:dLbls>
        <c:gapWidth val="41"/>
        <c:axId val="478076112"/>
        <c:axId val="478091888"/>
      </c:barChart>
      <c:lineChart>
        <c:grouping val="standard"/>
        <c:varyColors val="0"/>
        <c:ser>
          <c:idx val="1"/>
          <c:order val="1"/>
          <c:tx>
            <c:strRef>
              <c:f>'Report Card 4% Div CAGR'!$AH$6</c:f>
              <c:strCache>
                <c:ptCount val="1"/>
                <c:pt idx="0">
                  <c:v>Blended Index</c:v>
                </c:pt>
              </c:strCache>
            </c:strRef>
          </c:tx>
          <c:spPr>
            <a:ln w="28575" cap="rnd">
              <a:solidFill>
                <a:schemeClr val="accent1"/>
              </a:solidFill>
              <a:round/>
            </a:ln>
            <a:effectLst/>
          </c:spPr>
          <c:marker>
            <c:symbol val="none"/>
          </c:marker>
          <c:cat>
            <c:numRef>
              <c:f>'Report Card 4% Div CAGR'!$AF$7:$AF$25</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'Report Card 4% Div CAGR'!$AH$7:$AH$25</c:f>
              <c:numCache>
                <c:formatCode>0.00%</c:formatCode>
                <c:ptCount val="19"/>
                <c:pt idx="0">
                  <c:v>2.5871987499999999E-2</c:v>
                </c:pt>
                <c:pt idx="1">
                  <c:v>2.5366516999999998E-2</c:v>
                </c:pt>
                <c:pt idx="2">
                  <c:v>2.7076638999999996E-2</c:v>
                </c:pt>
                <c:pt idx="3">
                  <c:v>2.90092175E-2</c:v>
                </c:pt>
                <c:pt idx="4">
                  <c:v>2.9544006000000001E-2</c:v>
                </c:pt>
                <c:pt idx="5">
                  <c:v>3.4335760499999993E-2</c:v>
                </c:pt>
                <c:pt idx="6">
                  <c:v>3.4960858499999997E-2</c:v>
                </c:pt>
                <c:pt idx="7">
                  <c:v>2.6442372499999998E-2</c:v>
                </c:pt>
                <c:pt idx="8">
                  <c:v>2.6803569500000003E-2</c:v>
                </c:pt>
                <c:pt idx="9">
                  <c:v>2.6015536500000002E-2</c:v>
                </c:pt>
                <c:pt idx="10">
                  <c:v>2.5188083E-2</c:v>
                </c:pt>
                <c:pt idx="11">
                  <c:v>2.4599685999999999E-2</c:v>
                </c:pt>
                <c:pt idx="12">
                  <c:v>2.4789144999999999E-2</c:v>
                </c:pt>
                <c:pt idx="13">
                  <c:v>2.5100905499999999E-2</c:v>
                </c:pt>
                <c:pt idx="14">
                  <c:v>2.4577015000000001E-2</c:v>
                </c:pt>
                <c:pt idx="15">
                  <c:v>2.6215608999999994E-2</c:v>
                </c:pt>
                <c:pt idx="16">
                  <c:v>2.5478849999999997E-2</c:v>
                </c:pt>
                <c:pt idx="17">
                  <c:v>2.0874999999999998E-2</c:v>
                </c:pt>
                <c:pt idx="18">
                  <c:v>1.67E-2</c:v>
                </c:pt>
              </c:numCache>
            </c:numRef>
          </c:val>
          <c:smooth val="0"/>
          <c:extLst>
            <c:ext xmlns:c16="http://schemas.microsoft.com/office/drawing/2014/chart" uri="{C3380CC4-5D6E-409C-BE32-E72D297353CC}">
              <c16:uniqueId val="{00000001-A135-4B8A-8DC0-FBD07EA801A1}"/>
            </c:ext>
          </c:extLst>
        </c:ser>
        <c:ser>
          <c:idx val="2"/>
          <c:order val="2"/>
          <c:tx>
            <c:strRef>
              <c:f>'Report Card 4% Div CAGR'!$AK$6</c:f>
              <c:strCache>
                <c:ptCount val="1"/>
                <c:pt idx="0">
                  <c:v>Bloomberg U.S. Corp</c:v>
                </c:pt>
              </c:strCache>
            </c:strRef>
          </c:tx>
          <c:spPr>
            <a:ln w="28575" cap="rnd">
              <a:solidFill>
                <a:schemeClr val="accent3"/>
              </a:solidFill>
              <a:round/>
            </a:ln>
            <a:effectLst/>
          </c:spPr>
          <c:marker>
            <c:symbol val="none"/>
          </c:marker>
          <c:cat>
            <c:numRef>
              <c:f>'Report Card 4% Div CAGR'!$AF$7:$AF$25</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'Report Card 4% Div CAGR'!$AK$7:$AK$25</c:f>
              <c:numCache>
                <c:formatCode>0.00%</c:formatCode>
                <c:ptCount val="19"/>
                <c:pt idx="0">
                  <c:v>4.5504153999999998E-2</c:v>
                </c:pt>
                <c:pt idx="1">
                  <c:v>4.5643483999999998E-2</c:v>
                </c:pt>
                <c:pt idx="2">
                  <c:v>5.0563840000000006E-2</c:v>
                </c:pt>
                <c:pt idx="3">
                  <c:v>5.7190560000000001E-2</c:v>
                </c:pt>
                <c:pt idx="4">
                  <c:v>5.7933086000000002E-2</c:v>
                </c:pt>
                <c:pt idx="5">
                  <c:v>6.6722740000000003E-2</c:v>
                </c:pt>
                <c:pt idx="6">
                  <c:v>6.1563361999999996E-2</c:v>
                </c:pt>
                <c:pt idx="7">
                  <c:v>4.2182900000000002E-2</c:v>
                </c:pt>
                <c:pt idx="8">
                  <c:v>3.8953587999999997E-2</c:v>
                </c:pt>
                <c:pt idx="9">
                  <c:v>3.1804740000000005E-2</c:v>
                </c:pt>
                <c:pt idx="10">
                  <c:v>3.0755652000000001E-2</c:v>
                </c:pt>
                <c:pt idx="11">
                  <c:v>3.0973146E-2</c:v>
                </c:pt>
                <c:pt idx="12">
                  <c:v>3.2933707999999999E-2</c:v>
                </c:pt>
                <c:pt idx="13">
                  <c:v>3.1947400000000001E-2</c:v>
                </c:pt>
                <c:pt idx="14">
                  <c:v>3.2584727999999993E-2</c:v>
                </c:pt>
                <c:pt idx="15">
                  <c:v>3.8590440000000004E-2</c:v>
                </c:pt>
                <c:pt idx="16">
                  <c:v>3.3597600000000005E-2</c:v>
                </c:pt>
                <c:pt idx="17">
                  <c:v>2.4332799999999998E-2</c:v>
                </c:pt>
                <c:pt idx="18">
                  <c:v>2.104E-2</c:v>
                </c:pt>
              </c:numCache>
            </c:numRef>
          </c:val>
          <c:smooth val="0"/>
          <c:extLst>
            <c:ext xmlns:c16="http://schemas.microsoft.com/office/drawing/2014/chart" uri="{C3380CC4-5D6E-409C-BE32-E72D297353CC}">
              <c16:uniqueId val="{00000002-A135-4B8A-8DC0-FBD07EA801A1}"/>
            </c:ext>
          </c:extLst>
        </c:ser>
        <c:ser>
          <c:idx val="3"/>
          <c:order val="3"/>
          <c:tx>
            <c:strRef>
              <c:f>'Report Card 4% Div CAGR'!$AM$6</c:f>
              <c:strCache>
                <c:ptCount val="1"/>
                <c:pt idx="0">
                  <c:v>CPI</c:v>
                </c:pt>
              </c:strCache>
            </c:strRef>
          </c:tx>
          <c:spPr>
            <a:ln w="28575" cap="rnd">
              <a:solidFill>
                <a:schemeClr val="tx2"/>
              </a:solidFill>
              <a:round/>
            </a:ln>
            <a:effectLst/>
          </c:spPr>
          <c:marker>
            <c:symbol val="none"/>
          </c:marker>
          <c:cat>
            <c:numRef>
              <c:f>'Report Card 4% Div CAGR'!$AF$7:$AF$25</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'Report Card 4% Div CAGR'!$AM$7:$AM$25</c:f>
              <c:numCache>
                <c:formatCode>0.00%</c:formatCode>
                <c:ptCount val="19"/>
                <c:pt idx="0">
                  <c:v>2.3400000000000001E-2</c:v>
                </c:pt>
                <c:pt idx="1">
                  <c:v>2.5399999999999999E-2</c:v>
                </c:pt>
                <c:pt idx="2">
                  <c:v>3.4000000000000002E-2</c:v>
                </c:pt>
                <c:pt idx="3">
                  <c:v>3.1399999999999997E-2</c:v>
                </c:pt>
                <c:pt idx="4">
                  <c:v>2.98E-2</c:v>
                </c:pt>
                <c:pt idx="5">
                  <c:v>3.6199999999999996E-2</c:v>
                </c:pt>
                <c:pt idx="6">
                  <c:v>-5.9999999999999919E-4</c:v>
                </c:pt>
                <c:pt idx="7">
                  <c:v>1.7400000000000002E-2</c:v>
                </c:pt>
                <c:pt idx="8">
                  <c:v>2.9400000000000003E-2</c:v>
                </c:pt>
                <c:pt idx="9">
                  <c:v>2.2200000000000004E-2</c:v>
                </c:pt>
                <c:pt idx="10">
                  <c:v>1.54E-2</c:v>
                </c:pt>
                <c:pt idx="11">
                  <c:v>1.5200000000000002E-2</c:v>
                </c:pt>
                <c:pt idx="12">
                  <c:v>3.0000000000000001E-3</c:v>
                </c:pt>
                <c:pt idx="13">
                  <c:v>1.24E-2</c:v>
                </c:pt>
                <c:pt idx="14">
                  <c:v>2.0800000000000003E-2</c:v>
                </c:pt>
                <c:pt idx="15">
                  <c:v>2.3200000000000002E-2</c:v>
                </c:pt>
                <c:pt idx="16">
                  <c:v>1.8800000000000001E-2</c:v>
                </c:pt>
                <c:pt idx="17">
                  <c:v>1.222E-2</c:v>
                </c:pt>
                <c:pt idx="18">
                  <c:v>4.3200000000000002E-2</c:v>
                </c:pt>
              </c:numCache>
            </c:numRef>
          </c:val>
          <c:smooth val="0"/>
          <c:extLst>
            <c:ext xmlns:c16="http://schemas.microsoft.com/office/drawing/2014/chart" uri="{C3380CC4-5D6E-409C-BE32-E72D297353CC}">
              <c16:uniqueId val="{00000003-A135-4B8A-8DC0-FBD07EA801A1}"/>
            </c:ext>
          </c:extLst>
        </c:ser>
        <c:dLbls>
          <c:showLegendKey val="0"/>
          <c:showVal val="0"/>
          <c:showCatName val="0"/>
          <c:showSerName val="0"/>
          <c:showPercent val="0"/>
          <c:showBubbleSize val="0"/>
        </c:dLbls>
        <c:marker val="1"/>
        <c:smooth val="0"/>
        <c:axId val="478076112"/>
        <c:axId val="478091888"/>
      </c:lineChart>
      <c:catAx>
        <c:axId val="478076112"/>
        <c:scaling>
          <c:orientation val="minMax"/>
        </c:scaling>
        <c:delete val="0"/>
        <c:axPos val="b"/>
        <c:numFmt formatCode="General" sourceLinked="1"/>
        <c:majorTickMark val="none"/>
        <c:minorTickMark val="none"/>
        <c:tickLblPos val="low"/>
        <c:spPr>
          <a:noFill/>
          <a:ln w="25400" cap="flat" cmpd="sng" algn="ctr">
            <a:solidFill>
              <a:srgbClr val="D2D9E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mn-cs"/>
              </a:defRPr>
            </a:pPr>
            <a:endParaRPr lang="en-US"/>
          </a:p>
        </c:txPr>
        <c:crossAx val="478091888"/>
        <c:crosses val="autoZero"/>
        <c:auto val="1"/>
        <c:lblAlgn val="ctr"/>
        <c:lblOffset val="100"/>
        <c:noMultiLvlLbl val="0"/>
      </c:catAx>
      <c:valAx>
        <c:axId val="478091888"/>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mn-cs"/>
              </a:defRPr>
            </a:pPr>
            <a:endParaRPr lang="en-US"/>
          </a:p>
        </c:txPr>
        <c:crossAx val="478076112"/>
        <c:crosses val="autoZero"/>
        <c:crossBetween val="between"/>
      </c:valAx>
      <c:spPr>
        <a:noFill/>
        <a:ln>
          <a:noFill/>
        </a:ln>
        <a:effectLst/>
      </c:spPr>
    </c:plotArea>
    <c:legend>
      <c:legendPos val="b"/>
      <c:layout>
        <c:manualLayout>
          <c:xMode val="edge"/>
          <c:yMode val="edge"/>
          <c:x val="0.67943823680266835"/>
          <c:y val="9.62967062914135E-2"/>
          <c:w val="0.25370370370370371"/>
          <c:h val="0.24479221347331578"/>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14230523679345E-2"/>
          <c:y val="5.1067780872794802E-2"/>
          <c:w val="0.89982825041880177"/>
          <c:h val="0.58299041165111498"/>
        </c:manualLayout>
      </c:layout>
      <c:barChart>
        <c:barDir val="col"/>
        <c:grouping val="clustered"/>
        <c:varyColors val="0"/>
        <c:ser>
          <c:idx val="0"/>
          <c:order val="0"/>
          <c:spPr>
            <a:solidFill>
              <a:schemeClr val="accent1"/>
            </a:solidFill>
            <a:ln>
              <a:noFill/>
            </a:ln>
            <a:effectLst/>
          </c:spPr>
          <c:invertIfNegative val="0"/>
          <c:cat>
            <c:strRef>
              <c:f>'Rolling Returns'!$G$15:$G$57</c:f>
              <c:strCache>
                <c:ptCount val="43"/>
                <c:pt idx="0">
                  <c:v>(-0.66%, -0.16%]</c:v>
                </c:pt>
                <c:pt idx="1">
                  <c:v>(-0.16%, 0.34%]</c:v>
                </c:pt>
                <c:pt idx="2">
                  <c:v>(0.34%, 0.84%]</c:v>
                </c:pt>
                <c:pt idx="3">
                  <c:v>(0.84%, 1.34%]</c:v>
                </c:pt>
                <c:pt idx="4">
                  <c:v>(1.34%, 1.84%]</c:v>
                </c:pt>
                <c:pt idx="5">
                  <c:v>(1.84%, 2.34%]</c:v>
                </c:pt>
                <c:pt idx="6">
                  <c:v>(2.34%, 2.84%]</c:v>
                </c:pt>
                <c:pt idx="7">
                  <c:v>(2.84%, 3.34%]</c:v>
                </c:pt>
                <c:pt idx="8">
                  <c:v>(3.34%, 3.84%]</c:v>
                </c:pt>
                <c:pt idx="9">
                  <c:v>(3.84%, 4.34%]</c:v>
                </c:pt>
                <c:pt idx="10">
                  <c:v>(4.34%, 4.84%]</c:v>
                </c:pt>
                <c:pt idx="11">
                  <c:v>(4.84%, 5.34%]</c:v>
                </c:pt>
                <c:pt idx="12">
                  <c:v>(5.34%, 5.84%]</c:v>
                </c:pt>
                <c:pt idx="13">
                  <c:v>(5.84%, 6.34%]</c:v>
                </c:pt>
                <c:pt idx="14">
                  <c:v>(6.34%, 6.84%]</c:v>
                </c:pt>
                <c:pt idx="15">
                  <c:v>(6.84%, 7.34%]</c:v>
                </c:pt>
                <c:pt idx="16">
                  <c:v>(7.34%, 7.84%]</c:v>
                </c:pt>
                <c:pt idx="17">
                  <c:v>(7.84%, 8.34%]</c:v>
                </c:pt>
                <c:pt idx="18">
                  <c:v>(8.34%, 8.84%]</c:v>
                </c:pt>
                <c:pt idx="19">
                  <c:v>(8.84%, 9.34%]</c:v>
                </c:pt>
                <c:pt idx="20">
                  <c:v>(9.34%, 9.84%]</c:v>
                </c:pt>
                <c:pt idx="21">
                  <c:v>(9.84%, 10.34%]</c:v>
                </c:pt>
                <c:pt idx="22">
                  <c:v>(10.34%, 10.84%]</c:v>
                </c:pt>
                <c:pt idx="23">
                  <c:v>(10.84%, 11.34%]</c:v>
                </c:pt>
                <c:pt idx="24">
                  <c:v>(11.34%, 11.84%]</c:v>
                </c:pt>
                <c:pt idx="25">
                  <c:v>(11.84%, 12.34%]</c:v>
                </c:pt>
                <c:pt idx="26">
                  <c:v>(12.34%, 12.84%]</c:v>
                </c:pt>
                <c:pt idx="27">
                  <c:v>(12.84%, 13.34%]</c:v>
                </c:pt>
                <c:pt idx="28">
                  <c:v>(13.34%, 13.84%]</c:v>
                </c:pt>
                <c:pt idx="29">
                  <c:v>(13.84%, 14.34%]</c:v>
                </c:pt>
                <c:pt idx="30">
                  <c:v>(14.34%, 14.84%]</c:v>
                </c:pt>
                <c:pt idx="31">
                  <c:v>(14.84%, 15.34%]</c:v>
                </c:pt>
                <c:pt idx="32">
                  <c:v>(15.34%, 15.84%]</c:v>
                </c:pt>
                <c:pt idx="33">
                  <c:v>(15.84%, 16.34%]</c:v>
                </c:pt>
                <c:pt idx="34">
                  <c:v>(16.34%, 16.84%]</c:v>
                </c:pt>
                <c:pt idx="35">
                  <c:v>(16.84%, 17.34%]</c:v>
                </c:pt>
                <c:pt idx="36">
                  <c:v>(17.34%, 17.84%]</c:v>
                </c:pt>
                <c:pt idx="37">
                  <c:v>(17.84%, 18.34%]</c:v>
                </c:pt>
                <c:pt idx="38">
                  <c:v>(18.34%, 18.84%]</c:v>
                </c:pt>
                <c:pt idx="39">
                  <c:v>(18.84%, 19.34%]</c:v>
                </c:pt>
                <c:pt idx="40">
                  <c:v>(19.34%, 19.84%]</c:v>
                </c:pt>
                <c:pt idx="41">
                  <c:v>(19.84%, 20.34%]</c:v>
                </c:pt>
                <c:pt idx="42">
                  <c:v>(20.34%, 20.84%]</c:v>
                </c:pt>
              </c:strCache>
            </c:strRef>
          </c:cat>
          <c:val>
            <c:numRef>
              <c:f>'Rolling Returns'!$H$15:$H$57</c:f>
              <c:numCache>
                <c:formatCode>_(* #,##0.00_);_(* \(#,##0.00\);_(* "-"??_);_(@_)</c:formatCode>
                <c:ptCount val="43"/>
                <c:pt idx="0">
                  <c:v>1</c:v>
                </c:pt>
                <c:pt idx="1">
                  <c:v>0</c:v>
                </c:pt>
                <c:pt idx="2">
                  <c:v>0</c:v>
                </c:pt>
                <c:pt idx="3">
                  <c:v>0</c:v>
                </c:pt>
                <c:pt idx="4">
                  <c:v>0</c:v>
                </c:pt>
                <c:pt idx="5">
                  <c:v>2</c:v>
                </c:pt>
                <c:pt idx="6">
                  <c:v>2</c:v>
                </c:pt>
                <c:pt idx="7">
                  <c:v>1</c:v>
                </c:pt>
                <c:pt idx="8">
                  <c:v>1</c:v>
                </c:pt>
                <c:pt idx="9">
                  <c:v>3</c:v>
                </c:pt>
                <c:pt idx="10">
                  <c:v>4</c:v>
                </c:pt>
                <c:pt idx="11">
                  <c:v>3</c:v>
                </c:pt>
                <c:pt idx="12">
                  <c:v>1</c:v>
                </c:pt>
                <c:pt idx="13">
                  <c:v>4</c:v>
                </c:pt>
                <c:pt idx="14">
                  <c:v>4</c:v>
                </c:pt>
                <c:pt idx="15">
                  <c:v>3</c:v>
                </c:pt>
                <c:pt idx="16">
                  <c:v>6</c:v>
                </c:pt>
                <c:pt idx="17">
                  <c:v>4</c:v>
                </c:pt>
                <c:pt idx="18">
                  <c:v>4</c:v>
                </c:pt>
                <c:pt idx="19">
                  <c:v>2</c:v>
                </c:pt>
                <c:pt idx="20">
                  <c:v>1</c:v>
                </c:pt>
                <c:pt idx="21">
                  <c:v>1</c:v>
                </c:pt>
                <c:pt idx="22">
                  <c:v>2</c:v>
                </c:pt>
                <c:pt idx="23">
                  <c:v>1</c:v>
                </c:pt>
                <c:pt idx="24">
                  <c:v>0</c:v>
                </c:pt>
                <c:pt idx="25">
                  <c:v>0</c:v>
                </c:pt>
                <c:pt idx="26">
                  <c:v>0</c:v>
                </c:pt>
                <c:pt idx="27">
                  <c:v>1</c:v>
                </c:pt>
                <c:pt idx="28">
                  <c:v>0</c:v>
                </c:pt>
                <c:pt idx="29">
                  <c:v>1</c:v>
                </c:pt>
                <c:pt idx="30">
                  <c:v>0</c:v>
                </c:pt>
                <c:pt idx="31">
                  <c:v>0</c:v>
                </c:pt>
                <c:pt idx="32">
                  <c:v>1</c:v>
                </c:pt>
                <c:pt idx="33">
                  <c:v>0</c:v>
                </c:pt>
                <c:pt idx="34">
                  <c:v>0</c:v>
                </c:pt>
                <c:pt idx="35">
                  <c:v>0</c:v>
                </c:pt>
                <c:pt idx="36">
                  <c:v>0</c:v>
                </c:pt>
                <c:pt idx="37">
                  <c:v>2</c:v>
                </c:pt>
                <c:pt idx="38">
                  <c:v>0</c:v>
                </c:pt>
                <c:pt idx="39">
                  <c:v>0</c:v>
                </c:pt>
                <c:pt idx="40">
                  <c:v>1</c:v>
                </c:pt>
                <c:pt idx="41">
                  <c:v>0</c:v>
                </c:pt>
                <c:pt idx="42">
                  <c:v>0</c:v>
                </c:pt>
              </c:numCache>
            </c:numRef>
          </c:val>
          <c:extLst>
            <c:ext xmlns:c16="http://schemas.microsoft.com/office/drawing/2014/chart" uri="{C3380CC4-5D6E-409C-BE32-E72D297353CC}">
              <c16:uniqueId val="{00000000-71B9-404B-9927-F01B365297B6}"/>
            </c:ext>
          </c:extLst>
        </c:ser>
        <c:dLbls>
          <c:showLegendKey val="0"/>
          <c:showVal val="0"/>
          <c:showCatName val="0"/>
          <c:showSerName val="0"/>
          <c:showPercent val="0"/>
          <c:showBubbleSize val="0"/>
        </c:dLbls>
        <c:gapWidth val="219"/>
        <c:overlap val="-27"/>
        <c:axId val="695231808"/>
        <c:axId val="1"/>
      </c:barChart>
      <c:catAx>
        <c:axId val="695231808"/>
        <c:scaling>
          <c:orientation val="minMax"/>
        </c:scaling>
        <c:delete val="0"/>
        <c:axPos val="b"/>
        <c:title>
          <c:tx>
            <c:rich>
              <a:bodyPr/>
              <a:lstStyle/>
              <a:p>
                <a:pPr>
                  <a:defRPr/>
                </a:pPr>
                <a:r>
                  <a:rPr lang="en-US" sz="900" dirty="0"/>
                  <a:t>5-Year Return Range</a:t>
                </a:r>
              </a:p>
            </c:rich>
          </c:tx>
          <c:layout>
            <c:manualLayout>
              <c:xMode val="edge"/>
              <c:yMode val="edge"/>
              <c:x val="0.44202737678623505"/>
              <c:y val="0.94015467276660358"/>
            </c:manualLayout>
          </c:layout>
          <c:overlay val="0"/>
        </c:title>
        <c:numFmt formatCode="General" sourceLinked="1"/>
        <c:majorTickMark val="none"/>
        <c:minorTickMark val="none"/>
        <c:tickLblPos val="nextTo"/>
        <c:spPr>
          <a:noFill/>
          <a:ln w="25400" cap="flat" cmpd="sng" algn="ctr">
            <a:solidFill>
              <a:srgbClr val="D2D9E0"/>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sz="900" dirty="0"/>
                  <a:t># of occurrences within each 50 bps </a:t>
                </a:r>
                <a:br>
                  <a:rPr lang="en-US" sz="900" dirty="0"/>
                </a:br>
                <a:r>
                  <a:rPr lang="en-US" sz="900" dirty="0"/>
                  <a:t>average annual 5-year return range</a:t>
                </a:r>
              </a:p>
            </c:rich>
          </c:tx>
          <c:layout>
            <c:manualLayout>
              <c:xMode val="edge"/>
              <c:yMode val="edge"/>
              <c:x val="5.7505832604257221E-4"/>
              <c:y val="0.1514033661104007"/>
            </c:manualLayout>
          </c:layout>
          <c:overlay val="0"/>
        </c:title>
        <c:numFmt formatCode="General" sourceLinked="0"/>
        <c:majorTickMark val="none"/>
        <c:minorTickMark val="none"/>
        <c:tickLblPos val="nextTo"/>
        <c:spPr>
          <a:noFill/>
          <a:ln>
            <a:noFill/>
          </a:ln>
          <a:effectLst/>
        </c:spPr>
        <c:txPr>
          <a:bodyPr rot="-60000000" vert="horz"/>
          <a:lstStyle/>
          <a:p>
            <a:pPr>
              <a:defRPr/>
            </a:pPr>
            <a:endParaRPr lang="en-US"/>
          </a:p>
        </c:txPr>
        <c:crossAx val="695231808"/>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b="0">
          <a:latin typeface="Arial Nova Light" panose="020B03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050543161271497E-2"/>
          <c:y val="2.1261264320405562E-2"/>
          <c:w val="0.87832677165354334"/>
          <c:h val="0.88756303175632012"/>
        </c:manualLayout>
      </c:layout>
      <c:barChart>
        <c:barDir val="col"/>
        <c:grouping val="clustered"/>
        <c:varyColors val="0"/>
        <c:ser>
          <c:idx val="0"/>
          <c:order val="0"/>
          <c:tx>
            <c:strRef>
              <c:f>'Dividends NOT Reinvested'!$G$3</c:f>
              <c:strCache>
                <c:ptCount val="1"/>
                <c:pt idx="0">
                  <c:v>Dividend Received</c:v>
                </c:pt>
              </c:strCache>
            </c:strRef>
          </c:tx>
          <c:spPr>
            <a:solidFill>
              <a:schemeClr val="accent3">
                <a:lumMod val="20000"/>
                <a:lumOff val="80000"/>
              </a:schemeClr>
            </a:solidFill>
            <a:ln w="25400">
              <a:noFill/>
            </a:ln>
          </c:spPr>
          <c:invertIfNegative val="0"/>
          <c:cat>
            <c:numRef>
              <c:f>'Dividends NOT Reinvested'!$A$5:$A$81</c:f>
              <c:numCache>
                <c:formatCode>m/d/yyyy</c:formatCode>
                <c:ptCount val="77"/>
                <c:pt idx="0">
                  <c:v>37621</c:v>
                </c:pt>
                <c:pt idx="1">
                  <c:v>37711</c:v>
                </c:pt>
                <c:pt idx="2">
                  <c:v>37802</c:v>
                </c:pt>
                <c:pt idx="3">
                  <c:v>37894</c:v>
                </c:pt>
                <c:pt idx="4">
                  <c:v>37986</c:v>
                </c:pt>
                <c:pt idx="5">
                  <c:v>38077</c:v>
                </c:pt>
                <c:pt idx="6">
                  <c:v>38168</c:v>
                </c:pt>
                <c:pt idx="7">
                  <c:v>38260</c:v>
                </c:pt>
                <c:pt idx="8">
                  <c:v>38352</c:v>
                </c:pt>
                <c:pt idx="9">
                  <c:v>38442</c:v>
                </c:pt>
                <c:pt idx="10">
                  <c:v>38533</c:v>
                </c:pt>
                <c:pt idx="11">
                  <c:v>38625</c:v>
                </c:pt>
                <c:pt idx="12">
                  <c:v>38717</c:v>
                </c:pt>
                <c:pt idx="13">
                  <c:v>38807</c:v>
                </c:pt>
                <c:pt idx="14">
                  <c:v>38898</c:v>
                </c:pt>
                <c:pt idx="15">
                  <c:v>38990</c:v>
                </c:pt>
                <c:pt idx="16">
                  <c:v>39082</c:v>
                </c:pt>
                <c:pt idx="17">
                  <c:v>39172</c:v>
                </c:pt>
                <c:pt idx="18">
                  <c:v>39263</c:v>
                </c:pt>
                <c:pt idx="19">
                  <c:v>39355</c:v>
                </c:pt>
                <c:pt idx="20">
                  <c:v>39447</c:v>
                </c:pt>
                <c:pt idx="21">
                  <c:v>39538</c:v>
                </c:pt>
                <c:pt idx="22">
                  <c:v>39629</c:v>
                </c:pt>
                <c:pt idx="23">
                  <c:v>39721</c:v>
                </c:pt>
                <c:pt idx="24">
                  <c:v>39813</c:v>
                </c:pt>
                <c:pt idx="25">
                  <c:v>39903</c:v>
                </c:pt>
                <c:pt idx="26">
                  <c:v>39994</c:v>
                </c:pt>
                <c:pt idx="27">
                  <c:v>40086</c:v>
                </c:pt>
                <c:pt idx="28">
                  <c:v>40178</c:v>
                </c:pt>
                <c:pt idx="29">
                  <c:v>40268</c:v>
                </c:pt>
                <c:pt idx="30">
                  <c:v>40359</c:v>
                </c:pt>
                <c:pt idx="31">
                  <c:v>40451</c:v>
                </c:pt>
                <c:pt idx="32">
                  <c:v>40543</c:v>
                </c:pt>
                <c:pt idx="33">
                  <c:v>40633</c:v>
                </c:pt>
                <c:pt idx="34">
                  <c:v>40724</c:v>
                </c:pt>
                <c:pt idx="35">
                  <c:v>40816</c:v>
                </c:pt>
                <c:pt idx="36">
                  <c:v>40908</c:v>
                </c:pt>
                <c:pt idx="37">
                  <c:v>40999</c:v>
                </c:pt>
                <c:pt idx="38">
                  <c:v>41090</c:v>
                </c:pt>
                <c:pt idx="39">
                  <c:v>41182</c:v>
                </c:pt>
                <c:pt idx="40">
                  <c:v>41274</c:v>
                </c:pt>
                <c:pt idx="41">
                  <c:v>41364</c:v>
                </c:pt>
                <c:pt idx="42">
                  <c:v>41455</c:v>
                </c:pt>
                <c:pt idx="43">
                  <c:v>41547</c:v>
                </c:pt>
                <c:pt idx="44">
                  <c:v>41639</c:v>
                </c:pt>
                <c:pt idx="45">
                  <c:v>41729</c:v>
                </c:pt>
                <c:pt idx="46">
                  <c:v>41820</c:v>
                </c:pt>
                <c:pt idx="47">
                  <c:v>41912</c:v>
                </c:pt>
                <c:pt idx="48">
                  <c:v>42004</c:v>
                </c:pt>
                <c:pt idx="49">
                  <c:v>42094</c:v>
                </c:pt>
                <c:pt idx="50">
                  <c:v>42185</c:v>
                </c:pt>
                <c:pt idx="51">
                  <c:v>42277</c:v>
                </c:pt>
                <c:pt idx="52">
                  <c:v>42369</c:v>
                </c:pt>
                <c:pt idx="53">
                  <c:v>42460</c:v>
                </c:pt>
                <c:pt idx="54">
                  <c:v>42551</c:v>
                </c:pt>
                <c:pt idx="55">
                  <c:v>42643</c:v>
                </c:pt>
                <c:pt idx="56">
                  <c:v>42735</c:v>
                </c:pt>
                <c:pt idx="57">
                  <c:v>42825</c:v>
                </c:pt>
                <c:pt idx="58">
                  <c:v>42916</c:v>
                </c:pt>
                <c:pt idx="59">
                  <c:v>43008</c:v>
                </c:pt>
                <c:pt idx="60">
                  <c:v>43100</c:v>
                </c:pt>
                <c:pt idx="61">
                  <c:v>43190</c:v>
                </c:pt>
                <c:pt idx="62">
                  <c:v>43281</c:v>
                </c:pt>
                <c:pt idx="63">
                  <c:v>43373</c:v>
                </c:pt>
                <c:pt idx="64">
                  <c:v>43465</c:v>
                </c:pt>
                <c:pt idx="65">
                  <c:v>43555</c:v>
                </c:pt>
                <c:pt idx="66">
                  <c:v>43646</c:v>
                </c:pt>
                <c:pt idx="67">
                  <c:v>43738</c:v>
                </c:pt>
                <c:pt idx="68">
                  <c:v>43830</c:v>
                </c:pt>
                <c:pt idx="69">
                  <c:v>43921</c:v>
                </c:pt>
                <c:pt idx="70">
                  <c:v>44012</c:v>
                </c:pt>
                <c:pt idx="71">
                  <c:v>44104</c:v>
                </c:pt>
                <c:pt idx="72">
                  <c:v>44196</c:v>
                </c:pt>
                <c:pt idx="73">
                  <c:v>44286</c:v>
                </c:pt>
                <c:pt idx="74">
                  <c:v>44377</c:v>
                </c:pt>
                <c:pt idx="75">
                  <c:v>44469</c:v>
                </c:pt>
                <c:pt idx="76">
                  <c:v>44561</c:v>
                </c:pt>
              </c:numCache>
            </c:numRef>
          </c:cat>
          <c:val>
            <c:numRef>
              <c:f>'Dividends NOT Reinvested'!$G$5:$G$81</c:f>
              <c:numCache>
                <c:formatCode>_("$"* #,##0_);_("$"* \(#,##0\);_("$"* "-"??_);_(@_)</c:formatCode>
                <c:ptCount val="77"/>
                <c:pt idx="0">
                  <c:v>1000</c:v>
                </c:pt>
                <c:pt idx="1">
                  <c:v>770.51926298157457</c:v>
                </c:pt>
                <c:pt idx="2">
                  <c:v>938.02345058626474</c:v>
                </c:pt>
                <c:pt idx="3">
                  <c:v>1038.5259631490787</c:v>
                </c:pt>
                <c:pt idx="4">
                  <c:v>1465.6616415410385</c:v>
                </c:pt>
                <c:pt idx="5">
                  <c:v>854.83756281407045</c:v>
                </c:pt>
                <c:pt idx="6">
                  <c:v>1046.9011725293133</c:v>
                </c:pt>
                <c:pt idx="7">
                  <c:v>1256.2814070351758</c:v>
                </c:pt>
                <c:pt idx="8">
                  <c:v>1825.8769150631206</c:v>
                </c:pt>
                <c:pt idx="9">
                  <c:v>921.31391407701619</c:v>
                </c:pt>
                <c:pt idx="10">
                  <c:v>1139.1759562217337</c:v>
                </c:pt>
                <c:pt idx="11">
                  <c:v>1457.3513159299853</c:v>
                </c:pt>
                <c:pt idx="12">
                  <c:v>2476.2252728623339</c:v>
                </c:pt>
                <c:pt idx="13">
                  <c:v>1067.5102987033629</c:v>
                </c:pt>
                <c:pt idx="14">
                  <c:v>1366.4131823403045</c:v>
                </c:pt>
                <c:pt idx="15">
                  <c:v>1639.6957846480359</c:v>
                </c:pt>
                <c:pt idx="16">
                  <c:v>2891.3415194206655</c:v>
                </c:pt>
                <c:pt idx="17">
                  <c:v>1244.1530174476802</c:v>
                </c:pt>
                <c:pt idx="18">
                  <c:v>1620.9035790691607</c:v>
                </c:pt>
                <c:pt idx="19">
                  <c:v>1883.7527905841212</c:v>
                </c:pt>
                <c:pt idx="20">
                  <c:v>3291.0826581361175</c:v>
                </c:pt>
                <c:pt idx="21">
                  <c:v>1600.8255320825137</c:v>
                </c:pt>
                <c:pt idx="22">
                  <c:v>1945.1370973259357</c:v>
                </c:pt>
                <c:pt idx="23">
                  <c:v>2325.2214432483438</c:v>
                </c:pt>
                <c:pt idx="24">
                  <c:v>3291.0826581361175</c:v>
                </c:pt>
                <c:pt idx="25">
                  <c:v>1609.7686914796227</c:v>
                </c:pt>
                <c:pt idx="26">
                  <c:v>2164.2445741003817</c:v>
                </c:pt>
                <c:pt idx="27">
                  <c:v>2504.0847474515963</c:v>
                </c:pt>
                <c:pt idx="28">
                  <c:v>3085.3899920026101</c:v>
                </c:pt>
                <c:pt idx="29">
                  <c:v>1766.2740882469432</c:v>
                </c:pt>
                <c:pt idx="30">
                  <c:v>2235.7898582204134</c:v>
                </c:pt>
                <c:pt idx="31">
                  <c:v>2861.8110070748849</c:v>
                </c:pt>
                <c:pt idx="32">
                  <c:v>3219.5373829592454</c:v>
                </c:pt>
                <c:pt idx="33">
                  <c:v>1878.063473392893</c:v>
                </c:pt>
                <c:pt idx="34">
                  <c:v>2325.2214432483438</c:v>
                </c:pt>
                <c:pt idx="35">
                  <c:v>2861.8110070748849</c:v>
                </c:pt>
                <c:pt idx="36">
                  <c:v>3353.6846844842867</c:v>
                </c:pt>
                <c:pt idx="37">
                  <c:v>1922.7792793215976</c:v>
                </c:pt>
                <c:pt idx="38">
                  <c:v>2325.221425362025</c:v>
                </c:pt>
                <c:pt idx="39">
                  <c:v>2548.7109965820982</c:v>
                </c:pt>
                <c:pt idx="40">
                  <c:v>3219.536139860089</c:v>
                </c:pt>
                <c:pt idx="41">
                  <c:v>1922.7792703784382</c:v>
                </c:pt>
                <c:pt idx="42">
                  <c:v>2258.1477745995044</c:v>
                </c:pt>
                <c:pt idx="43">
                  <c:v>2235.7897866751382</c:v>
                </c:pt>
                <c:pt idx="44">
                  <c:v>2191.0740433485494</c:v>
                </c:pt>
                <c:pt idx="45">
                  <c:v>2012.2106318273841</c:v>
                </c:pt>
                <c:pt idx="46">
                  <c:v>2146.358237419845</c:v>
                </c:pt>
                <c:pt idx="47">
                  <c:v>2414.6530551057531</c:v>
                </c:pt>
                <c:pt idx="48">
                  <c:v>2325.2214432483438</c:v>
                </c:pt>
                <c:pt idx="49">
                  <c:v>1475.6213005229877</c:v>
                </c:pt>
                <c:pt idx="50">
                  <c:v>1788.6318794218032</c:v>
                </c:pt>
                <c:pt idx="51">
                  <c:v>1788.6318794218032</c:v>
                </c:pt>
                <c:pt idx="52">
                  <c:v>2258.1477477700264</c:v>
                </c:pt>
                <c:pt idx="53">
                  <c:v>1520.3370975085327</c:v>
                </c:pt>
                <c:pt idx="54">
                  <c:v>1654.4844884651677</c:v>
                </c:pt>
                <c:pt idx="55">
                  <c:v>1743.916082436258</c:v>
                </c:pt>
                <c:pt idx="56">
                  <c:v>1922.7792703784382</c:v>
                </c:pt>
                <c:pt idx="57">
                  <c:v>1520.3370975085327</c:v>
                </c:pt>
                <c:pt idx="58">
                  <c:v>1788.6318794218032</c:v>
                </c:pt>
                <c:pt idx="59">
                  <c:v>2325.2214432483438</c:v>
                </c:pt>
                <c:pt idx="60">
                  <c:v>2638.2320221471591</c:v>
                </c:pt>
                <c:pt idx="61">
                  <c:v>1609.7686914796227</c:v>
                </c:pt>
                <c:pt idx="62">
                  <c:v>1788.6318794218032</c:v>
                </c:pt>
                <c:pt idx="63">
                  <c:v>2146.3582553061638</c:v>
                </c:pt>
                <c:pt idx="64">
                  <c:v>2504.0846311905243</c:v>
                </c:pt>
                <c:pt idx="65">
                  <c:v>1699.200285450713</c:v>
                </c:pt>
                <c:pt idx="66">
                  <c:v>1922.7792524921194</c:v>
                </c:pt>
                <c:pt idx="67">
                  <c:v>2235.7898492772538</c:v>
                </c:pt>
                <c:pt idx="68">
                  <c:v>2682.9478191327044</c:v>
                </c:pt>
                <c:pt idx="69">
                  <c:v>1699.200285450713</c:v>
                </c:pt>
                <c:pt idx="70">
                  <c:v>1699.1108538567416</c:v>
                </c:pt>
                <c:pt idx="71">
                  <c:v>1878.0545302334961</c:v>
                </c:pt>
                <c:pt idx="72">
                  <c:v>2593.5072820022174</c:v>
                </c:pt>
                <c:pt idx="73">
                  <c:v>2012.2099700335887</c:v>
                </c:pt>
                <c:pt idx="74">
                  <c:v>2459.3688342049795</c:v>
                </c:pt>
                <c:pt idx="75">
                  <c:v>2772.2899815098235</c:v>
                </c:pt>
                <c:pt idx="76">
                  <c:v>3308.9689769303354</c:v>
                </c:pt>
              </c:numCache>
            </c:numRef>
          </c:val>
          <c:extLst>
            <c:ext xmlns:c16="http://schemas.microsoft.com/office/drawing/2014/chart" uri="{C3380CC4-5D6E-409C-BE32-E72D297353CC}">
              <c16:uniqueId val="{00000000-BC56-46BF-AAEB-F4446342CCC5}"/>
            </c:ext>
          </c:extLst>
        </c:ser>
        <c:dLbls>
          <c:showLegendKey val="0"/>
          <c:showVal val="0"/>
          <c:showCatName val="0"/>
          <c:showSerName val="0"/>
          <c:showPercent val="0"/>
          <c:showBubbleSize val="0"/>
        </c:dLbls>
        <c:gapWidth val="0"/>
        <c:axId val="478077200"/>
        <c:axId val="478101680"/>
      </c:barChart>
      <c:lineChart>
        <c:grouping val="standard"/>
        <c:varyColors val="0"/>
        <c:ser>
          <c:idx val="1"/>
          <c:order val="1"/>
          <c:tx>
            <c:strRef>
              <c:f>'Dividends NOT Reinvested'!$D$3</c:f>
              <c:strCache>
                <c:ptCount val="1"/>
                <c:pt idx="0">
                  <c:v>Market Value</c:v>
                </c:pt>
              </c:strCache>
            </c:strRef>
          </c:tx>
          <c:spPr>
            <a:ln w="28575">
              <a:solidFill>
                <a:schemeClr val="tx2"/>
              </a:solidFill>
              <a:prstDash val="solid"/>
            </a:ln>
          </c:spPr>
          <c:marker>
            <c:symbol val="none"/>
          </c:marker>
          <c:cat>
            <c:numRef>
              <c:f>'Dividends NOT Reinvested'!$A$5:$A$81</c:f>
              <c:numCache>
                <c:formatCode>m/d/yyyy</c:formatCode>
                <c:ptCount val="77"/>
                <c:pt idx="0">
                  <c:v>37621</c:v>
                </c:pt>
                <c:pt idx="1">
                  <c:v>37711</c:v>
                </c:pt>
                <c:pt idx="2">
                  <c:v>37802</c:v>
                </c:pt>
                <c:pt idx="3">
                  <c:v>37894</c:v>
                </c:pt>
                <c:pt idx="4">
                  <c:v>37986</c:v>
                </c:pt>
                <c:pt idx="5">
                  <c:v>38077</c:v>
                </c:pt>
                <c:pt idx="6">
                  <c:v>38168</c:v>
                </c:pt>
                <c:pt idx="7">
                  <c:v>38260</c:v>
                </c:pt>
                <c:pt idx="8">
                  <c:v>38352</c:v>
                </c:pt>
                <c:pt idx="9">
                  <c:v>38442</c:v>
                </c:pt>
                <c:pt idx="10">
                  <c:v>38533</c:v>
                </c:pt>
                <c:pt idx="11">
                  <c:v>38625</c:v>
                </c:pt>
                <c:pt idx="12">
                  <c:v>38717</c:v>
                </c:pt>
                <c:pt idx="13">
                  <c:v>38807</c:v>
                </c:pt>
                <c:pt idx="14">
                  <c:v>38898</c:v>
                </c:pt>
                <c:pt idx="15">
                  <c:v>38990</c:v>
                </c:pt>
                <c:pt idx="16">
                  <c:v>39082</c:v>
                </c:pt>
                <c:pt idx="17">
                  <c:v>39172</c:v>
                </c:pt>
                <c:pt idx="18">
                  <c:v>39263</c:v>
                </c:pt>
                <c:pt idx="19">
                  <c:v>39355</c:v>
                </c:pt>
                <c:pt idx="20">
                  <c:v>39447</c:v>
                </c:pt>
                <c:pt idx="21">
                  <c:v>39538</c:v>
                </c:pt>
                <c:pt idx="22">
                  <c:v>39629</c:v>
                </c:pt>
                <c:pt idx="23">
                  <c:v>39721</c:v>
                </c:pt>
                <c:pt idx="24">
                  <c:v>39813</c:v>
                </c:pt>
                <c:pt idx="25">
                  <c:v>39903</c:v>
                </c:pt>
                <c:pt idx="26">
                  <c:v>39994</c:v>
                </c:pt>
                <c:pt idx="27">
                  <c:v>40086</c:v>
                </c:pt>
                <c:pt idx="28">
                  <c:v>40178</c:v>
                </c:pt>
                <c:pt idx="29">
                  <c:v>40268</c:v>
                </c:pt>
                <c:pt idx="30">
                  <c:v>40359</c:v>
                </c:pt>
                <c:pt idx="31">
                  <c:v>40451</c:v>
                </c:pt>
                <c:pt idx="32">
                  <c:v>40543</c:v>
                </c:pt>
                <c:pt idx="33">
                  <c:v>40633</c:v>
                </c:pt>
                <c:pt idx="34">
                  <c:v>40724</c:v>
                </c:pt>
                <c:pt idx="35">
                  <c:v>40816</c:v>
                </c:pt>
                <c:pt idx="36">
                  <c:v>40908</c:v>
                </c:pt>
                <c:pt idx="37">
                  <c:v>40999</c:v>
                </c:pt>
                <c:pt idx="38">
                  <c:v>41090</c:v>
                </c:pt>
                <c:pt idx="39">
                  <c:v>41182</c:v>
                </c:pt>
                <c:pt idx="40">
                  <c:v>41274</c:v>
                </c:pt>
                <c:pt idx="41">
                  <c:v>41364</c:v>
                </c:pt>
                <c:pt idx="42">
                  <c:v>41455</c:v>
                </c:pt>
                <c:pt idx="43">
                  <c:v>41547</c:v>
                </c:pt>
                <c:pt idx="44">
                  <c:v>41639</c:v>
                </c:pt>
                <c:pt idx="45">
                  <c:v>41729</c:v>
                </c:pt>
                <c:pt idx="46">
                  <c:v>41820</c:v>
                </c:pt>
                <c:pt idx="47">
                  <c:v>41912</c:v>
                </c:pt>
                <c:pt idx="48">
                  <c:v>42004</c:v>
                </c:pt>
                <c:pt idx="49">
                  <c:v>42094</c:v>
                </c:pt>
                <c:pt idx="50">
                  <c:v>42185</c:v>
                </c:pt>
                <c:pt idx="51">
                  <c:v>42277</c:v>
                </c:pt>
                <c:pt idx="52">
                  <c:v>42369</c:v>
                </c:pt>
                <c:pt idx="53">
                  <c:v>42460</c:v>
                </c:pt>
                <c:pt idx="54">
                  <c:v>42551</c:v>
                </c:pt>
                <c:pt idx="55">
                  <c:v>42643</c:v>
                </c:pt>
                <c:pt idx="56">
                  <c:v>42735</c:v>
                </c:pt>
                <c:pt idx="57">
                  <c:v>42825</c:v>
                </c:pt>
                <c:pt idx="58">
                  <c:v>42916</c:v>
                </c:pt>
                <c:pt idx="59">
                  <c:v>43008</c:v>
                </c:pt>
                <c:pt idx="60">
                  <c:v>43100</c:v>
                </c:pt>
                <c:pt idx="61">
                  <c:v>43190</c:v>
                </c:pt>
                <c:pt idx="62">
                  <c:v>43281</c:v>
                </c:pt>
                <c:pt idx="63">
                  <c:v>43373</c:v>
                </c:pt>
                <c:pt idx="64">
                  <c:v>43465</c:v>
                </c:pt>
                <c:pt idx="65">
                  <c:v>43555</c:v>
                </c:pt>
                <c:pt idx="66">
                  <c:v>43646</c:v>
                </c:pt>
                <c:pt idx="67">
                  <c:v>43738</c:v>
                </c:pt>
                <c:pt idx="68">
                  <c:v>43830</c:v>
                </c:pt>
                <c:pt idx="69">
                  <c:v>43921</c:v>
                </c:pt>
                <c:pt idx="70">
                  <c:v>44012</c:v>
                </c:pt>
                <c:pt idx="71">
                  <c:v>44104</c:v>
                </c:pt>
                <c:pt idx="72">
                  <c:v>44196</c:v>
                </c:pt>
                <c:pt idx="73">
                  <c:v>44286</c:v>
                </c:pt>
                <c:pt idx="74">
                  <c:v>44377</c:v>
                </c:pt>
                <c:pt idx="75">
                  <c:v>44469</c:v>
                </c:pt>
                <c:pt idx="76">
                  <c:v>44561</c:v>
                </c:pt>
              </c:numCache>
            </c:numRef>
          </c:cat>
          <c:val>
            <c:numRef>
              <c:f>'Dividends NOT Reinvested'!$D$5:$D$81</c:f>
              <c:numCache>
                <c:formatCode>"$"0"k"</c:formatCode>
                <c:ptCount val="77"/>
                <c:pt idx="0">
                  <c:v>100</c:v>
                </c:pt>
                <c:pt idx="1">
                  <c:v>98.32495812395311</c:v>
                </c:pt>
                <c:pt idx="2">
                  <c:v>113.48408710217757</c:v>
                </c:pt>
                <c:pt idx="3">
                  <c:v>115.32663316582915</c:v>
                </c:pt>
                <c:pt idx="4">
                  <c:v>127.21943048576215</c:v>
                </c:pt>
                <c:pt idx="5">
                  <c:v>130.82077051926299</c:v>
                </c:pt>
                <c:pt idx="6">
                  <c:v>129.39698492462313</c:v>
                </c:pt>
                <c:pt idx="7">
                  <c:v>130.6532663316583</c:v>
                </c:pt>
                <c:pt idx="8">
                  <c:v>143.3062110859174</c:v>
                </c:pt>
                <c:pt idx="9">
                  <c:v>144.22752512562812</c:v>
                </c:pt>
                <c:pt idx="10">
                  <c:v>145.90264156146588</c:v>
                </c:pt>
                <c:pt idx="11">
                  <c:v>150.17418847285208</c:v>
                </c:pt>
                <c:pt idx="12">
                  <c:v>149.68354735830906</c:v>
                </c:pt>
                <c:pt idx="13">
                  <c:v>162.4323670507037</c:v>
                </c:pt>
                <c:pt idx="14">
                  <c:v>161.55316556869158</c:v>
                </c:pt>
                <c:pt idx="15">
                  <c:v>167.21481318889474</c:v>
                </c:pt>
                <c:pt idx="16">
                  <c:v>178.56224292664595</c:v>
                </c:pt>
                <c:pt idx="17">
                  <c:v>183.64399468805195</c:v>
                </c:pt>
                <c:pt idx="18">
                  <c:v>195.82267563349052</c:v>
                </c:pt>
                <c:pt idx="19">
                  <c:v>204.58431660143194</c:v>
                </c:pt>
                <c:pt idx="20">
                  <c:v>202.7414235324614</c:v>
                </c:pt>
                <c:pt idx="21">
                  <c:v>183.60306242264809</c:v>
                </c:pt>
                <c:pt idx="22">
                  <c:v>172.96070274008835</c:v>
                </c:pt>
                <c:pt idx="23">
                  <c:v>150.78166743525799</c:v>
                </c:pt>
                <c:pt idx="24">
                  <c:v>124.57821040172857</c:v>
                </c:pt>
                <c:pt idx="25">
                  <c:v>112.59437680960251</c:v>
                </c:pt>
                <c:pt idx="26">
                  <c:v>136.83033877576796</c:v>
                </c:pt>
                <c:pt idx="27">
                  <c:v>155.43211032175466</c:v>
                </c:pt>
                <c:pt idx="28">
                  <c:v>159.45653205045375</c:v>
                </c:pt>
                <c:pt idx="29">
                  <c:v>164.19640653092154</c:v>
                </c:pt>
                <c:pt idx="30">
                  <c:v>150.42394105937365</c:v>
                </c:pt>
                <c:pt idx="31">
                  <c:v>163.74924856106605</c:v>
                </c:pt>
                <c:pt idx="32">
                  <c:v>170.09889173301346</c:v>
                </c:pt>
                <c:pt idx="33">
                  <c:v>175.37535577730779</c:v>
                </c:pt>
                <c:pt idx="34">
                  <c:v>174.92819780745234</c:v>
                </c:pt>
                <c:pt idx="35">
                  <c:v>154.62722597601487</c:v>
                </c:pt>
                <c:pt idx="36">
                  <c:v>160.44027958413574</c:v>
                </c:pt>
                <c:pt idx="37">
                  <c:v>166.70049116211203</c:v>
                </c:pt>
                <c:pt idx="38">
                  <c:v>162.49720624547084</c:v>
                </c:pt>
                <c:pt idx="39">
                  <c:v>169.02571260536038</c:v>
                </c:pt>
                <c:pt idx="40">
                  <c:v>168.31025985359167</c:v>
                </c:pt>
                <c:pt idx="41">
                  <c:v>179.57864069394901</c:v>
                </c:pt>
                <c:pt idx="42">
                  <c:v>175.55421896524996</c:v>
                </c:pt>
                <c:pt idx="43">
                  <c:v>180.02579866380447</c:v>
                </c:pt>
                <c:pt idx="44">
                  <c:v>186.91203139957841</c:v>
                </c:pt>
                <c:pt idx="45">
                  <c:v>190.5787267523931</c:v>
                </c:pt>
                <c:pt idx="46">
                  <c:v>196.48121195448505</c:v>
                </c:pt>
                <c:pt idx="47">
                  <c:v>191.20474791019072</c:v>
                </c:pt>
                <c:pt idx="48">
                  <c:v>186.55430502369407</c:v>
                </c:pt>
                <c:pt idx="49">
                  <c:v>191.38361109813292</c:v>
                </c:pt>
                <c:pt idx="50">
                  <c:v>189.50554762474005</c:v>
                </c:pt>
                <c:pt idx="51">
                  <c:v>170.54604970286891</c:v>
                </c:pt>
                <c:pt idx="52">
                  <c:v>169.56230216918695</c:v>
                </c:pt>
                <c:pt idx="53">
                  <c:v>170.54604970286891</c:v>
                </c:pt>
                <c:pt idx="54">
                  <c:v>173.05013433405946</c:v>
                </c:pt>
                <c:pt idx="55">
                  <c:v>177.25341925070069</c:v>
                </c:pt>
                <c:pt idx="56">
                  <c:v>178.50546156629593</c:v>
                </c:pt>
                <c:pt idx="57">
                  <c:v>183.51363082867698</c:v>
                </c:pt>
                <c:pt idx="58">
                  <c:v>186.91203139957841</c:v>
                </c:pt>
                <c:pt idx="59">
                  <c:v>192.27792703784382</c:v>
                </c:pt>
                <c:pt idx="60">
                  <c:v>196.21291717257179</c:v>
                </c:pt>
                <c:pt idx="61">
                  <c:v>189.68441081268222</c:v>
                </c:pt>
                <c:pt idx="62">
                  <c:v>189.41611603076893</c:v>
                </c:pt>
                <c:pt idx="63">
                  <c:v>194.96087485697652</c:v>
                </c:pt>
                <c:pt idx="64">
                  <c:v>179.31034591203576</c:v>
                </c:pt>
                <c:pt idx="65">
                  <c:v>190.13156878253767</c:v>
                </c:pt>
                <c:pt idx="66">
                  <c:v>192.9933797896125</c:v>
                </c:pt>
                <c:pt idx="67">
                  <c:v>194.24542210520781</c:v>
                </c:pt>
                <c:pt idx="68">
                  <c:v>202.02597078069263</c:v>
                </c:pt>
                <c:pt idx="69">
                  <c:v>147.47269845832764</c:v>
                </c:pt>
                <c:pt idx="70">
                  <c:v>167.59480710182294</c:v>
                </c:pt>
                <c:pt idx="71">
                  <c:v>167.23708072593857</c:v>
                </c:pt>
                <c:pt idx="72">
                  <c:v>191.56247428607512</c:v>
                </c:pt>
                <c:pt idx="73">
                  <c:v>205.69266613350734</c:v>
                </c:pt>
                <c:pt idx="74">
                  <c:v>209.35936148632203</c:v>
                </c:pt>
                <c:pt idx="75">
                  <c:v>205.33493975762298</c:v>
                </c:pt>
                <c:pt idx="76">
                  <c:v>218.21308928945996</c:v>
                </c:pt>
              </c:numCache>
            </c:numRef>
          </c:val>
          <c:smooth val="0"/>
          <c:extLst>
            <c:ext xmlns:c16="http://schemas.microsoft.com/office/drawing/2014/chart" uri="{C3380CC4-5D6E-409C-BE32-E72D297353CC}">
              <c16:uniqueId val="{00000001-BC56-46BF-AAEB-F4446342CCC5}"/>
            </c:ext>
          </c:extLst>
        </c:ser>
        <c:dLbls>
          <c:showLegendKey val="0"/>
          <c:showVal val="0"/>
          <c:showCatName val="0"/>
          <c:showSerName val="0"/>
          <c:showPercent val="0"/>
          <c:showBubbleSize val="0"/>
        </c:dLbls>
        <c:marker val="1"/>
        <c:smooth val="0"/>
        <c:axId val="478089712"/>
        <c:axId val="478078288"/>
      </c:lineChart>
      <c:dateAx>
        <c:axId val="478077200"/>
        <c:scaling>
          <c:orientation val="minMax"/>
          <c:min val="37621"/>
        </c:scaling>
        <c:delete val="0"/>
        <c:axPos val="b"/>
        <c:numFmt formatCode="mmm\-yy" sourceLinked="0"/>
        <c:majorTickMark val="none"/>
        <c:minorTickMark val="none"/>
        <c:tickLblPos val="nextTo"/>
        <c:spPr>
          <a:ln w="3175">
            <a:solidFill>
              <a:schemeClr val="tx1"/>
            </a:solidFill>
            <a:prstDash val="solid"/>
          </a:ln>
        </c:spPr>
        <c:txPr>
          <a:bodyPr rot="0" vert="horz"/>
          <a:lstStyle/>
          <a:p>
            <a:pPr>
              <a:defRPr/>
            </a:pPr>
            <a:endParaRPr lang="en-US"/>
          </a:p>
        </c:txPr>
        <c:crossAx val="478101680"/>
        <c:crosses val="autoZero"/>
        <c:auto val="1"/>
        <c:lblOffset val="100"/>
        <c:baseTimeUnit val="months"/>
        <c:majorUnit val="12"/>
        <c:majorTimeUnit val="months"/>
        <c:minorUnit val="1"/>
        <c:minorTimeUnit val="months"/>
      </c:dateAx>
      <c:valAx>
        <c:axId val="478101680"/>
        <c:scaling>
          <c:orientation val="minMax"/>
          <c:max val="6000"/>
        </c:scaling>
        <c:delete val="0"/>
        <c:axPos val="l"/>
        <c:title>
          <c:tx>
            <c:rich>
              <a:bodyPr/>
              <a:lstStyle/>
              <a:p>
                <a:pPr>
                  <a:defRPr/>
                </a:pPr>
                <a:r>
                  <a:rPr lang="en-US"/>
                  <a:t>Quarterly Dividend</a:t>
                </a:r>
              </a:p>
            </c:rich>
          </c:tx>
          <c:layout>
            <c:manualLayout>
              <c:xMode val="edge"/>
              <c:yMode val="edge"/>
              <c:x val="3.4498524777611087E-3"/>
              <c:y val="0.28649550516852984"/>
            </c:manualLayout>
          </c:layout>
          <c:overlay val="0"/>
          <c:spPr>
            <a:noFill/>
            <a:ln w="25400">
              <a:noFill/>
            </a:ln>
          </c:spPr>
        </c:title>
        <c:numFmt formatCode="&quot;$&quot;#,##0" sourceLinked="0"/>
        <c:majorTickMark val="out"/>
        <c:minorTickMark val="none"/>
        <c:tickLblPos val="low"/>
        <c:spPr>
          <a:ln w="3175">
            <a:solidFill>
              <a:schemeClr val="tx1"/>
            </a:solidFill>
            <a:prstDash val="solid"/>
          </a:ln>
        </c:spPr>
        <c:txPr>
          <a:bodyPr rot="0" vert="horz"/>
          <a:lstStyle/>
          <a:p>
            <a:pPr>
              <a:defRPr/>
            </a:pPr>
            <a:endParaRPr lang="en-US"/>
          </a:p>
        </c:txPr>
        <c:crossAx val="478077200"/>
        <c:crossesAt val="37621"/>
        <c:crossBetween val="between"/>
      </c:valAx>
      <c:valAx>
        <c:axId val="478078288"/>
        <c:scaling>
          <c:orientation val="minMax"/>
          <c:max val="500"/>
        </c:scaling>
        <c:delete val="0"/>
        <c:axPos val="r"/>
        <c:title>
          <c:tx>
            <c:rich>
              <a:bodyPr rot="5400000" vert="horz"/>
              <a:lstStyle/>
              <a:p>
                <a:pPr>
                  <a:defRPr/>
                </a:pPr>
                <a:r>
                  <a:rPr lang="en-US"/>
                  <a:t>Market Value</a:t>
                </a:r>
              </a:p>
            </c:rich>
          </c:tx>
          <c:layout>
            <c:manualLayout>
              <c:xMode val="edge"/>
              <c:yMode val="edge"/>
              <c:x val="0.98324648221055699"/>
              <c:y val="0.3377247320398471"/>
            </c:manualLayout>
          </c:layout>
          <c:overlay val="0"/>
        </c:title>
        <c:numFmt formatCode="&quot;$&quot;0&quot;k&quot;" sourceLinked="0"/>
        <c:majorTickMark val="out"/>
        <c:minorTickMark val="none"/>
        <c:tickLblPos val="nextTo"/>
        <c:spPr>
          <a:ln>
            <a:solidFill>
              <a:schemeClr val="tx1"/>
            </a:solidFill>
          </a:ln>
        </c:spPr>
        <c:crossAx val="478089712"/>
        <c:crosses val="max"/>
        <c:crossBetween val="between"/>
      </c:valAx>
      <c:catAx>
        <c:axId val="478089712"/>
        <c:scaling>
          <c:orientation val="minMax"/>
        </c:scaling>
        <c:delete val="1"/>
        <c:axPos val="b"/>
        <c:numFmt formatCode="m/d/yyyy" sourceLinked="1"/>
        <c:majorTickMark val="out"/>
        <c:minorTickMark val="none"/>
        <c:tickLblPos val="nextTo"/>
        <c:crossAx val="478078288"/>
        <c:crosses val="autoZero"/>
        <c:auto val="0"/>
        <c:lblAlgn val="ctr"/>
        <c:lblOffset val="100"/>
        <c:noMultiLvlLbl val="0"/>
      </c:catAx>
      <c:spPr>
        <a:noFill/>
        <a:ln w="25400">
          <a:noFill/>
        </a:ln>
      </c:spPr>
    </c:plotArea>
    <c:plotVisOnly val="1"/>
    <c:dispBlanksAs val="gap"/>
    <c:showDLblsOverMax val="0"/>
  </c:chart>
  <c:spPr>
    <a:noFill/>
    <a:ln w="3175">
      <a:noFill/>
      <a:prstDash val="solid"/>
    </a:ln>
  </c:spPr>
  <c:txPr>
    <a:bodyPr/>
    <a:lstStyle/>
    <a:p>
      <a:pPr>
        <a:defRPr sz="900" b="0" i="0" u="none" strike="noStrike" baseline="0">
          <a:solidFill>
            <a:schemeClr val="tx1"/>
          </a:solidFill>
          <a:latin typeface="Arial Nova Light" panose="020B0304020202020204" pitchFamily="34" charset="0"/>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56579906678332E-2"/>
          <c:y val="3.9889370017149421E-2"/>
          <c:w val="0.87797918489355498"/>
          <c:h val="0.86579141921053737"/>
        </c:manualLayout>
      </c:layout>
      <c:barChart>
        <c:barDir val="col"/>
        <c:grouping val="clustered"/>
        <c:varyColors val="0"/>
        <c:ser>
          <c:idx val="0"/>
          <c:order val="0"/>
          <c:tx>
            <c:strRef>
              <c:f>'Dividends Reinvested'!$H$2</c:f>
              <c:strCache>
                <c:ptCount val="1"/>
                <c:pt idx="0">
                  <c:v> Dividend Reinvested </c:v>
                </c:pt>
              </c:strCache>
            </c:strRef>
          </c:tx>
          <c:spPr>
            <a:solidFill>
              <a:schemeClr val="accent1">
                <a:lumMod val="20000"/>
                <a:lumOff val="80000"/>
              </a:schemeClr>
            </a:solidFill>
            <a:ln>
              <a:noFill/>
            </a:ln>
            <a:effectLst/>
          </c:spPr>
          <c:invertIfNegative val="0"/>
          <c:cat>
            <c:numRef>
              <c:f>('Dividends Reinvested'!$B$3:$B$10,'Dividends Reinvested'!$B$12:$B$15,'Dividends Reinvested'!$B$17:$B$20,'Dividends Reinvested'!$B$22:$B$25,'Dividends Reinvested'!$B$27:$B$84)</c:f>
              <c:numCache>
                <c:formatCode>m/d/yyyy</c:formatCode>
                <c:ptCount val="78"/>
                <c:pt idx="0">
                  <c:v>37621</c:v>
                </c:pt>
                <c:pt idx="1">
                  <c:v>37711</c:v>
                </c:pt>
                <c:pt idx="2">
                  <c:v>37802</c:v>
                </c:pt>
                <c:pt idx="3">
                  <c:v>37894</c:v>
                </c:pt>
                <c:pt idx="4">
                  <c:v>37986</c:v>
                </c:pt>
                <c:pt idx="5">
                  <c:v>38077</c:v>
                </c:pt>
                <c:pt idx="6">
                  <c:v>38168</c:v>
                </c:pt>
                <c:pt idx="7">
                  <c:v>38260</c:v>
                </c:pt>
                <c:pt idx="8">
                  <c:v>38352</c:v>
                </c:pt>
                <c:pt idx="9">
                  <c:v>38442</c:v>
                </c:pt>
                <c:pt idx="10">
                  <c:v>38533</c:v>
                </c:pt>
                <c:pt idx="11">
                  <c:v>38625</c:v>
                </c:pt>
                <c:pt idx="12">
                  <c:v>38717</c:v>
                </c:pt>
                <c:pt idx="13">
                  <c:v>38807</c:v>
                </c:pt>
                <c:pt idx="14">
                  <c:v>38898</c:v>
                </c:pt>
                <c:pt idx="15">
                  <c:v>38990</c:v>
                </c:pt>
                <c:pt idx="16">
                  <c:v>39082</c:v>
                </c:pt>
                <c:pt idx="17">
                  <c:v>39172</c:v>
                </c:pt>
                <c:pt idx="18">
                  <c:v>39263</c:v>
                </c:pt>
                <c:pt idx="19">
                  <c:v>39355</c:v>
                </c:pt>
                <c:pt idx="20">
                  <c:v>39447</c:v>
                </c:pt>
                <c:pt idx="21">
                  <c:v>39538</c:v>
                </c:pt>
                <c:pt idx="22">
                  <c:v>39629</c:v>
                </c:pt>
                <c:pt idx="23">
                  <c:v>39721</c:v>
                </c:pt>
                <c:pt idx="24">
                  <c:v>39813</c:v>
                </c:pt>
                <c:pt idx="25">
                  <c:v>39903</c:v>
                </c:pt>
                <c:pt idx="26">
                  <c:v>39994</c:v>
                </c:pt>
                <c:pt idx="27">
                  <c:v>40086</c:v>
                </c:pt>
                <c:pt idx="28">
                  <c:v>40178</c:v>
                </c:pt>
                <c:pt idx="29">
                  <c:v>40268</c:v>
                </c:pt>
                <c:pt idx="30">
                  <c:v>40359</c:v>
                </c:pt>
                <c:pt idx="31">
                  <c:v>40451</c:v>
                </c:pt>
                <c:pt idx="32">
                  <c:v>40543</c:v>
                </c:pt>
                <c:pt idx="33">
                  <c:v>40633</c:v>
                </c:pt>
                <c:pt idx="34">
                  <c:v>40724</c:v>
                </c:pt>
                <c:pt idx="35">
                  <c:v>40816</c:v>
                </c:pt>
                <c:pt idx="36">
                  <c:v>40908</c:v>
                </c:pt>
                <c:pt idx="37">
                  <c:v>40999</c:v>
                </c:pt>
                <c:pt idx="38">
                  <c:v>41090</c:v>
                </c:pt>
                <c:pt idx="39">
                  <c:v>41182</c:v>
                </c:pt>
                <c:pt idx="40">
                  <c:v>41274</c:v>
                </c:pt>
                <c:pt idx="41">
                  <c:v>41364</c:v>
                </c:pt>
                <c:pt idx="42">
                  <c:v>41455</c:v>
                </c:pt>
                <c:pt idx="43">
                  <c:v>41547</c:v>
                </c:pt>
                <c:pt idx="44">
                  <c:v>41639</c:v>
                </c:pt>
                <c:pt idx="45">
                  <c:v>41729</c:v>
                </c:pt>
                <c:pt idx="46">
                  <c:v>41820</c:v>
                </c:pt>
                <c:pt idx="47">
                  <c:v>41912</c:v>
                </c:pt>
                <c:pt idx="48">
                  <c:v>42004</c:v>
                </c:pt>
                <c:pt idx="49">
                  <c:v>42094</c:v>
                </c:pt>
                <c:pt idx="50">
                  <c:v>42185</c:v>
                </c:pt>
                <c:pt idx="51">
                  <c:v>42277</c:v>
                </c:pt>
                <c:pt idx="52">
                  <c:v>42369</c:v>
                </c:pt>
                <c:pt idx="53">
                  <c:v>42460</c:v>
                </c:pt>
                <c:pt idx="54">
                  <c:v>42551</c:v>
                </c:pt>
                <c:pt idx="55">
                  <c:v>42643</c:v>
                </c:pt>
                <c:pt idx="56">
                  <c:v>42735</c:v>
                </c:pt>
                <c:pt idx="57">
                  <c:v>42825</c:v>
                </c:pt>
                <c:pt idx="58">
                  <c:v>42916</c:v>
                </c:pt>
                <c:pt idx="59">
                  <c:v>43008</c:v>
                </c:pt>
                <c:pt idx="60">
                  <c:v>43100</c:v>
                </c:pt>
                <c:pt idx="61">
                  <c:v>43190</c:v>
                </c:pt>
                <c:pt idx="62">
                  <c:v>43281</c:v>
                </c:pt>
                <c:pt idx="63">
                  <c:v>43373</c:v>
                </c:pt>
                <c:pt idx="64">
                  <c:v>43465</c:v>
                </c:pt>
                <c:pt idx="65">
                  <c:v>43555</c:v>
                </c:pt>
                <c:pt idx="66">
                  <c:v>43646</c:v>
                </c:pt>
                <c:pt idx="67">
                  <c:v>43738</c:v>
                </c:pt>
                <c:pt idx="68">
                  <c:v>43830</c:v>
                </c:pt>
                <c:pt idx="69">
                  <c:v>43921</c:v>
                </c:pt>
                <c:pt idx="70">
                  <c:v>44012</c:v>
                </c:pt>
                <c:pt idx="71">
                  <c:v>44104</c:v>
                </c:pt>
                <c:pt idx="72">
                  <c:v>44196</c:v>
                </c:pt>
                <c:pt idx="73">
                  <c:v>44286</c:v>
                </c:pt>
                <c:pt idx="74">
                  <c:v>44377</c:v>
                </c:pt>
                <c:pt idx="75">
                  <c:v>44469</c:v>
                </c:pt>
                <c:pt idx="76">
                  <c:v>44561</c:v>
                </c:pt>
                <c:pt idx="77">
                  <c:v>44561</c:v>
                </c:pt>
              </c:numCache>
            </c:numRef>
          </c:cat>
          <c:val>
            <c:numRef>
              <c:f>('Dividends Reinvested'!$H$3:$H$10,'Dividends Reinvested'!$H$12:$H$15,'Dividends Reinvested'!$H$17:$H$20,'Dividends Reinvested'!$H$22:$H$25,'Dividends Reinvested'!$H$27:$H$84)</c:f>
              <c:numCache>
                <c:formatCode>_("$"* #,##0.00_);_("$"* \(#,##0.00\);_("$"* "-"??_);_(@_)</c:formatCode>
                <c:ptCount val="78"/>
                <c:pt idx="0">
                  <c:v>1000</c:v>
                </c:pt>
                <c:pt idx="1">
                  <c:v>770.5</c:v>
                </c:pt>
                <c:pt idx="2">
                  <c:v>945.35059625212944</c:v>
                </c:pt>
                <c:pt idx="3">
                  <c:v>1055.2893390244974</c:v>
                </c:pt>
                <c:pt idx="4">
                  <c:v>1502.7310793515087</c:v>
                </c:pt>
                <c:pt idx="5">
                  <c:v>886.55551307833912</c:v>
                </c:pt>
                <c:pt idx="6">
                  <c:v>1092.8401782633252</c:v>
                </c:pt>
                <c:pt idx="7">
                  <c:v>1322.0183127340808</c:v>
                </c:pt>
                <c:pt idx="8">
                  <c:v>1939.8939847425081</c:v>
                </c:pt>
                <c:pt idx="9">
                  <c:v>991.3170103380595</c:v>
                </c:pt>
                <c:pt idx="10">
                  <c:v>1233.5624861839726</c:v>
                </c:pt>
                <c:pt idx="11">
                  <c:v>1590.4217573607236</c:v>
                </c:pt>
                <c:pt idx="12">
                  <c:v>2728.5533774766559</c:v>
                </c:pt>
                <c:pt idx="13">
                  <c:v>1195.556898930929</c:v>
                </c:pt>
                <c:pt idx="14">
                  <c:v>1540.590080983922</c:v>
                </c:pt>
                <c:pt idx="15">
                  <c:v>1864.7402152722716</c:v>
                </c:pt>
                <c:pt idx="16">
                  <c:v>3320.3656468277663</c:v>
                </c:pt>
                <c:pt idx="17">
                  <c:v>1452.0469512403427</c:v>
                </c:pt>
                <c:pt idx="18">
                  <c:v>1904.5736813603289</c:v>
                </c:pt>
                <c:pt idx="19">
                  <c:v>2231.8603374223994</c:v>
                </c:pt>
                <c:pt idx="20">
                  <c:v>3935.330480187286</c:v>
                </c:pt>
                <c:pt idx="21">
                  <c:v>1945.2279771039907</c:v>
                </c:pt>
                <c:pt idx="22">
                  <c:v>2384.2835535978024</c:v>
                </c:pt>
                <c:pt idx="23">
                  <c:v>2882.3647359443694</c:v>
                </c:pt>
                <c:pt idx="24">
                  <c:v>4140.0252337933589</c:v>
                </c:pt>
                <c:pt idx="25">
                  <c:v>2080.3767216715028</c:v>
                </c:pt>
                <c:pt idx="26">
                  <c:v>2836.375449424138</c:v>
                </c:pt>
                <c:pt idx="27">
                  <c:v>3333.7663771081825</c:v>
                </c:pt>
                <c:pt idx="28">
                  <c:v>4174.3902405494482</c:v>
                </c:pt>
                <c:pt idx="29">
                  <c:v>2436.0824791695368</c:v>
                </c:pt>
                <c:pt idx="30">
                  <c:v>3117.0195257820319</c:v>
                </c:pt>
                <c:pt idx="31">
                  <c:v>4047.7423418443154</c:v>
                </c:pt>
                <c:pt idx="32">
                  <c:v>4633.3813889796638</c:v>
                </c:pt>
                <c:pt idx="33">
                  <c:v>2754.1249079008867</c:v>
                </c:pt>
                <c:pt idx="34">
                  <c:v>3446.6660803569507</c:v>
                </c:pt>
                <c:pt idx="35">
                  <c:v>4299.7957513144138</c:v>
                </c:pt>
                <c:pt idx="36">
                  <c:v>5132.459676264225</c:v>
                </c:pt>
                <c:pt idx="37">
                  <c:v>3004.1883665660303</c:v>
                </c:pt>
                <c:pt idx="38">
                  <c:v>3674.5413303117653</c:v>
                </c:pt>
                <c:pt idx="39">
                  <c:v>4086.8521747187647</c:v>
                </c:pt>
                <c:pt idx="40">
                  <c:v>5239.5080730923946</c:v>
                </c:pt>
                <c:pt idx="41">
                  <c:v>3189.0080922791649</c:v>
                </c:pt>
                <c:pt idx="42">
                  <c:v>3785.431404707545</c:v>
                </c:pt>
                <c:pt idx="43">
                  <c:v>3797.6293124749109</c:v>
                </c:pt>
                <c:pt idx="44">
                  <c:v>3767.7143797029403</c:v>
                </c:pt>
                <c:pt idx="45">
                  <c:v>3501.0593553122321</c:v>
                </c:pt>
                <c:pt idx="46">
                  <c:v>3774.3807787017518</c:v>
                </c:pt>
                <c:pt idx="47">
                  <c:v>4292.6906664191456</c:v>
                </c:pt>
                <c:pt idx="48">
                  <c:v>4185.1352526568999</c:v>
                </c:pt>
                <c:pt idx="49">
                  <c:v>2688.7719079889357</c:v>
                </c:pt>
                <c:pt idx="50">
                  <c:v>3284.1642449275591</c:v>
                </c:pt>
                <c:pt idx="51">
                  <c:v>3314.3495780610847</c:v>
                </c:pt>
                <c:pt idx="52">
                  <c:v>4228.0672962687204</c:v>
                </c:pt>
                <c:pt idx="53">
                  <c:v>2884.2515783892736</c:v>
                </c:pt>
                <c:pt idx="54">
                  <c:v>3167.1115386678725</c:v>
                </c:pt>
                <c:pt idx="55">
                  <c:v>3371.2798883164887</c:v>
                </c:pt>
                <c:pt idx="56">
                  <c:v>3753.8827321144458</c:v>
                </c:pt>
                <c:pt idx="57">
                  <c:v>3000.1262894891893</c:v>
                </c:pt>
                <c:pt idx="58">
                  <c:v>3558.9157837212038</c:v>
                </c:pt>
                <c:pt idx="59">
                  <c:v>4670.8006527968337</c:v>
                </c:pt>
                <c:pt idx="60">
                  <c:v>5363.9795859406222</c:v>
                </c:pt>
                <c:pt idx="61">
                  <c:v>3317.0040778602875</c:v>
                </c:pt>
                <c:pt idx="62">
                  <c:v>3717.4543564908563</c:v>
                </c:pt>
                <c:pt idx="63">
                  <c:v>4502.6168319720164</c:v>
                </c:pt>
                <c:pt idx="64">
                  <c:v>5310.3590030409359</c:v>
                </c:pt>
                <c:pt idx="65">
                  <c:v>3654.1853062116243</c:v>
                </c:pt>
                <c:pt idx="66">
                  <c:v>4172.0406407701857</c:v>
                </c:pt>
                <c:pt idx="67">
                  <c:v>4899.5199250182577</c:v>
                </c:pt>
                <c:pt idx="68">
                  <c:v>5946.9724383999182</c:v>
                </c:pt>
                <c:pt idx="69">
                  <c:v>3816.192298943854</c:v>
                </c:pt>
                <c:pt idx="70">
                  <c:v>3863.9057700482222</c:v>
                </c:pt>
                <c:pt idx="71">
                  <c:v>4313.4084948184864</c:v>
                </c:pt>
                <c:pt idx="72">
                  <c:v>6021.0317159031483</c:v>
                </c:pt>
                <c:pt idx="73">
                  <c:v>4734.9873589792123</c:v>
                </c:pt>
                <c:pt idx="74">
                  <c:v>5843.7495753432822</c:v>
                </c:pt>
                <c:pt idx="75">
                  <c:v>6664.2066289683771</c:v>
                </c:pt>
                <c:pt idx="76">
                  <c:v>8060.1784068493798</c:v>
                </c:pt>
                <c:pt idx="77">
                  <c:v>1437.4402781217595</c:v>
                </c:pt>
              </c:numCache>
            </c:numRef>
          </c:val>
          <c:extLst>
            <c:ext xmlns:c16="http://schemas.microsoft.com/office/drawing/2014/chart" uri="{C3380CC4-5D6E-409C-BE32-E72D297353CC}">
              <c16:uniqueId val="{00000000-2F20-4F37-A731-9D1A7B5580F5}"/>
            </c:ext>
          </c:extLst>
        </c:ser>
        <c:dLbls>
          <c:showLegendKey val="0"/>
          <c:showVal val="0"/>
          <c:showCatName val="0"/>
          <c:showSerName val="0"/>
          <c:showPercent val="0"/>
          <c:showBubbleSize val="0"/>
        </c:dLbls>
        <c:gapWidth val="0"/>
        <c:axId val="478102768"/>
        <c:axId val="478096240"/>
      </c:barChart>
      <c:lineChart>
        <c:grouping val="standard"/>
        <c:varyColors val="0"/>
        <c:ser>
          <c:idx val="2"/>
          <c:order val="1"/>
          <c:tx>
            <c:strRef>
              <c:f>'Dividends Reinvested'!$P$2</c:f>
              <c:strCache>
                <c:ptCount val="1"/>
                <c:pt idx="0">
                  <c:v> Market Value </c:v>
                </c:pt>
              </c:strCache>
            </c:strRef>
          </c:tx>
          <c:spPr>
            <a:ln w="28575" cap="rnd">
              <a:solidFill>
                <a:schemeClr val="tx2"/>
              </a:solidFill>
              <a:round/>
            </a:ln>
            <a:effectLst/>
          </c:spPr>
          <c:marker>
            <c:symbol val="none"/>
          </c:marker>
          <c:cat>
            <c:numRef>
              <c:f>('Dividends Reinvested'!$B$3:$B$10,'Dividends Reinvested'!$B$12:$B$15,'Dividends Reinvested'!$B$17:$B$20,'Dividends Reinvested'!$B$22:$B$25,'Dividends Reinvested'!$B$27:$B$84)</c:f>
              <c:numCache>
                <c:formatCode>m/d/yyyy</c:formatCode>
                <c:ptCount val="78"/>
                <c:pt idx="0">
                  <c:v>37621</c:v>
                </c:pt>
                <c:pt idx="1">
                  <c:v>37711</c:v>
                </c:pt>
                <c:pt idx="2">
                  <c:v>37802</c:v>
                </c:pt>
                <c:pt idx="3">
                  <c:v>37894</c:v>
                </c:pt>
                <c:pt idx="4">
                  <c:v>37986</c:v>
                </c:pt>
                <c:pt idx="5">
                  <c:v>38077</c:v>
                </c:pt>
                <c:pt idx="6">
                  <c:v>38168</c:v>
                </c:pt>
                <c:pt idx="7">
                  <c:v>38260</c:v>
                </c:pt>
                <c:pt idx="8">
                  <c:v>38352</c:v>
                </c:pt>
                <c:pt idx="9">
                  <c:v>38442</c:v>
                </c:pt>
                <c:pt idx="10">
                  <c:v>38533</c:v>
                </c:pt>
                <c:pt idx="11">
                  <c:v>38625</c:v>
                </c:pt>
                <c:pt idx="12">
                  <c:v>38717</c:v>
                </c:pt>
                <c:pt idx="13">
                  <c:v>38807</c:v>
                </c:pt>
                <c:pt idx="14">
                  <c:v>38898</c:v>
                </c:pt>
                <c:pt idx="15">
                  <c:v>38990</c:v>
                </c:pt>
                <c:pt idx="16">
                  <c:v>39082</c:v>
                </c:pt>
                <c:pt idx="17">
                  <c:v>39172</c:v>
                </c:pt>
                <c:pt idx="18">
                  <c:v>39263</c:v>
                </c:pt>
                <c:pt idx="19">
                  <c:v>39355</c:v>
                </c:pt>
                <c:pt idx="20">
                  <c:v>39447</c:v>
                </c:pt>
                <c:pt idx="21">
                  <c:v>39538</c:v>
                </c:pt>
                <c:pt idx="22">
                  <c:v>39629</c:v>
                </c:pt>
                <c:pt idx="23">
                  <c:v>39721</c:v>
                </c:pt>
                <c:pt idx="24">
                  <c:v>39813</c:v>
                </c:pt>
                <c:pt idx="25">
                  <c:v>39903</c:v>
                </c:pt>
                <c:pt idx="26">
                  <c:v>39994</c:v>
                </c:pt>
                <c:pt idx="27">
                  <c:v>40086</c:v>
                </c:pt>
                <c:pt idx="28">
                  <c:v>40178</c:v>
                </c:pt>
                <c:pt idx="29">
                  <c:v>40268</c:v>
                </c:pt>
                <c:pt idx="30">
                  <c:v>40359</c:v>
                </c:pt>
                <c:pt idx="31">
                  <c:v>40451</c:v>
                </c:pt>
                <c:pt idx="32">
                  <c:v>40543</c:v>
                </c:pt>
                <c:pt idx="33">
                  <c:v>40633</c:v>
                </c:pt>
                <c:pt idx="34">
                  <c:v>40724</c:v>
                </c:pt>
                <c:pt idx="35">
                  <c:v>40816</c:v>
                </c:pt>
                <c:pt idx="36">
                  <c:v>40908</c:v>
                </c:pt>
                <c:pt idx="37">
                  <c:v>40999</c:v>
                </c:pt>
                <c:pt idx="38">
                  <c:v>41090</c:v>
                </c:pt>
                <c:pt idx="39">
                  <c:v>41182</c:v>
                </c:pt>
                <c:pt idx="40">
                  <c:v>41274</c:v>
                </c:pt>
                <c:pt idx="41">
                  <c:v>41364</c:v>
                </c:pt>
                <c:pt idx="42">
                  <c:v>41455</c:v>
                </c:pt>
                <c:pt idx="43">
                  <c:v>41547</c:v>
                </c:pt>
                <c:pt idx="44">
                  <c:v>41639</c:v>
                </c:pt>
                <c:pt idx="45">
                  <c:v>41729</c:v>
                </c:pt>
                <c:pt idx="46">
                  <c:v>41820</c:v>
                </c:pt>
                <c:pt idx="47">
                  <c:v>41912</c:v>
                </c:pt>
                <c:pt idx="48">
                  <c:v>42004</c:v>
                </c:pt>
                <c:pt idx="49">
                  <c:v>42094</c:v>
                </c:pt>
                <c:pt idx="50">
                  <c:v>42185</c:v>
                </c:pt>
                <c:pt idx="51">
                  <c:v>42277</c:v>
                </c:pt>
                <c:pt idx="52">
                  <c:v>42369</c:v>
                </c:pt>
                <c:pt idx="53">
                  <c:v>42460</c:v>
                </c:pt>
                <c:pt idx="54">
                  <c:v>42551</c:v>
                </c:pt>
                <c:pt idx="55">
                  <c:v>42643</c:v>
                </c:pt>
                <c:pt idx="56">
                  <c:v>42735</c:v>
                </c:pt>
                <c:pt idx="57">
                  <c:v>42825</c:v>
                </c:pt>
                <c:pt idx="58">
                  <c:v>42916</c:v>
                </c:pt>
                <c:pt idx="59">
                  <c:v>43008</c:v>
                </c:pt>
                <c:pt idx="60">
                  <c:v>43100</c:v>
                </c:pt>
                <c:pt idx="61">
                  <c:v>43190</c:v>
                </c:pt>
                <c:pt idx="62">
                  <c:v>43281</c:v>
                </c:pt>
                <c:pt idx="63">
                  <c:v>43373</c:v>
                </c:pt>
                <c:pt idx="64">
                  <c:v>43465</c:v>
                </c:pt>
                <c:pt idx="65">
                  <c:v>43555</c:v>
                </c:pt>
                <c:pt idx="66">
                  <c:v>43646</c:v>
                </c:pt>
                <c:pt idx="67">
                  <c:v>43738</c:v>
                </c:pt>
                <c:pt idx="68">
                  <c:v>43830</c:v>
                </c:pt>
                <c:pt idx="69">
                  <c:v>43921</c:v>
                </c:pt>
                <c:pt idx="70">
                  <c:v>44012</c:v>
                </c:pt>
                <c:pt idx="71">
                  <c:v>44104</c:v>
                </c:pt>
                <c:pt idx="72">
                  <c:v>44196</c:v>
                </c:pt>
                <c:pt idx="73">
                  <c:v>44286</c:v>
                </c:pt>
                <c:pt idx="74">
                  <c:v>44377</c:v>
                </c:pt>
                <c:pt idx="75">
                  <c:v>44469</c:v>
                </c:pt>
                <c:pt idx="76">
                  <c:v>44561</c:v>
                </c:pt>
                <c:pt idx="77">
                  <c:v>44561</c:v>
                </c:pt>
              </c:numCache>
            </c:numRef>
          </c:cat>
          <c:val>
            <c:numRef>
              <c:f>('Dividends Reinvested'!$P$3:$P$10,'Dividends Reinvested'!$P$12:$P$15,'Dividends Reinvested'!$P$17:$P$20,'Dividends Reinvested'!$P$22:$P$25,'Dividends Reinvested'!$P$27:$P$84)</c:f>
              <c:numCache>
                <c:formatCode>"$"0"k"</c:formatCode>
                <c:ptCount val="78"/>
                <c:pt idx="0">
                  <c:v>99.913749999999993</c:v>
                </c:pt>
                <c:pt idx="1">
                  <c:v>99.092999999999989</c:v>
                </c:pt>
                <c:pt idx="2">
                  <c:v>115.31589148211243</c:v>
                </c:pt>
                <c:pt idx="3">
                  <c:v>118.24346835811586</c:v>
                </c:pt>
                <c:pt idx="4">
                  <c:v>131.93978876706248</c:v>
                </c:pt>
                <c:pt idx="5">
                  <c:v>136.56130867578511</c:v>
                </c:pt>
                <c:pt idx="6">
                  <c:v>136.16788621161032</c:v>
                </c:pt>
                <c:pt idx="7">
                  <c:v>138.8119228370785</c:v>
                </c:pt>
                <c:pt idx="8">
                  <c:v>154.19487599824853</c:v>
                </c:pt>
                <c:pt idx="9">
                  <c:v>156.17751015410423</c:v>
                </c:pt>
                <c:pt idx="10">
                  <c:v>159.22498100444741</c:v>
                </c:pt>
                <c:pt idx="11">
                  <c:v>165.47698372118055</c:v>
                </c:pt>
                <c:pt idx="12">
                  <c:v>167.66489950607351</c:v>
                </c:pt>
                <c:pt idx="13">
                  <c:v>167.66499999999999</c:v>
                </c:pt>
                <c:pt idx="14">
                  <c:v>183.75461254150952</c:v>
                </c:pt>
                <c:pt idx="15">
                  <c:v>192.02654464159468</c:v>
                </c:pt>
                <c:pt idx="16">
                  <c:v>208.39941455125484</c:v>
                </c:pt>
                <c:pt idx="17">
                  <c:v>215.78305060168918</c:v>
                </c:pt>
                <c:pt idx="18">
                  <c:v>232.00966979260451</c:v>
                </c:pt>
                <c:pt idx="19">
                  <c:v>244.63283986488136</c:v>
                </c:pt>
                <c:pt idx="20">
                  <c:v>246.35931978182947</c:v>
                </c:pt>
                <c:pt idx="21">
                  <c:v>225.05445129102756</c:v>
                </c:pt>
                <c:pt idx="22">
                  <c:v>214.40359228140036</c:v>
                </c:pt>
                <c:pt idx="23">
                  <c:v>189.67615609172833</c:v>
                </c:pt>
                <c:pt idx="24">
                  <c:v>160.99804296046685</c:v>
                </c:pt>
                <c:pt idx="25">
                  <c:v>147.56184672830537</c:v>
                </c:pt>
                <c:pt idx="26">
                  <c:v>182.16651143425193</c:v>
                </c:pt>
                <c:pt idx="27">
                  <c:v>210.29247066883889</c:v>
                </c:pt>
                <c:pt idx="28">
                  <c:v>219.92581247839539</c:v>
                </c:pt>
                <c:pt idx="29">
                  <c:v>228.91391305777674</c:v>
                </c:pt>
                <c:pt idx="30">
                  <c:v>212.75945684319186</c:v>
                </c:pt>
                <c:pt idx="31">
                  <c:v>235.65892564504901</c:v>
                </c:pt>
                <c:pt idx="32">
                  <c:v>249.44502737273746</c:v>
                </c:pt>
                <c:pt idx="33">
                  <c:v>259.95816090692233</c:v>
                </c:pt>
                <c:pt idx="34">
                  <c:v>262.82501529909354</c:v>
                </c:pt>
                <c:pt idx="35">
                  <c:v>236.64061378403886</c:v>
                </c:pt>
                <c:pt idx="36">
                  <c:v>250.67506532799777</c:v>
                </c:pt>
                <c:pt idx="37">
                  <c:v>263.43634970724617</c:v>
                </c:pt>
                <c:pt idx="38">
                  <c:v>260.5638935213164</c:v>
                </c:pt>
                <c:pt idx="39">
                  <c:v>275.07428004658658</c:v>
                </c:pt>
                <c:pt idx="40">
                  <c:v>279.14945254276228</c:v>
                </c:pt>
                <c:pt idx="41">
                  <c:v>301.03549189473699</c:v>
                </c:pt>
                <c:pt idx="42">
                  <c:v>298.1898619648461</c:v>
                </c:pt>
                <c:pt idx="43">
                  <c:v>309.56771744076696</c:v>
                </c:pt>
                <c:pt idx="44">
                  <c:v>325.20955102877326</c:v>
                </c:pt>
                <c:pt idx="45">
                  <c:v>335.1335627683394</c:v>
                </c:pt>
                <c:pt idx="46">
                  <c:v>349.29782682456658</c:v>
                </c:pt>
                <c:pt idx="47">
                  <c:v>344.14689116078654</c:v>
                </c:pt>
                <c:pt idx="48">
                  <c:v>339.92595151908603</c:v>
                </c:pt>
                <c:pt idx="49">
                  <c:v>351.405574207249</c:v>
                </c:pt>
                <c:pt idx="50">
                  <c:v>351.155337795572</c:v>
                </c:pt>
                <c:pt idx="51">
                  <c:v>319.32373599938416</c:v>
                </c:pt>
                <c:pt idx="52">
                  <c:v>321.67888191917996</c:v>
                </c:pt>
                <c:pt idx="53">
                  <c:v>326.46928131024998</c:v>
                </c:pt>
                <c:pt idx="54">
                  <c:v>334.54215000000005</c:v>
                </c:pt>
                <c:pt idx="55">
                  <c:v>346.05560814189897</c:v>
                </c:pt>
                <c:pt idx="56">
                  <c:v>352.25012198943699</c:v>
                </c:pt>
                <c:pt idx="57">
                  <c:v>365.14475940979548</c:v>
                </c:pt>
                <c:pt idx="58">
                  <c:v>375.46051401328396</c:v>
                </c:pt>
                <c:pt idx="59">
                  <c:v>390.93410541601145</c:v>
                </c:pt>
                <c:pt idx="60">
                  <c:v>404.30594149030395</c:v>
                </c:pt>
                <c:pt idx="61">
                  <c:v>394.23603450585534</c:v>
                </c:pt>
                <c:pt idx="62">
                  <c:v>397.35593542153043</c:v>
                </c:pt>
                <c:pt idx="63">
                  <c:v>413.44937952247284</c:v>
                </c:pt>
                <c:pt idx="64">
                  <c:v>385.61271257654244</c:v>
                </c:pt>
                <c:pt idx="65">
                  <c:v>412.54690281527223</c:v>
                </c:pt>
                <c:pt idx="66">
                  <c:v>422.92655992757597</c:v>
                </c:pt>
                <c:pt idx="67">
                  <c:v>430.56080454015404</c:v>
                </c:pt>
                <c:pt idx="68">
                  <c:v>453.72517912179819</c:v>
                </c:pt>
                <c:pt idx="69">
                  <c:v>335.34811313793847</c:v>
                </c:pt>
                <c:pt idx="70">
                  <c:v>384.92219102423553</c:v>
                </c:pt>
                <c:pt idx="71">
                  <c:v>388.25407359124983</c:v>
                </c:pt>
                <c:pt idx="72">
                  <c:v>450.77099691748629</c:v>
                </c:pt>
                <c:pt idx="73">
                  <c:v>488.74996448325635</c:v>
                </c:pt>
                <c:pt idx="74">
                  <c:v>503.25671109955096</c:v>
                </c:pt>
                <c:pt idx="75">
                  <c:v>500.16674654395075</c:v>
                </c:pt>
                <c:pt idx="76">
                  <c:v>539.59296594109117</c:v>
                </c:pt>
                <c:pt idx="77">
                  <c:v>541.03158541550351</c:v>
                </c:pt>
              </c:numCache>
            </c:numRef>
          </c:val>
          <c:smooth val="0"/>
          <c:extLst>
            <c:ext xmlns:c16="http://schemas.microsoft.com/office/drawing/2014/chart" uri="{C3380CC4-5D6E-409C-BE32-E72D297353CC}">
              <c16:uniqueId val="{00000001-2F20-4F37-A731-9D1A7B5580F5}"/>
            </c:ext>
          </c:extLst>
        </c:ser>
        <c:dLbls>
          <c:showLegendKey val="0"/>
          <c:showVal val="0"/>
          <c:showCatName val="0"/>
          <c:showSerName val="0"/>
          <c:showPercent val="0"/>
          <c:showBubbleSize val="0"/>
        </c:dLbls>
        <c:marker val="1"/>
        <c:smooth val="0"/>
        <c:axId val="478103312"/>
        <c:axId val="478083184"/>
      </c:lineChart>
      <c:dateAx>
        <c:axId val="478102768"/>
        <c:scaling>
          <c:orientation val="minMax"/>
          <c:min val="37621"/>
        </c:scaling>
        <c:delete val="0"/>
        <c:axPos val="b"/>
        <c:numFmt formatCode="[$-409]mmm\-yy;@" sourceLinked="0"/>
        <c:majorTickMark val="none"/>
        <c:minorTickMark val="none"/>
        <c:tickLblPos val="nextTo"/>
        <c:spPr>
          <a:noFill/>
          <a:ln w="25400" cap="flat" cmpd="sng" algn="ctr">
            <a:solidFill>
              <a:srgbClr val="D2D9E0"/>
            </a:solidFill>
            <a:round/>
          </a:ln>
          <a:effectLst/>
        </c:spPr>
        <c:txPr>
          <a:bodyPr rot="0" spcFirstLastPara="1" vertOverflow="ellipsis" wrap="square" anchor="ctr" anchorCtr="1"/>
          <a:lstStyle/>
          <a:p>
            <a:pPr>
              <a:defRPr sz="900" b="0" i="0" u="none" strike="noStrike" kern="1200" baseline="0">
                <a:solidFill>
                  <a:schemeClr val="tx1"/>
                </a:solidFill>
                <a:latin typeface="Arial Nova Light" panose="020B0304020202020204" pitchFamily="34" charset="0"/>
                <a:ea typeface="+mn-ea"/>
                <a:cs typeface="Arial" panose="020B0604020202020204" pitchFamily="34" charset="0"/>
              </a:defRPr>
            </a:pPr>
            <a:endParaRPr lang="en-US"/>
          </a:p>
        </c:txPr>
        <c:crossAx val="478096240"/>
        <c:crosses val="autoZero"/>
        <c:auto val="1"/>
        <c:lblOffset val="100"/>
        <c:baseTimeUnit val="months"/>
        <c:majorUnit val="12"/>
        <c:majorTimeUnit val="months"/>
      </c:dateAx>
      <c:valAx>
        <c:axId val="478096240"/>
        <c:scaling>
          <c:orientation val="minMax"/>
          <c:max val="6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Arial" panose="020B0604020202020204" pitchFamily="34" charset="0"/>
                  </a:defRPr>
                </a:pPr>
                <a:r>
                  <a:rPr lang="en-US"/>
                  <a:t>Quarterly Dividend Reinvested</a:t>
                </a:r>
              </a:p>
            </c:rich>
          </c:tx>
          <c:layout>
            <c:manualLayout>
              <c:xMode val="edge"/>
              <c:yMode val="edge"/>
              <c:x val="3.4115014708623846E-3"/>
              <c:y val="0.11291338582677166"/>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Arial" panose="020B0604020202020204" pitchFamily="34" charset="0"/>
                </a:defRPr>
              </a:pPr>
              <a:endParaRPr lang="en-US"/>
            </a:p>
          </c:txPr>
        </c:title>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Arial" panose="020B0604020202020204" pitchFamily="34" charset="0"/>
              </a:defRPr>
            </a:pPr>
            <a:endParaRPr lang="en-US"/>
          </a:p>
        </c:txPr>
        <c:crossAx val="478102768"/>
        <c:crosses val="autoZero"/>
        <c:crossBetween val="between"/>
      </c:valAx>
      <c:valAx>
        <c:axId val="478083184"/>
        <c:scaling>
          <c:orientation val="minMax"/>
        </c:scaling>
        <c:delete val="0"/>
        <c:axPos val="r"/>
        <c:title>
          <c:tx>
            <c:rich>
              <a:bodyPr rot="5400000" spcFirstLastPara="1" vertOverflow="ellipsis" wrap="square" anchor="ctr" anchorCtr="1"/>
              <a:lstStyle/>
              <a:p>
                <a:pPr>
                  <a:defRPr sz="900" b="0" i="0" u="none" strike="noStrike" kern="1200" baseline="0">
                    <a:solidFill>
                      <a:schemeClr val="tx1"/>
                    </a:solidFill>
                    <a:latin typeface="Arial Nova Light" panose="020B0304020202020204" pitchFamily="34" charset="0"/>
                    <a:ea typeface="+mn-ea"/>
                    <a:cs typeface="Arial" panose="020B0604020202020204" pitchFamily="34" charset="0"/>
                  </a:defRPr>
                </a:pPr>
                <a:r>
                  <a:rPr lang="en-US"/>
                  <a:t>Market Value</a:t>
                </a:r>
              </a:p>
            </c:rich>
          </c:tx>
          <c:layout>
            <c:manualLayout>
              <c:xMode val="edge"/>
              <c:yMode val="edge"/>
              <c:x val="0.98324648221055699"/>
              <c:y val="0.30418332618580401"/>
            </c:manualLayout>
          </c:layout>
          <c:overlay val="0"/>
          <c:spPr>
            <a:noFill/>
            <a:ln>
              <a:noFill/>
            </a:ln>
            <a:effectLst/>
          </c:spPr>
          <c:txPr>
            <a:bodyPr rot="5400000" spcFirstLastPara="1" vertOverflow="ellipsis" wrap="square" anchor="ctr" anchorCtr="1"/>
            <a:lstStyle/>
            <a:p>
              <a:pPr>
                <a:defRPr sz="900" b="0" i="0" u="none" strike="noStrike" kern="1200" baseline="0">
                  <a:solidFill>
                    <a:schemeClr val="tx1"/>
                  </a:solidFill>
                  <a:latin typeface="Arial Nova Light" panose="020B0304020202020204" pitchFamily="34" charset="0"/>
                  <a:ea typeface="+mn-ea"/>
                  <a:cs typeface="Arial" panose="020B0604020202020204" pitchFamily="34" charset="0"/>
                </a:defRPr>
              </a:pPr>
              <a:endParaRPr lang="en-US"/>
            </a:p>
          </c:txPr>
        </c:title>
        <c:numFmt formatCode="&quot;$&quot;0&quot;k&quot;"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Nova Light" panose="020B0304020202020204" pitchFamily="34" charset="0"/>
                <a:ea typeface="+mn-ea"/>
                <a:cs typeface="Arial" panose="020B0604020202020204" pitchFamily="34" charset="0"/>
              </a:defRPr>
            </a:pPr>
            <a:endParaRPr lang="en-US"/>
          </a:p>
        </c:txPr>
        <c:crossAx val="478103312"/>
        <c:crosses val="max"/>
        <c:crossBetween val="between"/>
      </c:valAx>
      <c:dateAx>
        <c:axId val="478103312"/>
        <c:scaling>
          <c:orientation val="minMax"/>
        </c:scaling>
        <c:delete val="1"/>
        <c:axPos val="b"/>
        <c:numFmt formatCode="m/d/yyyy" sourceLinked="1"/>
        <c:majorTickMark val="out"/>
        <c:minorTickMark val="none"/>
        <c:tickLblPos val="nextTo"/>
        <c:crossAx val="478083184"/>
        <c:crosses val="autoZero"/>
        <c:auto val="0"/>
        <c:lblOffset val="100"/>
        <c:baseTimeUnit val="months"/>
      </c:dateAx>
      <c:spPr>
        <a:noFill/>
        <a:ln>
          <a:noFill/>
        </a:ln>
        <a:effectLst/>
      </c:spPr>
    </c:plotArea>
    <c:plotVisOnly val="1"/>
    <c:dispBlanksAs val="gap"/>
    <c:showDLblsOverMax val="0"/>
  </c:chart>
  <c:spPr>
    <a:noFill/>
    <a:ln w="9525" cap="flat" cmpd="sng" algn="ctr">
      <a:noFill/>
      <a:round/>
    </a:ln>
    <a:effectLst/>
  </c:spPr>
  <c:txPr>
    <a:bodyPr/>
    <a:lstStyle/>
    <a:p>
      <a:pPr>
        <a:defRPr sz="900">
          <a:solidFill>
            <a:schemeClr val="tx1"/>
          </a:solidFill>
          <a:latin typeface="Arial Nova Light" panose="020B03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'Top 10 (12.31) for charts'!$F$3</c:f>
              <c:strCache>
                <c:ptCount val="1"/>
                <c:pt idx="0">
                  <c:v>437.9</c:v>
                </c:pt>
              </c:strCache>
            </c:strRef>
          </c:tx>
          <c:spPr>
            <a:ln w="28575" cap="rnd">
              <a:solidFill>
                <a:schemeClr val="accent1"/>
              </a:solidFill>
              <a:round/>
            </a:ln>
            <a:effectLst/>
          </c:spPr>
          <c:marker>
            <c:symbol val="none"/>
          </c:marker>
          <c:cat>
            <c:numRef>
              <c:f>'Top 10 (12.31) for charts'!$E$4:$E$446</c:f>
              <c:numCache>
                <c:formatCode>m/d/yyyy</c:formatCode>
                <c:ptCount val="443"/>
                <c:pt idx="0">
                  <c:v>44200</c:v>
                </c:pt>
                <c:pt idx="1">
                  <c:v>44201</c:v>
                </c:pt>
                <c:pt idx="2">
                  <c:v>44202</c:v>
                </c:pt>
                <c:pt idx="3">
                  <c:v>44203</c:v>
                </c:pt>
                <c:pt idx="4">
                  <c:v>44204</c:v>
                </c:pt>
                <c:pt idx="5">
                  <c:v>44207</c:v>
                </c:pt>
                <c:pt idx="6">
                  <c:v>44208</c:v>
                </c:pt>
                <c:pt idx="7">
                  <c:v>44209</c:v>
                </c:pt>
                <c:pt idx="8">
                  <c:v>44210</c:v>
                </c:pt>
                <c:pt idx="9">
                  <c:v>44211</c:v>
                </c:pt>
                <c:pt idx="10">
                  <c:v>44215</c:v>
                </c:pt>
                <c:pt idx="11">
                  <c:v>44216</c:v>
                </c:pt>
                <c:pt idx="12">
                  <c:v>44217</c:v>
                </c:pt>
                <c:pt idx="13">
                  <c:v>44218</c:v>
                </c:pt>
                <c:pt idx="14">
                  <c:v>44221</c:v>
                </c:pt>
                <c:pt idx="15">
                  <c:v>44222</c:v>
                </c:pt>
                <c:pt idx="16">
                  <c:v>44223</c:v>
                </c:pt>
                <c:pt idx="17">
                  <c:v>44224</c:v>
                </c:pt>
                <c:pt idx="18">
                  <c:v>44225</c:v>
                </c:pt>
                <c:pt idx="19">
                  <c:v>44228</c:v>
                </c:pt>
                <c:pt idx="20">
                  <c:v>44229</c:v>
                </c:pt>
                <c:pt idx="21">
                  <c:v>44230</c:v>
                </c:pt>
                <c:pt idx="22">
                  <c:v>44231</c:v>
                </c:pt>
                <c:pt idx="23">
                  <c:v>44232</c:v>
                </c:pt>
                <c:pt idx="24">
                  <c:v>44235</c:v>
                </c:pt>
                <c:pt idx="25">
                  <c:v>44236</c:v>
                </c:pt>
                <c:pt idx="26">
                  <c:v>44237</c:v>
                </c:pt>
                <c:pt idx="27">
                  <c:v>44238</c:v>
                </c:pt>
                <c:pt idx="28">
                  <c:v>44239</c:v>
                </c:pt>
                <c:pt idx="29">
                  <c:v>44243</c:v>
                </c:pt>
                <c:pt idx="30">
                  <c:v>44244</c:v>
                </c:pt>
                <c:pt idx="31">
                  <c:v>44245</c:v>
                </c:pt>
                <c:pt idx="32">
                  <c:v>44246</c:v>
                </c:pt>
                <c:pt idx="33">
                  <c:v>44249</c:v>
                </c:pt>
                <c:pt idx="34">
                  <c:v>44250</c:v>
                </c:pt>
                <c:pt idx="35">
                  <c:v>44251</c:v>
                </c:pt>
                <c:pt idx="36">
                  <c:v>44252</c:v>
                </c:pt>
                <c:pt idx="37">
                  <c:v>44253</c:v>
                </c:pt>
                <c:pt idx="38">
                  <c:v>44256</c:v>
                </c:pt>
                <c:pt idx="39">
                  <c:v>44257</c:v>
                </c:pt>
                <c:pt idx="40">
                  <c:v>44258</c:v>
                </c:pt>
                <c:pt idx="41">
                  <c:v>44259</c:v>
                </c:pt>
                <c:pt idx="42">
                  <c:v>44260</c:v>
                </c:pt>
                <c:pt idx="43">
                  <c:v>44263</c:v>
                </c:pt>
                <c:pt idx="44">
                  <c:v>44264</c:v>
                </c:pt>
                <c:pt idx="45">
                  <c:v>44265</c:v>
                </c:pt>
                <c:pt idx="46">
                  <c:v>44266</c:v>
                </c:pt>
                <c:pt idx="47">
                  <c:v>44267</c:v>
                </c:pt>
                <c:pt idx="48">
                  <c:v>44270</c:v>
                </c:pt>
                <c:pt idx="49">
                  <c:v>44271</c:v>
                </c:pt>
                <c:pt idx="50">
                  <c:v>44272</c:v>
                </c:pt>
                <c:pt idx="51">
                  <c:v>44273</c:v>
                </c:pt>
                <c:pt idx="52">
                  <c:v>44274</c:v>
                </c:pt>
                <c:pt idx="53">
                  <c:v>44277</c:v>
                </c:pt>
                <c:pt idx="54">
                  <c:v>44278</c:v>
                </c:pt>
                <c:pt idx="55">
                  <c:v>44279</c:v>
                </c:pt>
                <c:pt idx="56">
                  <c:v>44280</c:v>
                </c:pt>
                <c:pt idx="57">
                  <c:v>44281</c:v>
                </c:pt>
                <c:pt idx="58">
                  <c:v>44284</c:v>
                </c:pt>
                <c:pt idx="59">
                  <c:v>44285</c:v>
                </c:pt>
                <c:pt idx="60">
                  <c:v>44286</c:v>
                </c:pt>
                <c:pt idx="61">
                  <c:v>44287</c:v>
                </c:pt>
                <c:pt idx="62">
                  <c:v>44291</c:v>
                </c:pt>
                <c:pt idx="63">
                  <c:v>44292</c:v>
                </c:pt>
                <c:pt idx="64">
                  <c:v>44293</c:v>
                </c:pt>
                <c:pt idx="65">
                  <c:v>44294</c:v>
                </c:pt>
                <c:pt idx="66">
                  <c:v>44295</c:v>
                </c:pt>
                <c:pt idx="67">
                  <c:v>44298</c:v>
                </c:pt>
                <c:pt idx="68">
                  <c:v>44299</c:v>
                </c:pt>
                <c:pt idx="69">
                  <c:v>44300</c:v>
                </c:pt>
                <c:pt idx="70">
                  <c:v>44301</c:v>
                </c:pt>
                <c:pt idx="71">
                  <c:v>44302</c:v>
                </c:pt>
                <c:pt idx="72">
                  <c:v>44305</c:v>
                </c:pt>
                <c:pt idx="73">
                  <c:v>44306</c:v>
                </c:pt>
                <c:pt idx="74">
                  <c:v>44307</c:v>
                </c:pt>
                <c:pt idx="75">
                  <c:v>44308</c:v>
                </c:pt>
                <c:pt idx="76">
                  <c:v>44309</c:v>
                </c:pt>
                <c:pt idx="77">
                  <c:v>44312</c:v>
                </c:pt>
                <c:pt idx="78">
                  <c:v>44313</c:v>
                </c:pt>
                <c:pt idx="79">
                  <c:v>44314</c:v>
                </c:pt>
                <c:pt idx="80">
                  <c:v>44315</c:v>
                </c:pt>
                <c:pt idx="81">
                  <c:v>44316</c:v>
                </c:pt>
                <c:pt idx="82">
                  <c:v>44319</c:v>
                </c:pt>
                <c:pt idx="83">
                  <c:v>44320</c:v>
                </c:pt>
                <c:pt idx="84">
                  <c:v>44321</c:v>
                </c:pt>
                <c:pt idx="85">
                  <c:v>44322</c:v>
                </c:pt>
                <c:pt idx="86">
                  <c:v>44323</c:v>
                </c:pt>
                <c:pt idx="87">
                  <c:v>44326</c:v>
                </c:pt>
                <c:pt idx="88">
                  <c:v>44327</c:v>
                </c:pt>
                <c:pt idx="89">
                  <c:v>44328</c:v>
                </c:pt>
                <c:pt idx="90">
                  <c:v>44329</c:v>
                </c:pt>
                <c:pt idx="91">
                  <c:v>44330</c:v>
                </c:pt>
                <c:pt idx="92">
                  <c:v>44333</c:v>
                </c:pt>
                <c:pt idx="93">
                  <c:v>44334</c:v>
                </c:pt>
                <c:pt idx="94">
                  <c:v>44335</c:v>
                </c:pt>
                <c:pt idx="95">
                  <c:v>44336</c:v>
                </c:pt>
                <c:pt idx="96">
                  <c:v>44337</c:v>
                </c:pt>
                <c:pt idx="97">
                  <c:v>44340</c:v>
                </c:pt>
                <c:pt idx="98">
                  <c:v>44341</c:v>
                </c:pt>
                <c:pt idx="99">
                  <c:v>44342</c:v>
                </c:pt>
                <c:pt idx="100">
                  <c:v>44343</c:v>
                </c:pt>
                <c:pt idx="101">
                  <c:v>44344</c:v>
                </c:pt>
                <c:pt idx="102">
                  <c:v>44348</c:v>
                </c:pt>
                <c:pt idx="103">
                  <c:v>44349</c:v>
                </c:pt>
                <c:pt idx="104">
                  <c:v>44350</c:v>
                </c:pt>
                <c:pt idx="105">
                  <c:v>44351</c:v>
                </c:pt>
                <c:pt idx="106">
                  <c:v>44354</c:v>
                </c:pt>
                <c:pt idx="107">
                  <c:v>44355</c:v>
                </c:pt>
                <c:pt idx="108">
                  <c:v>44356</c:v>
                </c:pt>
                <c:pt idx="109">
                  <c:v>44357</c:v>
                </c:pt>
                <c:pt idx="110">
                  <c:v>44358</c:v>
                </c:pt>
                <c:pt idx="111">
                  <c:v>44361</c:v>
                </c:pt>
                <c:pt idx="112">
                  <c:v>44362</c:v>
                </c:pt>
                <c:pt idx="113">
                  <c:v>44363</c:v>
                </c:pt>
                <c:pt idx="114">
                  <c:v>44364</c:v>
                </c:pt>
                <c:pt idx="115">
                  <c:v>44365</c:v>
                </c:pt>
                <c:pt idx="116">
                  <c:v>44368</c:v>
                </c:pt>
                <c:pt idx="117">
                  <c:v>44369</c:v>
                </c:pt>
                <c:pt idx="118">
                  <c:v>44370</c:v>
                </c:pt>
                <c:pt idx="119">
                  <c:v>44371</c:v>
                </c:pt>
                <c:pt idx="120">
                  <c:v>44372</c:v>
                </c:pt>
                <c:pt idx="121">
                  <c:v>44375</c:v>
                </c:pt>
                <c:pt idx="122">
                  <c:v>44376</c:v>
                </c:pt>
                <c:pt idx="123">
                  <c:v>44377</c:v>
                </c:pt>
                <c:pt idx="124">
                  <c:v>44378</c:v>
                </c:pt>
                <c:pt idx="125">
                  <c:v>44379</c:v>
                </c:pt>
                <c:pt idx="126">
                  <c:v>44383</c:v>
                </c:pt>
                <c:pt idx="127">
                  <c:v>44384</c:v>
                </c:pt>
                <c:pt idx="128">
                  <c:v>44385</c:v>
                </c:pt>
                <c:pt idx="129">
                  <c:v>44386</c:v>
                </c:pt>
                <c:pt idx="130">
                  <c:v>44389</c:v>
                </c:pt>
                <c:pt idx="131">
                  <c:v>44390</c:v>
                </c:pt>
                <c:pt idx="132">
                  <c:v>44391</c:v>
                </c:pt>
                <c:pt idx="133">
                  <c:v>44392</c:v>
                </c:pt>
                <c:pt idx="134">
                  <c:v>44393</c:v>
                </c:pt>
                <c:pt idx="135">
                  <c:v>44396</c:v>
                </c:pt>
                <c:pt idx="136">
                  <c:v>44397</c:v>
                </c:pt>
                <c:pt idx="137">
                  <c:v>44398</c:v>
                </c:pt>
                <c:pt idx="138">
                  <c:v>44399</c:v>
                </c:pt>
                <c:pt idx="139">
                  <c:v>44400</c:v>
                </c:pt>
                <c:pt idx="140">
                  <c:v>44403</c:v>
                </c:pt>
                <c:pt idx="141">
                  <c:v>44404</c:v>
                </c:pt>
                <c:pt idx="142">
                  <c:v>44405</c:v>
                </c:pt>
                <c:pt idx="143">
                  <c:v>44406</c:v>
                </c:pt>
                <c:pt idx="144">
                  <c:v>44407</c:v>
                </c:pt>
                <c:pt idx="145">
                  <c:v>44410</c:v>
                </c:pt>
                <c:pt idx="146">
                  <c:v>44411</c:v>
                </c:pt>
                <c:pt idx="147">
                  <c:v>44412</c:v>
                </c:pt>
                <c:pt idx="148">
                  <c:v>44413</c:v>
                </c:pt>
                <c:pt idx="149">
                  <c:v>44414</c:v>
                </c:pt>
                <c:pt idx="150">
                  <c:v>44417</c:v>
                </c:pt>
                <c:pt idx="151">
                  <c:v>44418</c:v>
                </c:pt>
                <c:pt idx="152">
                  <c:v>44419</c:v>
                </c:pt>
                <c:pt idx="153">
                  <c:v>44420</c:v>
                </c:pt>
                <c:pt idx="154">
                  <c:v>44421</c:v>
                </c:pt>
                <c:pt idx="155">
                  <c:v>44424</c:v>
                </c:pt>
                <c:pt idx="156">
                  <c:v>44425</c:v>
                </c:pt>
                <c:pt idx="157">
                  <c:v>44426</c:v>
                </c:pt>
                <c:pt idx="158">
                  <c:v>44427</c:v>
                </c:pt>
                <c:pt idx="159">
                  <c:v>44428</c:v>
                </c:pt>
                <c:pt idx="160">
                  <c:v>44431</c:v>
                </c:pt>
                <c:pt idx="161">
                  <c:v>44432</c:v>
                </c:pt>
                <c:pt idx="162">
                  <c:v>44433</c:v>
                </c:pt>
                <c:pt idx="163">
                  <c:v>44434</c:v>
                </c:pt>
                <c:pt idx="164">
                  <c:v>44435</c:v>
                </c:pt>
                <c:pt idx="165">
                  <c:v>44438</c:v>
                </c:pt>
                <c:pt idx="166">
                  <c:v>44439</c:v>
                </c:pt>
                <c:pt idx="167">
                  <c:v>44440</c:v>
                </c:pt>
                <c:pt idx="168">
                  <c:v>44441</c:v>
                </c:pt>
                <c:pt idx="169">
                  <c:v>44442</c:v>
                </c:pt>
                <c:pt idx="170">
                  <c:v>44446</c:v>
                </c:pt>
                <c:pt idx="171">
                  <c:v>44447</c:v>
                </c:pt>
                <c:pt idx="172">
                  <c:v>44448</c:v>
                </c:pt>
                <c:pt idx="173">
                  <c:v>44449</c:v>
                </c:pt>
                <c:pt idx="174">
                  <c:v>44452</c:v>
                </c:pt>
                <c:pt idx="175">
                  <c:v>44453</c:v>
                </c:pt>
                <c:pt idx="176">
                  <c:v>44454</c:v>
                </c:pt>
                <c:pt idx="177">
                  <c:v>44455</c:v>
                </c:pt>
                <c:pt idx="178">
                  <c:v>44456</c:v>
                </c:pt>
                <c:pt idx="179">
                  <c:v>44459</c:v>
                </c:pt>
                <c:pt idx="180">
                  <c:v>44460</c:v>
                </c:pt>
                <c:pt idx="181">
                  <c:v>44461</c:v>
                </c:pt>
                <c:pt idx="182">
                  <c:v>44462</c:v>
                </c:pt>
                <c:pt idx="183">
                  <c:v>44463</c:v>
                </c:pt>
                <c:pt idx="184">
                  <c:v>44466</c:v>
                </c:pt>
                <c:pt idx="185">
                  <c:v>44467</c:v>
                </c:pt>
                <c:pt idx="186">
                  <c:v>44468</c:v>
                </c:pt>
                <c:pt idx="187">
                  <c:v>44469</c:v>
                </c:pt>
                <c:pt idx="188">
                  <c:v>44470</c:v>
                </c:pt>
                <c:pt idx="189">
                  <c:v>44473</c:v>
                </c:pt>
                <c:pt idx="190">
                  <c:v>44474</c:v>
                </c:pt>
                <c:pt idx="191">
                  <c:v>44475</c:v>
                </c:pt>
                <c:pt idx="192">
                  <c:v>44476</c:v>
                </c:pt>
                <c:pt idx="193">
                  <c:v>44477</c:v>
                </c:pt>
                <c:pt idx="194">
                  <c:v>44480</c:v>
                </c:pt>
                <c:pt idx="195">
                  <c:v>44481</c:v>
                </c:pt>
                <c:pt idx="196">
                  <c:v>44482</c:v>
                </c:pt>
                <c:pt idx="197">
                  <c:v>44483</c:v>
                </c:pt>
                <c:pt idx="198">
                  <c:v>44484</c:v>
                </c:pt>
                <c:pt idx="199">
                  <c:v>44487</c:v>
                </c:pt>
                <c:pt idx="200">
                  <c:v>44488</c:v>
                </c:pt>
                <c:pt idx="201">
                  <c:v>44489</c:v>
                </c:pt>
                <c:pt idx="202">
                  <c:v>44490</c:v>
                </c:pt>
                <c:pt idx="203">
                  <c:v>44491</c:v>
                </c:pt>
                <c:pt idx="204">
                  <c:v>44494</c:v>
                </c:pt>
                <c:pt idx="205">
                  <c:v>44495</c:v>
                </c:pt>
                <c:pt idx="206">
                  <c:v>44496</c:v>
                </c:pt>
                <c:pt idx="207">
                  <c:v>44497</c:v>
                </c:pt>
                <c:pt idx="208">
                  <c:v>44498</c:v>
                </c:pt>
                <c:pt idx="209">
                  <c:v>44501</c:v>
                </c:pt>
                <c:pt idx="210">
                  <c:v>44502</c:v>
                </c:pt>
                <c:pt idx="211">
                  <c:v>44503</c:v>
                </c:pt>
                <c:pt idx="212">
                  <c:v>44504</c:v>
                </c:pt>
                <c:pt idx="213">
                  <c:v>44505</c:v>
                </c:pt>
                <c:pt idx="214">
                  <c:v>44508</c:v>
                </c:pt>
                <c:pt idx="215">
                  <c:v>44509</c:v>
                </c:pt>
                <c:pt idx="216">
                  <c:v>44510</c:v>
                </c:pt>
                <c:pt idx="217">
                  <c:v>44511</c:v>
                </c:pt>
                <c:pt idx="218">
                  <c:v>44512</c:v>
                </c:pt>
                <c:pt idx="219">
                  <c:v>44515</c:v>
                </c:pt>
                <c:pt idx="220">
                  <c:v>44516</c:v>
                </c:pt>
                <c:pt idx="221">
                  <c:v>44517</c:v>
                </c:pt>
                <c:pt idx="222">
                  <c:v>44518</c:v>
                </c:pt>
                <c:pt idx="223">
                  <c:v>44519</c:v>
                </c:pt>
                <c:pt idx="224">
                  <c:v>44522</c:v>
                </c:pt>
                <c:pt idx="225">
                  <c:v>44523</c:v>
                </c:pt>
                <c:pt idx="226">
                  <c:v>44524</c:v>
                </c:pt>
                <c:pt idx="227">
                  <c:v>44526</c:v>
                </c:pt>
                <c:pt idx="228">
                  <c:v>44529</c:v>
                </c:pt>
                <c:pt idx="229">
                  <c:v>44530</c:v>
                </c:pt>
                <c:pt idx="230">
                  <c:v>44531</c:v>
                </c:pt>
                <c:pt idx="231">
                  <c:v>44532</c:v>
                </c:pt>
                <c:pt idx="232">
                  <c:v>44533</c:v>
                </c:pt>
                <c:pt idx="233">
                  <c:v>44536</c:v>
                </c:pt>
                <c:pt idx="234">
                  <c:v>44537</c:v>
                </c:pt>
                <c:pt idx="235">
                  <c:v>44538</c:v>
                </c:pt>
                <c:pt idx="236">
                  <c:v>44539</c:v>
                </c:pt>
                <c:pt idx="237">
                  <c:v>44540</c:v>
                </c:pt>
                <c:pt idx="238">
                  <c:v>44543</c:v>
                </c:pt>
                <c:pt idx="239">
                  <c:v>44544</c:v>
                </c:pt>
                <c:pt idx="240">
                  <c:v>44545</c:v>
                </c:pt>
                <c:pt idx="241">
                  <c:v>44546</c:v>
                </c:pt>
                <c:pt idx="242">
                  <c:v>44547</c:v>
                </c:pt>
                <c:pt idx="243">
                  <c:v>44550</c:v>
                </c:pt>
                <c:pt idx="244">
                  <c:v>44551</c:v>
                </c:pt>
                <c:pt idx="245">
                  <c:v>44552</c:v>
                </c:pt>
                <c:pt idx="246">
                  <c:v>44553</c:v>
                </c:pt>
                <c:pt idx="247">
                  <c:v>44557</c:v>
                </c:pt>
                <c:pt idx="248">
                  <c:v>44558</c:v>
                </c:pt>
                <c:pt idx="249">
                  <c:v>44559</c:v>
                </c:pt>
                <c:pt idx="250">
                  <c:v>44560</c:v>
                </c:pt>
                <c:pt idx="251">
                  <c:v>44561</c:v>
                </c:pt>
              </c:numCache>
            </c:numRef>
          </c:cat>
          <c:val>
            <c:numRef>
              <c:f>'Top 10 (12.31) for charts'!$F$4:$F$446</c:f>
              <c:numCache>
                <c:formatCode>0.0</c:formatCode>
                <c:ptCount val="443"/>
                <c:pt idx="0">
                  <c:v>425.22</c:v>
                </c:pt>
                <c:pt idx="1">
                  <c:v>428.1</c:v>
                </c:pt>
                <c:pt idx="2">
                  <c:v>425.46</c:v>
                </c:pt>
                <c:pt idx="3">
                  <c:v>443.39</c:v>
                </c:pt>
                <c:pt idx="4">
                  <c:v>445.64</c:v>
                </c:pt>
                <c:pt idx="5">
                  <c:v>445.76</c:v>
                </c:pt>
                <c:pt idx="6">
                  <c:v>449.39</c:v>
                </c:pt>
                <c:pt idx="7">
                  <c:v>451.21</c:v>
                </c:pt>
                <c:pt idx="8">
                  <c:v>452.07</c:v>
                </c:pt>
                <c:pt idx="9">
                  <c:v>445.85</c:v>
                </c:pt>
                <c:pt idx="10">
                  <c:v>459.27</c:v>
                </c:pt>
                <c:pt idx="11">
                  <c:v>461.88</c:v>
                </c:pt>
                <c:pt idx="12">
                  <c:v>466.82</c:v>
                </c:pt>
                <c:pt idx="13">
                  <c:v>465.02</c:v>
                </c:pt>
                <c:pt idx="14">
                  <c:v>464.79</c:v>
                </c:pt>
                <c:pt idx="15">
                  <c:v>463.87</c:v>
                </c:pt>
                <c:pt idx="16">
                  <c:v>444.7</c:v>
                </c:pt>
                <c:pt idx="17">
                  <c:v>451.74</c:v>
                </c:pt>
                <c:pt idx="18">
                  <c:v>450.5</c:v>
                </c:pt>
                <c:pt idx="19">
                  <c:v>466.74</c:v>
                </c:pt>
                <c:pt idx="20">
                  <c:v>476.88</c:v>
                </c:pt>
                <c:pt idx="21">
                  <c:v>465.19</c:v>
                </c:pt>
                <c:pt idx="22">
                  <c:v>470.63</c:v>
                </c:pt>
                <c:pt idx="23">
                  <c:v>466.01</c:v>
                </c:pt>
                <c:pt idx="24">
                  <c:v>472.7</c:v>
                </c:pt>
                <c:pt idx="25">
                  <c:v>474.63</c:v>
                </c:pt>
                <c:pt idx="26">
                  <c:v>470.05</c:v>
                </c:pt>
                <c:pt idx="27">
                  <c:v>478.39</c:v>
                </c:pt>
                <c:pt idx="28">
                  <c:v>486.32</c:v>
                </c:pt>
                <c:pt idx="29">
                  <c:v>489.13</c:v>
                </c:pt>
                <c:pt idx="30">
                  <c:v>482.48</c:v>
                </c:pt>
                <c:pt idx="31">
                  <c:v>483.26</c:v>
                </c:pt>
                <c:pt idx="32">
                  <c:v>489.96</c:v>
                </c:pt>
                <c:pt idx="33">
                  <c:v>476.36</c:v>
                </c:pt>
                <c:pt idx="34">
                  <c:v>471.9</c:v>
                </c:pt>
                <c:pt idx="35">
                  <c:v>480.88</c:v>
                </c:pt>
                <c:pt idx="36">
                  <c:v>457.16</c:v>
                </c:pt>
                <c:pt idx="37">
                  <c:v>469.87</c:v>
                </c:pt>
                <c:pt idx="38">
                  <c:v>489.58</c:v>
                </c:pt>
                <c:pt idx="39">
                  <c:v>480.51</c:v>
                </c:pt>
                <c:pt idx="40">
                  <c:v>463.06</c:v>
                </c:pt>
                <c:pt idx="41">
                  <c:v>443.59</c:v>
                </c:pt>
                <c:pt idx="42">
                  <c:v>450.14</c:v>
                </c:pt>
                <c:pt idx="43">
                  <c:v>421.25</c:v>
                </c:pt>
                <c:pt idx="44">
                  <c:v>443.6</c:v>
                </c:pt>
                <c:pt idx="45">
                  <c:v>437.59</c:v>
                </c:pt>
                <c:pt idx="46">
                  <c:v>453.69</c:v>
                </c:pt>
                <c:pt idx="47">
                  <c:v>451.17</c:v>
                </c:pt>
                <c:pt idx="48">
                  <c:v>470.77</c:v>
                </c:pt>
                <c:pt idx="49">
                  <c:v>478.18</c:v>
                </c:pt>
                <c:pt idx="50">
                  <c:v>483.59</c:v>
                </c:pt>
                <c:pt idx="51">
                  <c:v>464.15</c:v>
                </c:pt>
                <c:pt idx="52">
                  <c:v>474.46</c:v>
                </c:pt>
                <c:pt idx="53">
                  <c:v>475.28</c:v>
                </c:pt>
                <c:pt idx="54">
                  <c:v>464.06</c:v>
                </c:pt>
                <c:pt idx="55">
                  <c:v>457.27</c:v>
                </c:pt>
                <c:pt idx="56">
                  <c:v>461.7</c:v>
                </c:pt>
                <c:pt idx="57">
                  <c:v>482.04</c:v>
                </c:pt>
                <c:pt idx="58">
                  <c:v>472.62</c:v>
                </c:pt>
                <c:pt idx="59">
                  <c:v>456.16</c:v>
                </c:pt>
                <c:pt idx="60">
                  <c:v>463.66</c:v>
                </c:pt>
                <c:pt idx="61">
                  <c:v>475.95</c:v>
                </c:pt>
                <c:pt idx="62">
                  <c:v>488.48</c:v>
                </c:pt>
                <c:pt idx="63">
                  <c:v>483.87</c:v>
                </c:pt>
                <c:pt idx="64">
                  <c:v>482.46</c:v>
                </c:pt>
                <c:pt idx="65">
                  <c:v>485.48</c:v>
                </c:pt>
                <c:pt idx="66">
                  <c:v>485.09</c:v>
                </c:pt>
                <c:pt idx="67">
                  <c:v>483.67</c:v>
                </c:pt>
                <c:pt idx="68">
                  <c:v>484.96</c:v>
                </c:pt>
                <c:pt idx="69">
                  <c:v>477.3</c:v>
                </c:pt>
                <c:pt idx="70">
                  <c:v>480</c:v>
                </c:pt>
                <c:pt idx="71">
                  <c:v>478.79</c:v>
                </c:pt>
                <c:pt idx="72">
                  <c:v>462</c:v>
                </c:pt>
                <c:pt idx="73">
                  <c:v>457.26</c:v>
                </c:pt>
                <c:pt idx="74">
                  <c:v>459.79</c:v>
                </c:pt>
                <c:pt idx="75">
                  <c:v>455.11</c:v>
                </c:pt>
                <c:pt idx="76">
                  <c:v>466.13</c:v>
                </c:pt>
                <c:pt idx="77">
                  <c:v>471.85</c:v>
                </c:pt>
                <c:pt idx="78">
                  <c:v>466.35</c:v>
                </c:pt>
                <c:pt idx="79">
                  <c:v>459.2</c:v>
                </c:pt>
                <c:pt idx="80">
                  <c:v>466.29</c:v>
                </c:pt>
                <c:pt idx="81">
                  <c:v>456.2</c:v>
                </c:pt>
                <c:pt idx="82">
                  <c:v>450.14</c:v>
                </c:pt>
                <c:pt idx="83">
                  <c:v>444.54</c:v>
                </c:pt>
                <c:pt idx="84">
                  <c:v>443.83</c:v>
                </c:pt>
                <c:pt idx="85">
                  <c:v>448.58</c:v>
                </c:pt>
                <c:pt idx="86">
                  <c:v>452.58</c:v>
                </c:pt>
                <c:pt idx="87">
                  <c:v>436.1</c:v>
                </c:pt>
                <c:pt idx="88">
                  <c:v>440.07</c:v>
                </c:pt>
                <c:pt idx="89">
                  <c:v>422.38</c:v>
                </c:pt>
                <c:pt idx="90">
                  <c:v>430.6</c:v>
                </c:pt>
                <c:pt idx="91">
                  <c:v>441.62</c:v>
                </c:pt>
                <c:pt idx="92">
                  <c:v>439.94</c:v>
                </c:pt>
                <c:pt idx="93">
                  <c:v>433.74</c:v>
                </c:pt>
                <c:pt idx="94">
                  <c:v>441.72</c:v>
                </c:pt>
                <c:pt idx="95">
                  <c:v>455</c:v>
                </c:pt>
                <c:pt idx="96">
                  <c:v>451.24</c:v>
                </c:pt>
                <c:pt idx="97">
                  <c:v>459.19</c:v>
                </c:pt>
                <c:pt idx="98">
                  <c:v>459.54</c:v>
                </c:pt>
                <c:pt idx="99">
                  <c:v>460.49</c:v>
                </c:pt>
                <c:pt idx="100">
                  <c:v>467.68</c:v>
                </c:pt>
                <c:pt idx="101">
                  <c:v>472.33</c:v>
                </c:pt>
                <c:pt idx="102">
                  <c:v>468.31</c:v>
                </c:pt>
                <c:pt idx="103">
                  <c:v>473.73</c:v>
                </c:pt>
                <c:pt idx="104">
                  <c:v>464.8</c:v>
                </c:pt>
                <c:pt idx="105">
                  <c:v>475</c:v>
                </c:pt>
                <c:pt idx="106">
                  <c:v>463.78</c:v>
                </c:pt>
                <c:pt idx="107">
                  <c:v>463.53</c:v>
                </c:pt>
                <c:pt idx="108">
                  <c:v>463.93</c:v>
                </c:pt>
                <c:pt idx="109">
                  <c:v>468.67</c:v>
                </c:pt>
                <c:pt idx="110">
                  <c:v>470.7</c:v>
                </c:pt>
                <c:pt idx="111">
                  <c:v>475.83</c:v>
                </c:pt>
                <c:pt idx="112">
                  <c:v>470.74</c:v>
                </c:pt>
                <c:pt idx="113">
                  <c:v>465.75</c:v>
                </c:pt>
                <c:pt idx="114">
                  <c:v>471.17</c:v>
                </c:pt>
                <c:pt idx="115">
                  <c:v>463.5</c:v>
                </c:pt>
                <c:pt idx="116">
                  <c:v>464.61</c:v>
                </c:pt>
                <c:pt idx="117">
                  <c:v>464.45</c:v>
                </c:pt>
                <c:pt idx="118">
                  <c:v>466.66</c:v>
                </c:pt>
                <c:pt idx="119">
                  <c:v>470.06</c:v>
                </c:pt>
                <c:pt idx="120">
                  <c:v>462.2</c:v>
                </c:pt>
                <c:pt idx="121">
                  <c:v>472.8</c:v>
                </c:pt>
                <c:pt idx="122">
                  <c:v>477.15</c:v>
                </c:pt>
                <c:pt idx="123">
                  <c:v>476.84</c:v>
                </c:pt>
                <c:pt idx="124">
                  <c:v>469.64</c:v>
                </c:pt>
                <c:pt idx="125">
                  <c:v>468.17</c:v>
                </c:pt>
                <c:pt idx="126">
                  <c:v>473.28</c:v>
                </c:pt>
                <c:pt idx="127">
                  <c:v>469.54</c:v>
                </c:pt>
                <c:pt idx="128">
                  <c:v>470.5</c:v>
                </c:pt>
                <c:pt idx="129">
                  <c:v>480.18</c:v>
                </c:pt>
                <c:pt idx="130">
                  <c:v>485.75</c:v>
                </c:pt>
                <c:pt idx="131">
                  <c:v>484.01</c:v>
                </c:pt>
                <c:pt idx="132">
                  <c:v>481.59</c:v>
                </c:pt>
                <c:pt idx="133">
                  <c:v>477.34</c:v>
                </c:pt>
                <c:pt idx="134">
                  <c:v>468.07</c:v>
                </c:pt>
                <c:pt idx="135">
                  <c:v>465.67</c:v>
                </c:pt>
                <c:pt idx="136">
                  <c:v>468.59</c:v>
                </c:pt>
                <c:pt idx="137">
                  <c:v>479.02</c:v>
                </c:pt>
                <c:pt idx="138">
                  <c:v>476.33</c:v>
                </c:pt>
                <c:pt idx="139">
                  <c:v>483.15</c:v>
                </c:pt>
                <c:pt idx="140">
                  <c:v>482.24</c:v>
                </c:pt>
                <c:pt idx="141">
                  <c:v>475.36</c:v>
                </c:pt>
                <c:pt idx="142">
                  <c:v>477.65</c:v>
                </c:pt>
                <c:pt idx="143">
                  <c:v>484.11</c:v>
                </c:pt>
                <c:pt idx="144">
                  <c:v>485.4</c:v>
                </c:pt>
                <c:pt idx="145">
                  <c:v>484.68</c:v>
                </c:pt>
                <c:pt idx="146">
                  <c:v>486.79</c:v>
                </c:pt>
                <c:pt idx="147">
                  <c:v>487.8</c:v>
                </c:pt>
                <c:pt idx="148">
                  <c:v>487.67</c:v>
                </c:pt>
                <c:pt idx="149">
                  <c:v>485.43</c:v>
                </c:pt>
                <c:pt idx="150">
                  <c:v>484.68</c:v>
                </c:pt>
                <c:pt idx="151">
                  <c:v>482.26</c:v>
                </c:pt>
                <c:pt idx="152">
                  <c:v>483.55</c:v>
                </c:pt>
                <c:pt idx="153">
                  <c:v>484.26</c:v>
                </c:pt>
                <c:pt idx="154">
                  <c:v>486.16</c:v>
                </c:pt>
                <c:pt idx="155">
                  <c:v>488.14</c:v>
                </c:pt>
                <c:pt idx="156">
                  <c:v>478.69</c:v>
                </c:pt>
                <c:pt idx="157">
                  <c:v>468.97</c:v>
                </c:pt>
                <c:pt idx="158">
                  <c:v>473.53</c:v>
                </c:pt>
                <c:pt idx="159">
                  <c:v>475.17</c:v>
                </c:pt>
                <c:pt idx="160">
                  <c:v>482.45</c:v>
                </c:pt>
                <c:pt idx="161">
                  <c:v>481.43</c:v>
                </c:pt>
                <c:pt idx="162">
                  <c:v>483.41</c:v>
                </c:pt>
                <c:pt idx="163">
                  <c:v>485.74</c:v>
                </c:pt>
                <c:pt idx="164">
                  <c:v>495.94</c:v>
                </c:pt>
                <c:pt idx="165">
                  <c:v>498.89</c:v>
                </c:pt>
                <c:pt idx="166">
                  <c:v>497.21</c:v>
                </c:pt>
                <c:pt idx="167">
                  <c:v>493.16</c:v>
                </c:pt>
                <c:pt idx="168">
                  <c:v>491.9</c:v>
                </c:pt>
                <c:pt idx="169">
                  <c:v>497.68</c:v>
                </c:pt>
                <c:pt idx="170">
                  <c:v>496.59</c:v>
                </c:pt>
                <c:pt idx="171">
                  <c:v>494.38</c:v>
                </c:pt>
                <c:pt idx="172">
                  <c:v>493.49</c:v>
                </c:pt>
                <c:pt idx="173">
                  <c:v>498.15</c:v>
                </c:pt>
                <c:pt idx="174">
                  <c:v>498.96</c:v>
                </c:pt>
                <c:pt idx="175">
                  <c:v>501.87</c:v>
                </c:pt>
                <c:pt idx="176">
                  <c:v>509.74</c:v>
                </c:pt>
                <c:pt idx="177">
                  <c:v>507.35</c:v>
                </c:pt>
                <c:pt idx="178">
                  <c:v>506</c:v>
                </c:pt>
                <c:pt idx="179">
                  <c:v>494.82</c:v>
                </c:pt>
                <c:pt idx="180">
                  <c:v>490.99</c:v>
                </c:pt>
                <c:pt idx="181">
                  <c:v>500.59</c:v>
                </c:pt>
                <c:pt idx="182">
                  <c:v>504.3</c:v>
                </c:pt>
                <c:pt idx="183">
                  <c:v>504.92</c:v>
                </c:pt>
                <c:pt idx="184">
                  <c:v>504.85</c:v>
                </c:pt>
                <c:pt idx="185">
                  <c:v>491.02</c:v>
                </c:pt>
                <c:pt idx="186">
                  <c:v>489.48</c:v>
                </c:pt>
                <c:pt idx="187">
                  <c:v>484.93</c:v>
                </c:pt>
                <c:pt idx="188">
                  <c:v>487.35</c:v>
                </c:pt>
                <c:pt idx="189">
                  <c:v>475.95</c:v>
                </c:pt>
                <c:pt idx="190">
                  <c:v>485.42</c:v>
                </c:pt>
                <c:pt idx="191">
                  <c:v>488.78</c:v>
                </c:pt>
                <c:pt idx="192">
                  <c:v>493.92</c:v>
                </c:pt>
                <c:pt idx="193">
                  <c:v>492.85</c:v>
                </c:pt>
                <c:pt idx="194">
                  <c:v>492.34</c:v>
                </c:pt>
                <c:pt idx="195">
                  <c:v>485.28</c:v>
                </c:pt>
                <c:pt idx="196">
                  <c:v>485.01</c:v>
                </c:pt>
                <c:pt idx="197">
                  <c:v>497.6</c:v>
                </c:pt>
                <c:pt idx="198">
                  <c:v>503.25</c:v>
                </c:pt>
                <c:pt idx="199">
                  <c:v>503.36</c:v>
                </c:pt>
                <c:pt idx="200">
                  <c:v>510.39</c:v>
                </c:pt>
                <c:pt idx="201">
                  <c:v>509.39</c:v>
                </c:pt>
                <c:pt idx="202">
                  <c:v>514.15</c:v>
                </c:pt>
                <c:pt idx="203">
                  <c:v>515.41</c:v>
                </c:pt>
                <c:pt idx="204">
                  <c:v>522.07000000000005</c:v>
                </c:pt>
                <c:pt idx="205">
                  <c:v>533.87</c:v>
                </c:pt>
                <c:pt idx="206">
                  <c:v>523.11</c:v>
                </c:pt>
                <c:pt idx="207">
                  <c:v>529.57000000000005</c:v>
                </c:pt>
                <c:pt idx="208">
                  <c:v>531.66999999999996</c:v>
                </c:pt>
                <c:pt idx="209">
                  <c:v>528.04999999999995</c:v>
                </c:pt>
                <c:pt idx="210">
                  <c:v>537.07000000000005</c:v>
                </c:pt>
                <c:pt idx="211">
                  <c:v>542.37</c:v>
                </c:pt>
                <c:pt idx="212">
                  <c:v>548.62</c:v>
                </c:pt>
                <c:pt idx="213">
                  <c:v>558.91999999999996</c:v>
                </c:pt>
                <c:pt idx="214">
                  <c:v>558.95000000000005</c:v>
                </c:pt>
                <c:pt idx="215">
                  <c:v>557.79999999999995</c:v>
                </c:pt>
                <c:pt idx="216">
                  <c:v>548.77</c:v>
                </c:pt>
                <c:pt idx="217">
                  <c:v>555.4</c:v>
                </c:pt>
                <c:pt idx="218">
                  <c:v>563.22</c:v>
                </c:pt>
                <c:pt idx="219">
                  <c:v>565.77</c:v>
                </c:pt>
                <c:pt idx="220">
                  <c:v>568.77</c:v>
                </c:pt>
                <c:pt idx="221">
                  <c:v>569.64</c:v>
                </c:pt>
                <c:pt idx="222">
                  <c:v>574.80999999999995</c:v>
                </c:pt>
                <c:pt idx="223">
                  <c:v>568.72</c:v>
                </c:pt>
                <c:pt idx="224">
                  <c:v>553.28</c:v>
                </c:pt>
                <c:pt idx="225">
                  <c:v>555.12</c:v>
                </c:pt>
                <c:pt idx="226">
                  <c:v>558.73</c:v>
                </c:pt>
                <c:pt idx="227">
                  <c:v>546.59</c:v>
                </c:pt>
                <c:pt idx="228">
                  <c:v>564.34</c:v>
                </c:pt>
                <c:pt idx="229">
                  <c:v>553.67999999999995</c:v>
                </c:pt>
                <c:pt idx="230">
                  <c:v>554.76</c:v>
                </c:pt>
                <c:pt idx="231">
                  <c:v>552.45000000000005</c:v>
                </c:pt>
                <c:pt idx="232">
                  <c:v>558.12</c:v>
                </c:pt>
                <c:pt idx="233">
                  <c:v>564.98</c:v>
                </c:pt>
                <c:pt idx="234">
                  <c:v>590.4</c:v>
                </c:pt>
                <c:pt idx="235">
                  <c:v>588.55999999999995</c:v>
                </c:pt>
                <c:pt idx="236">
                  <c:v>583.41999999999996</c:v>
                </c:pt>
                <c:pt idx="237">
                  <c:v>631.67999999999995</c:v>
                </c:pt>
                <c:pt idx="238">
                  <c:v>621.66</c:v>
                </c:pt>
                <c:pt idx="239">
                  <c:v>614.91</c:v>
                </c:pt>
                <c:pt idx="240">
                  <c:v>639.86</c:v>
                </c:pt>
                <c:pt idx="241">
                  <c:v>620.67999999999995</c:v>
                </c:pt>
                <c:pt idx="242">
                  <c:v>634.96</c:v>
                </c:pt>
                <c:pt idx="243">
                  <c:v>645.03</c:v>
                </c:pt>
                <c:pt idx="244">
                  <c:v>646.24</c:v>
                </c:pt>
                <c:pt idx="245">
                  <c:v>655.20000000000005</c:v>
                </c:pt>
                <c:pt idx="246">
                  <c:v>664.8</c:v>
                </c:pt>
                <c:pt idx="247">
                  <c:v>674.28</c:v>
                </c:pt>
                <c:pt idx="248">
                  <c:v>669</c:v>
                </c:pt>
                <c:pt idx="249">
                  <c:v>672.61</c:v>
                </c:pt>
                <c:pt idx="250">
                  <c:v>665.08</c:v>
                </c:pt>
                <c:pt idx="251">
                  <c:v>665.41</c:v>
                </c:pt>
              </c:numCache>
            </c:numRef>
          </c:val>
          <c:smooth val="0"/>
          <c:extLst>
            <c:ext xmlns:c16="http://schemas.microsoft.com/office/drawing/2014/chart" uri="{C3380CC4-5D6E-409C-BE32-E72D297353CC}">
              <c16:uniqueId val="{00000000-84BB-4864-A10A-D1833D9F0950}"/>
            </c:ext>
          </c:extLst>
        </c:ser>
        <c:dLbls>
          <c:showLegendKey val="0"/>
          <c:showVal val="0"/>
          <c:showCatName val="0"/>
          <c:showSerName val="0"/>
          <c:showPercent val="0"/>
          <c:showBubbleSize val="0"/>
        </c:dLbls>
        <c:smooth val="0"/>
        <c:axId val="513984680"/>
        <c:axId val="1"/>
      </c:lineChart>
      <c:dateAx>
        <c:axId val="513984680"/>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in val="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513984680"/>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'Top 10 (12.31) for charts'!$I$3</c:f>
              <c:strCache>
                <c:ptCount val="1"/>
                <c:pt idx="0">
                  <c:v>35.3</c:v>
                </c:pt>
              </c:strCache>
            </c:strRef>
          </c:tx>
          <c:spPr>
            <a:ln w="28575" cap="rnd">
              <a:solidFill>
                <a:schemeClr val="accent1"/>
              </a:solidFill>
              <a:round/>
            </a:ln>
            <a:effectLst/>
          </c:spPr>
          <c:marker>
            <c:symbol val="none"/>
          </c:marker>
          <c:cat>
            <c:numRef>
              <c:f>'Top 10 (12.31) for charts'!$H$4:$H$451</c:f>
              <c:numCache>
                <c:formatCode>m/d/yyyy</c:formatCode>
                <c:ptCount val="448"/>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44237</c:v>
                </c:pt>
                <c:pt idx="28">
                  <c:v>44238</c:v>
                </c:pt>
                <c:pt idx="29">
                  <c:v>44239</c:v>
                </c:pt>
                <c:pt idx="30">
                  <c:v>44242</c:v>
                </c:pt>
                <c:pt idx="31">
                  <c:v>44243</c:v>
                </c:pt>
                <c:pt idx="32">
                  <c:v>44244</c:v>
                </c:pt>
                <c:pt idx="33">
                  <c:v>44245</c:v>
                </c:pt>
                <c:pt idx="34">
                  <c:v>44246</c:v>
                </c:pt>
                <c:pt idx="35">
                  <c:v>44249</c:v>
                </c:pt>
                <c:pt idx="36">
                  <c:v>44250</c:v>
                </c:pt>
                <c:pt idx="37">
                  <c:v>44251</c:v>
                </c:pt>
                <c:pt idx="38">
                  <c:v>44252</c:v>
                </c:pt>
                <c:pt idx="39">
                  <c:v>44253</c:v>
                </c:pt>
                <c:pt idx="40">
                  <c:v>44256</c:v>
                </c:pt>
                <c:pt idx="41">
                  <c:v>44257</c:v>
                </c:pt>
                <c:pt idx="42">
                  <c:v>44258</c:v>
                </c:pt>
                <c:pt idx="43">
                  <c:v>44259</c:v>
                </c:pt>
                <c:pt idx="44">
                  <c:v>44260</c:v>
                </c:pt>
                <c:pt idx="45">
                  <c:v>44263</c:v>
                </c:pt>
                <c:pt idx="46">
                  <c:v>44264</c:v>
                </c:pt>
                <c:pt idx="47">
                  <c:v>44265</c:v>
                </c:pt>
                <c:pt idx="48">
                  <c:v>44266</c:v>
                </c:pt>
                <c:pt idx="49">
                  <c:v>44267</c:v>
                </c:pt>
                <c:pt idx="50">
                  <c:v>44270</c:v>
                </c:pt>
                <c:pt idx="51">
                  <c:v>44271</c:v>
                </c:pt>
                <c:pt idx="52">
                  <c:v>44272</c:v>
                </c:pt>
                <c:pt idx="53">
                  <c:v>44273</c:v>
                </c:pt>
                <c:pt idx="54">
                  <c:v>44274</c:v>
                </c:pt>
                <c:pt idx="55">
                  <c:v>44277</c:v>
                </c:pt>
                <c:pt idx="56">
                  <c:v>44278</c:v>
                </c:pt>
                <c:pt idx="57">
                  <c:v>44279</c:v>
                </c:pt>
                <c:pt idx="58">
                  <c:v>44280</c:v>
                </c:pt>
                <c:pt idx="59">
                  <c:v>44281</c:v>
                </c:pt>
                <c:pt idx="60">
                  <c:v>44284</c:v>
                </c:pt>
                <c:pt idx="61">
                  <c:v>44285</c:v>
                </c:pt>
                <c:pt idx="62">
                  <c:v>44286</c:v>
                </c:pt>
                <c:pt idx="63">
                  <c:v>44287</c:v>
                </c:pt>
                <c:pt idx="64">
                  <c:v>44292</c:v>
                </c:pt>
                <c:pt idx="65">
                  <c:v>44293</c:v>
                </c:pt>
                <c:pt idx="66">
                  <c:v>44294</c:v>
                </c:pt>
                <c:pt idx="67">
                  <c:v>44295</c:v>
                </c:pt>
                <c:pt idx="68">
                  <c:v>44298</c:v>
                </c:pt>
                <c:pt idx="69">
                  <c:v>44299</c:v>
                </c:pt>
                <c:pt idx="70">
                  <c:v>44300</c:v>
                </c:pt>
                <c:pt idx="71">
                  <c:v>44301</c:v>
                </c:pt>
                <c:pt idx="72">
                  <c:v>44302</c:v>
                </c:pt>
                <c:pt idx="73">
                  <c:v>44305</c:v>
                </c:pt>
                <c:pt idx="74">
                  <c:v>44306</c:v>
                </c:pt>
                <c:pt idx="75">
                  <c:v>44307</c:v>
                </c:pt>
                <c:pt idx="76">
                  <c:v>44308</c:v>
                </c:pt>
                <c:pt idx="77">
                  <c:v>44309</c:v>
                </c:pt>
                <c:pt idx="78">
                  <c:v>44312</c:v>
                </c:pt>
                <c:pt idx="79">
                  <c:v>44313</c:v>
                </c:pt>
                <c:pt idx="80">
                  <c:v>44314</c:v>
                </c:pt>
                <c:pt idx="81">
                  <c:v>44315</c:v>
                </c:pt>
                <c:pt idx="82">
                  <c:v>44316</c:v>
                </c:pt>
                <c:pt idx="83">
                  <c:v>44319</c:v>
                </c:pt>
                <c:pt idx="84">
                  <c:v>44320</c:v>
                </c:pt>
                <c:pt idx="85">
                  <c:v>44321</c:v>
                </c:pt>
                <c:pt idx="86">
                  <c:v>44322</c:v>
                </c:pt>
                <c:pt idx="87">
                  <c:v>44323</c:v>
                </c:pt>
                <c:pt idx="88">
                  <c:v>44326</c:v>
                </c:pt>
                <c:pt idx="89">
                  <c:v>44327</c:v>
                </c:pt>
                <c:pt idx="90">
                  <c:v>44328</c:v>
                </c:pt>
                <c:pt idx="91">
                  <c:v>44329</c:v>
                </c:pt>
                <c:pt idx="92">
                  <c:v>44330</c:v>
                </c:pt>
                <c:pt idx="93">
                  <c:v>44333</c:v>
                </c:pt>
                <c:pt idx="94">
                  <c:v>44334</c:v>
                </c:pt>
                <c:pt idx="95">
                  <c:v>44335</c:v>
                </c:pt>
                <c:pt idx="96">
                  <c:v>44336</c:v>
                </c:pt>
                <c:pt idx="97">
                  <c:v>44337</c:v>
                </c:pt>
                <c:pt idx="98">
                  <c:v>44340</c:v>
                </c:pt>
                <c:pt idx="99">
                  <c:v>44341</c:v>
                </c:pt>
                <c:pt idx="100">
                  <c:v>44342</c:v>
                </c:pt>
                <c:pt idx="101">
                  <c:v>44343</c:v>
                </c:pt>
                <c:pt idx="102">
                  <c:v>44344</c:v>
                </c:pt>
                <c:pt idx="103">
                  <c:v>44347</c:v>
                </c:pt>
                <c:pt idx="104">
                  <c:v>44348</c:v>
                </c:pt>
                <c:pt idx="105">
                  <c:v>44349</c:v>
                </c:pt>
                <c:pt idx="106">
                  <c:v>44350</c:v>
                </c:pt>
                <c:pt idx="107">
                  <c:v>44351</c:v>
                </c:pt>
                <c:pt idx="108">
                  <c:v>44354</c:v>
                </c:pt>
                <c:pt idx="109">
                  <c:v>44355</c:v>
                </c:pt>
                <c:pt idx="110">
                  <c:v>44356</c:v>
                </c:pt>
                <c:pt idx="111">
                  <c:v>44357</c:v>
                </c:pt>
                <c:pt idx="112">
                  <c:v>44358</c:v>
                </c:pt>
                <c:pt idx="113">
                  <c:v>44361</c:v>
                </c:pt>
                <c:pt idx="114">
                  <c:v>44362</c:v>
                </c:pt>
                <c:pt idx="115">
                  <c:v>44363</c:v>
                </c:pt>
                <c:pt idx="116">
                  <c:v>44364</c:v>
                </c:pt>
                <c:pt idx="117">
                  <c:v>44365</c:v>
                </c:pt>
                <c:pt idx="118">
                  <c:v>44368</c:v>
                </c:pt>
                <c:pt idx="119">
                  <c:v>44369</c:v>
                </c:pt>
                <c:pt idx="120">
                  <c:v>44370</c:v>
                </c:pt>
                <c:pt idx="121">
                  <c:v>44371</c:v>
                </c:pt>
                <c:pt idx="122">
                  <c:v>44372</c:v>
                </c:pt>
                <c:pt idx="123">
                  <c:v>44375</c:v>
                </c:pt>
                <c:pt idx="124">
                  <c:v>44376</c:v>
                </c:pt>
                <c:pt idx="125">
                  <c:v>44377</c:v>
                </c:pt>
                <c:pt idx="126">
                  <c:v>44378</c:v>
                </c:pt>
                <c:pt idx="127">
                  <c:v>44379</c:v>
                </c:pt>
                <c:pt idx="128">
                  <c:v>44382</c:v>
                </c:pt>
                <c:pt idx="129">
                  <c:v>44383</c:v>
                </c:pt>
                <c:pt idx="130">
                  <c:v>44384</c:v>
                </c:pt>
                <c:pt idx="131">
                  <c:v>44385</c:v>
                </c:pt>
                <c:pt idx="132">
                  <c:v>44386</c:v>
                </c:pt>
                <c:pt idx="133">
                  <c:v>44389</c:v>
                </c:pt>
                <c:pt idx="134">
                  <c:v>44390</c:v>
                </c:pt>
                <c:pt idx="135">
                  <c:v>44391</c:v>
                </c:pt>
                <c:pt idx="136">
                  <c:v>44392</c:v>
                </c:pt>
                <c:pt idx="137">
                  <c:v>44393</c:v>
                </c:pt>
                <c:pt idx="138">
                  <c:v>44396</c:v>
                </c:pt>
                <c:pt idx="139">
                  <c:v>44397</c:v>
                </c:pt>
                <c:pt idx="140">
                  <c:v>44398</c:v>
                </c:pt>
                <c:pt idx="141">
                  <c:v>44399</c:v>
                </c:pt>
                <c:pt idx="142">
                  <c:v>44400</c:v>
                </c:pt>
                <c:pt idx="143">
                  <c:v>44403</c:v>
                </c:pt>
                <c:pt idx="144">
                  <c:v>44404</c:v>
                </c:pt>
                <c:pt idx="145">
                  <c:v>44405</c:v>
                </c:pt>
                <c:pt idx="146">
                  <c:v>44406</c:v>
                </c:pt>
                <c:pt idx="147">
                  <c:v>44407</c:v>
                </c:pt>
                <c:pt idx="148">
                  <c:v>44410</c:v>
                </c:pt>
                <c:pt idx="149">
                  <c:v>44411</c:v>
                </c:pt>
                <c:pt idx="150">
                  <c:v>44412</c:v>
                </c:pt>
                <c:pt idx="151">
                  <c:v>44413</c:v>
                </c:pt>
                <c:pt idx="152">
                  <c:v>44414</c:v>
                </c:pt>
                <c:pt idx="153">
                  <c:v>44417</c:v>
                </c:pt>
                <c:pt idx="154">
                  <c:v>44418</c:v>
                </c:pt>
                <c:pt idx="155">
                  <c:v>44419</c:v>
                </c:pt>
                <c:pt idx="156">
                  <c:v>44420</c:v>
                </c:pt>
                <c:pt idx="157">
                  <c:v>44421</c:v>
                </c:pt>
                <c:pt idx="158">
                  <c:v>44424</c:v>
                </c:pt>
                <c:pt idx="159">
                  <c:v>44425</c:v>
                </c:pt>
                <c:pt idx="160">
                  <c:v>44426</c:v>
                </c:pt>
                <c:pt idx="161">
                  <c:v>44427</c:v>
                </c:pt>
                <c:pt idx="162">
                  <c:v>44428</c:v>
                </c:pt>
                <c:pt idx="163">
                  <c:v>44431</c:v>
                </c:pt>
                <c:pt idx="164">
                  <c:v>44432</c:v>
                </c:pt>
                <c:pt idx="165">
                  <c:v>44433</c:v>
                </c:pt>
                <c:pt idx="166">
                  <c:v>44434</c:v>
                </c:pt>
                <c:pt idx="167">
                  <c:v>44435</c:v>
                </c:pt>
                <c:pt idx="168">
                  <c:v>44438</c:v>
                </c:pt>
                <c:pt idx="169">
                  <c:v>44439</c:v>
                </c:pt>
                <c:pt idx="170">
                  <c:v>44440</c:v>
                </c:pt>
                <c:pt idx="171">
                  <c:v>44441</c:v>
                </c:pt>
                <c:pt idx="172">
                  <c:v>44442</c:v>
                </c:pt>
                <c:pt idx="173">
                  <c:v>44445</c:v>
                </c:pt>
                <c:pt idx="174">
                  <c:v>44446</c:v>
                </c:pt>
                <c:pt idx="175">
                  <c:v>44447</c:v>
                </c:pt>
                <c:pt idx="176">
                  <c:v>44448</c:v>
                </c:pt>
                <c:pt idx="177">
                  <c:v>44449</c:v>
                </c:pt>
                <c:pt idx="178">
                  <c:v>44452</c:v>
                </c:pt>
                <c:pt idx="179">
                  <c:v>44453</c:v>
                </c:pt>
                <c:pt idx="180">
                  <c:v>44454</c:v>
                </c:pt>
                <c:pt idx="181">
                  <c:v>44455</c:v>
                </c:pt>
                <c:pt idx="182">
                  <c:v>44456</c:v>
                </c:pt>
                <c:pt idx="183">
                  <c:v>44459</c:v>
                </c:pt>
                <c:pt idx="184">
                  <c:v>44460</c:v>
                </c:pt>
                <c:pt idx="185">
                  <c:v>44461</c:v>
                </c:pt>
                <c:pt idx="186">
                  <c:v>44462</c:v>
                </c:pt>
                <c:pt idx="187">
                  <c:v>44463</c:v>
                </c:pt>
                <c:pt idx="188">
                  <c:v>44466</c:v>
                </c:pt>
                <c:pt idx="189">
                  <c:v>44467</c:v>
                </c:pt>
                <c:pt idx="190">
                  <c:v>44468</c:v>
                </c:pt>
                <c:pt idx="191">
                  <c:v>44469</c:v>
                </c:pt>
                <c:pt idx="192">
                  <c:v>44470</c:v>
                </c:pt>
                <c:pt idx="193">
                  <c:v>44473</c:v>
                </c:pt>
                <c:pt idx="194">
                  <c:v>44474</c:v>
                </c:pt>
                <c:pt idx="195">
                  <c:v>44475</c:v>
                </c:pt>
                <c:pt idx="196">
                  <c:v>44476</c:v>
                </c:pt>
                <c:pt idx="197">
                  <c:v>44477</c:v>
                </c:pt>
                <c:pt idx="198">
                  <c:v>44480</c:v>
                </c:pt>
                <c:pt idx="199">
                  <c:v>44481</c:v>
                </c:pt>
                <c:pt idx="200">
                  <c:v>44482</c:v>
                </c:pt>
                <c:pt idx="201">
                  <c:v>44483</c:v>
                </c:pt>
                <c:pt idx="202">
                  <c:v>44484</c:v>
                </c:pt>
                <c:pt idx="203">
                  <c:v>44487</c:v>
                </c:pt>
                <c:pt idx="204">
                  <c:v>44488</c:v>
                </c:pt>
                <c:pt idx="205">
                  <c:v>44489</c:v>
                </c:pt>
                <c:pt idx="206">
                  <c:v>44490</c:v>
                </c:pt>
                <c:pt idx="207">
                  <c:v>44491</c:v>
                </c:pt>
                <c:pt idx="208">
                  <c:v>44494</c:v>
                </c:pt>
                <c:pt idx="209">
                  <c:v>44495</c:v>
                </c:pt>
                <c:pt idx="210">
                  <c:v>44496</c:v>
                </c:pt>
                <c:pt idx="211">
                  <c:v>44497</c:v>
                </c:pt>
                <c:pt idx="212">
                  <c:v>44498</c:v>
                </c:pt>
                <c:pt idx="213">
                  <c:v>44501</c:v>
                </c:pt>
                <c:pt idx="214">
                  <c:v>44502</c:v>
                </c:pt>
                <c:pt idx="215">
                  <c:v>44503</c:v>
                </c:pt>
                <c:pt idx="216">
                  <c:v>44504</c:v>
                </c:pt>
                <c:pt idx="217">
                  <c:v>44505</c:v>
                </c:pt>
                <c:pt idx="218">
                  <c:v>44508</c:v>
                </c:pt>
                <c:pt idx="219">
                  <c:v>44509</c:v>
                </c:pt>
                <c:pt idx="220">
                  <c:v>44510</c:v>
                </c:pt>
                <c:pt idx="221">
                  <c:v>44511</c:v>
                </c:pt>
                <c:pt idx="222">
                  <c:v>44512</c:v>
                </c:pt>
                <c:pt idx="223">
                  <c:v>44515</c:v>
                </c:pt>
                <c:pt idx="224">
                  <c:v>44516</c:v>
                </c:pt>
                <c:pt idx="225">
                  <c:v>44517</c:v>
                </c:pt>
                <c:pt idx="226">
                  <c:v>44518</c:v>
                </c:pt>
                <c:pt idx="227">
                  <c:v>44519</c:v>
                </c:pt>
                <c:pt idx="228">
                  <c:v>44522</c:v>
                </c:pt>
                <c:pt idx="229">
                  <c:v>44523</c:v>
                </c:pt>
                <c:pt idx="230">
                  <c:v>44524</c:v>
                </c:pt>
                <c:pt idx="231">
                  <c:v>44525</c:v>
                </c:pt>
                <c:pt idx="232">
                  <c:v>44526</c:v>
                </c:pt>
                <c:pt idx="233">
                  <c:v>44529</c:v>
                </c:pt>
                <c:pt idx="234">
                  <c:v>44530</c:v>
                </c:pt>
                <c:pt idx="235">
                  <c:v>44531</c:v>
                </c:pt>
                <c:pt idx="236">
                  <c:v>44532</c:v>
                </c:pt>
                <c:pt idx="237">
                  <c:v>44533</c:v>
                </c:pt>
                <c:pt idx="238">
                  <c:v>44536</c:v>
                </c:pt>
                <c:pt idx="239">
                  <c:v>44537</c:v>
                </c:pt>
                <c:pt idx="240">
                  <c:v>44538</c:v>
                </c:pt>
                <c:pt idx="241">
                  <c:v>44539</c:v>
                </c:pt>
                <c:pt idx="242">
                  <c:v>44540</c:v>
                </c:pt>
                <c:pt idx="243">
                  <c:v>44543</c:v>
                </c:pt>
                <c:pt idx="244">
                  <c:v>44544</c:v>
                </c:pt>
                <c:pt idx="245">
                  <c:v>44545</c:v>
                </c:pt>
                <c:pt idx="246">
                  <c:v>44546</c:v>
                </c:pt>
                <c:pt idx="247">
                  <c:v>44547</c:v>
                </c:pt>
                <c:pt idx="248">
                  <c:v>44550</c:v>
                </c:pt>
                <c:pt idx="249">
                  <c:v>44551</c:v>
                </c:pt>
                <c:pt idx="250">
                  <c:v>44552</c:v>
                </c:pt>
                <c:pt idx="251">
                  <c:v>44553</c:v>
                </c:pt>
                <c:pt idx="252">
                  <c:v>44554</c:v>
                </c:pt>
                <c:pt idx="253">
                  <c:v>44557</c:v>
                </c:pt>
                <c:pt idx="254">
                  <c:v>44558</c:v>
                </c:pt>
                <c:pt idx="255">
                  <c:v>44559</c:v>
                </c:pt>
                <c:pt idx="256">
                  <c:v>44560</c:v>
                </c:pt>
                <c:pt idx="257">
                  <c:v>44561</c:v>
                </c:pt>
              </c:numCache>
            </c:numRef>
          </c:cat>
          <c:val>
            <c:numRef>
              <c:f>'Top 10 (12.31) for charts'!$I$4:$I$451</c:f>
              <c:numCache>
                <c:formatCode>0.0</c:formatCode>
                <c:ptCount val="448"/>
                <c:pt idx="0">
                  <c:v>34.585000000000001</c:v>
                </c:pt>
                <c:pt idx="1">
                  <c:v>35.494999999999997</c:v>
                </c:pt>
                <c:pt idx="2">
                  <c:v>37.055</c:v>
                </c:pt>
                <c:pt idx="3">
                  <c:v>37.46</c:v>
                </c:pt>
                <c:pt idx="4">
                  <c:v>37.484999999999999</c:v>
                </c:pt>
                <c:pt idx="5">
                  <c:v>36.914999999999999</c:v>
                </c:pt>
                <c:pt idx="6">
                  <c:v>37.049999999999997</c:v>
                </c:pt>
                <c:pt idx="7">
                  <c:v>37.435000000000002</c:v>
                </c:pt>
                <c:pt idx="8">
                  <c:v>37.799999999999997</c:v>
                </c:pt>
                <c:pt idx="9">
                  <c:v>37.094999999999999</c:v>
                </c:pt>
                <c:pt idx="10">
                  <c:v>36.979999999999997</c:v>
                </c:pt>
                <c:pt idx="11">
                  <c:v>37.15</c:v>
                </c:pt>
                <c:pt idx="12">
                  <c:v>37.344999999999999</c:v>
                </c:pt>
                <c:pt idx="13">
                  <c:v>36.475000000000001</c:v>
                </c:pt>
                <c:pt idx="14">
                  <c:v>36.22</c:v>
                </c:pt>
                <c:pt idx="15">
                  <c:v>35.35</c:v>
                </c:pt>
                <c:pt idx="16">
                  <c:v>35.979999999999997</c:v>
                </c:pt>
                <c:pt idx="17">
                  <c:v>35.825000000000003</c:v>
                </c:pt>
                <c:pt idx="18">
                  <c:v>35.814999999999998</c:v>
                </c:pt>
                <c:pt idx="19">
                  <c:v>34.895000000000003</c:v>
                </c:pt>
                <c:pt idx="20">
                  <c:v>34.555</c:v>
                </c:pt>
                <c:pt idx="21">
                  <c:v>34.869999999999997</c:v>
                </c:pt>
                <c:pt idx="22">
                  <c:v>35.14</c:v>
                </c:pt>
                <c:pt idx="23">
                  <c:v>34.935000000000002</c:v>
                </c:pt>
                <c:pt idx="24">
                  <c:v>35.07</c:v>
                </c:pt>
                <c:pt idx="25">
                  <c:v>35.18</c:v>
                </c:pt>
                <c:pt idx="26">
                  <c:v>34.564999999999998</c:v>
                </c:pt>
                <c:pt idx="27">
                  <c:v>34.744999999999997</c:v>
                </c:pt>
                <c:pt idx="28">
                  <c:v>34.64</c:v>
                </c:pt>
                <c:pt idx="29">
                  <c:v>34.975000000000001</c:v>
                </c:pt>
                <c:pt idx="30">
                  <c:v>36.54</c:v>
                </c:pt>
                <c:pt idx="31">
                  <c:v>36.395000000000003</c:v>
                </c:pt>
                <c:pt idx="32">
                  <c:v>36.965000000000003</c:v>
                </c:pt>
                <c:pt idx="33">
                  <c:v>36.575000000000003</c:v>
                </c:pt>
                <c:pt idx="34">
                  <c:v>36.950000000000003</c:v>
                </c:pt>
                <c:pt idx="35">
                  <c:v>37.47</c:v>
                </c:pt>
                <c:pt idx="36">
                  <c:v>38.31</c:v>
                </c:pt>
                <c:pt idx="37">
                  <c:v>38.975000000000001</c:v>
                </c:pt>
                <c:pt idx="38">
                  <c:v>39.454999999999998</c:v>
                </c:pt>
                <c:pt idx="39">
                  <c:v>38.375</c:v>
                </c:pt>
                <c:pt idx="40">
                  <c:v>38.835000000000001</c:v>
                </c:pt>
                <c:pt idx="41">
                  <c:v>38.914999999999999</c:v>
                </c:pt>
                <c:pt idx="42">
                  <c:v>39.31</c:v>
                </c:pt>
                <c:pt idx="43">
                  <c:v>40.56</c:v>
                </c:pt>
                <c:pt idx="44">
                  <c:v>40.975000000000001</c:v>
                </c:pt>
                <c:pt idx="45">
                  <c:v>40.92</c:v>
                </c:pt>
                <c:pt idx="46">
                  <c:v>40.664999999999999</c:v>
                </c:pt>
                <c:pt idx="47">
                  <c:v>41.31</c:v>
                </c:pt>
                <c:pt idx="48">
                  <c:v>41.74</c:v>
                </c:pt>
                <c:pt idx="49">
                  <c:v>42.19</c:v>
                </c:pt>
                <c:pt idx="50">
                  <c:v>41.29</c:v>
                </c:pt>
                <c:pt idx="51">
                  <c:v>40.765000000000001</c:v>
                </c:pt>
                <c:pt idx="52">
                  <c:v>40.61</c:v>
                </c:pt>
                <c:pt idx="53">
                  <c:v>40.435000000000002</c:v>
                </c:pt>
                <c:pt idx="54">
                  <c:v>40.229999999999997</c:v>
                </c:pt>
                <c:pt idx="55">
                  <c:v>39.729999999999997</c:v>
                </c:pt>
                <c:pt idx="56">
                  <c:v>39.44</c:v>
                </c:pt>
                <c:pt idx="57">
                  <c:v>40.064999999999998</c:v>
                </c:pt>
                <c:pt idx="58">
                  <c:v>38.744999999999997</c:v>
                </c:pt>
                <c:pt idx="59">
                  <c:v>39.159999999999997</c:v>
                </c:pt>
                <c:pt idx="60">
                  <c:v>39.744999999999997</c:v>
                </c:pt>
                <c:pt idx="61">
                  <c:v>40.25</c:v>
                </c:pt>
                <c:pt idx="62">
                  <c:v>39.774999999999999</c:v>
                </c:pt>
                <c:pt idx="63">
                  <c:v>39.1</c:v>
                </c:pt>
                <c:pt idx="64">
                  <c:v>38.82</c:v>
                </c:pt>
                <c:pt idx="65">
                  <c:v>38.914999999999999</c:v>
                </c:pt>
                <c:pt idx="66">
                  <c:v>38.26</c:v>
                </c:pt>
                <c:pt idx="67">
                  <c:v>37.844999999999999</c:v>
                </c:pt>
                <c:pt idx="68">
                  <c:v>37.67</c:v>
                </c:pt>
                <c:pt idx="69">
                  <c:v>37.875</c:v>
                </c:pt>
                <c:pt idx="70">
                  <c:v>38.295000000000002</c:v>
                </c:pt>
                <c:pt idx="71">
                  <c:v>38</c:v>
                </c:pt>
                <c:pt idx="72">
                  <c:v>37.950000000000003</c:v>
                </c:pt>
                <c:pt idx="73">
                  <c:v>38.04</c:v>
                </c:pt>
                <c:pt idx="74">
                  <c:v>36.86</c:v>
                </c:pt>
                <c:pt idx="75">
                  <c:v>36.905000000000001</c:v>
                </c:pt>
                <c:pt idx="76">
                  <c:v>36.895000000000003</c:v>
                </c:pt>
                <c:pt idx="77">
                  <c:v>36.774999999999999</c:v>
                </c:pt>
                <c:pt idx="78">
                  <c:v>36.86</c:v>
                </c:pt>
                <c:pt idx="79">
                  <c:v>36.79</c:v>
                </c:pt>
                <c:pt idx="80">
                  <c:v>37.445</c:v>
                </c:pt>
                <c:pt idx="81">
                  <c:v>37.1</c:v>
                </c:pt>
                <c:pt idx="82">
                  <c:v>36.825000000000003</c:v>
                </c:pt>
                <c:pt idx="83">
                  <c:v>37.24</c:v>
                </c:pt>
                <c:pt idx="84">
                  <c:v>37.664999999999999</c:v>
                </c:pt>
                <c:pt idx="85">
                  <c:v>39.015000000000001</c:v>
                </c:pt>
                <c:pt idx="86">
                  <c:v>39.14</c:v>
                </c:pt>
                <c:pt idx="87">
                  <c:v>39.049999999999997</c:v>
                </c:pt>
                <c:pt idx="88">
                  <c:v>39.340000000000003</c:v>
                </c:pt>
                <c:pt idx="89">
                  <c:v>38.42</c:v>
                </c:pt>
                <c:pt idx="90">
                  <c:v>39.299999999999997</c:v>
                </c:pt>
                <c:pt idx="91">
                  <c:v>38.81</c:v>
                </c:pt>
                <c:pt idx="92">
                  <c:v>39.75</c:v>
                </c:pt>
                <c:pt idx="93">
                  <c:v>39.81</c:v>
                </c:pt>
                <c:pt idx="94">
                  <c:v>39.695</c:v>
                </c:pt>
                <c:pt idx="95">
                  <c:v>38.384999999999998</c:v>
                </c:pt>
                <c:pt idx="96">
                  <c:v>38.545000000000002</c:v>
                </c:pt>
                <c:pt idx="97">
                  <c:v>39</c:v>
                </c:pt>
                <c:pt idx="98">
                  <c:v>39.04</c:v>
                </c:pt>
                <c:pt idx="99">
                  <c:v>38.33</c:v>
                </c:pt>
                <c:pt idx="100">
                  <c:v>38.47</c:v>
                </c:pt>
                <c:pt idx="101">
                  <c:v>38.045000000000002</c:v>
                </c:pt>
                <c:pt idx="102">
                  <c:v>38.145000000000003</c:v>
                </c:pt>
                <c:pt idx="103">
                  <c:v>37.905000000000001</c:v>
                </c:pt>
                <c:pt idx="104">
                  <c:v>38.82</c:v>
                </c:pt>
                <c:pt idx="105">
                  <c:v>39.69</c:v>
                </c:pt>
                <c:pt idx="106">
                  <c:v>39.865000000000002</c:v>
                </c:pt>
                <c:pt idx="107">
                  <c:v>39.68</c:v>
                </c:pt>
                <c:pt idx="108">
                  <c:v>39.49</c:v>
                </c:pt>
                <c:pt idx="109">
                  <c:v>39.634999999999998</c:v>
                </c:pt>
                <c:pt idx="110">
                  <c:v>40.015000000000001</c:v>
                </c:pt>
                <c:pt idx="111">
                  <c:v>39.82</c:v>
                </c:pt>
                <c:pt idx="112">
                  <c:v>40.33</c:v>
                </c:pt>
                <c:pt idx="113">
                  <c:v>40.884999999999998</c:v>
                </c:pt>
                <c:pt idx="114">
                  <c:v>40.914999999999999</c:v>
                </c:pt>
                <c:pt idx="115">
                  <c:v>40.950000000000003</c:v>
                </c:pt>
                <c:pt idx="116">
                  <c:v>40.72</c:v>
                </c:pt>
                <c:pt idx="117">
                  <c:v>39.534999999999997</c:v>
                </c:pt>
                <c:pt idx="118">
                  <c:v>39.96</c:v>
                </c:pt>
                <c:pt idx="119">
                  <c:v>40.204999999999998</c:v>
                </c:pt>
                <c:pt idx="120">
                  <c:v>40.04</c:v>
                </c:pt>
                <c:pt idx="121">
                  <c:v>40.255000000000003</c:v>
                </c:pt>
                <c:pt idx="122">
                  <c:v>39.935000000000002</c:v>
                </c:pt>
                <c:pt idx="123">
                  <c:v>38.784999999999997</c:v>
                </c:pt>
                <c:pt idx="124">
                  <c:v>38.604999999999997</c:v>
                </c:pt>
                <c:pt idx="125">
                  <c:v>38.155000000000001</c:v>
                </c:pt>
                <c:pt idx="126">
                  <c:v>38.76</c:v>
                </c:pt>
                <c:pt idx="127">
                  <c:v>38.615000000000002</c:v>
                </c:pt>
                <c:pt idx="128">
                  <c:v>38.71</c:v>
                </c:pt>
                <c:pt idx="129">
                  <c:v>37.905000000000001</c:v>
                </c:pt>
                <c:pt idx="130">
                  <c:v>37.47</c:v>
                </c:pt>
                <c:pt idx="131">
                  <c:v>37.1</c:v>
                </c:pt>
                <c:pt idx="132">
                  <c:v>37.450000000000003</c:v>
                </c:pt>
                <c:pt idx="133">
                  <c:v>37.47</c:v>
                </c:pt>
                <c:pt idx="134">
                  <c:v>37.19</c:v>
                </c:pt>
                <c:pt idx="135">
                  <c:v>37.104999999999997</c:v>
                </c:pt>
                <c:pt idx="136">
                  <c:v>36.645000000000003</c:v>
                </c:pt>
                <c:pt idx="137">
                  <c:v>36.284999999999997</c:v>
                </c:pt>
                <c:pt idx="138">
                  <c:v>34.89</c:v>
                </c:pt>
                <c:pt idx="139">
                  <c:v>34.865000000000002</c:v>
                </c:pt>
                <c:pt idx="140">
                  <c:v>35.795000000000002</c:v>
                </c:pt>
                <c:pt idx="141">
                  <c:v>35.64</c:v>
                </c:pt>
                <c:pt idx="142">
                  <c:v>35.634999999999998</c:v>
                </c:pt>
                <c:pt idx="143">
                  <c:v>36.46</c:v>
                </c:pt>
                <c:pt idx="144">
                  <c:v>36.450000000000003</c:v>
                </c:pt>
                <c:pt idx="145">
                  <c:v>36.71</c:v>
                </c:pt>
                <c:pt idx="146">
                  <c:v>37.505000000000003</c:v>
                </c:pt>
                <c:pt idx="147">
                  <c:v>36.700000000000003</c:v>
                </c:pt>
                <c:pt idx="148">
                  <c:v>36.69</c:v>
                </c:pt>
                <c:pt idx="149">
                  <c:v>37.69</c:v>
                </c:pt>
                <c:pt idx="150">
                  <c:v>37.590000000000003</c:v>
                </c:pt>
                <c:pt idx="151">
                  <c:v>37.674999999999997</c:v>
                </c:pt>
                <c:pt idx="152">
                  <c:v>37.935000000000002</c:v>
                </c:pt>
                <c:pt idx="153">
                  <c:v>37.814999999999998</c:v>
                </c:pt>
                <c:pt idx="154">
                  <c:v>37.630000000000003</c:v>
                </c:pt>
                <c:pt idx="155">
                  <c:v>38.159999999999997</c:v>
                </c:pt>
                <c:pt idx="156">
                  <c:v>38.325000000000003</c:v>
                </c:pt>
                <c:pt idx="157">
                  <c:v>38.22</c:v>
                </c:pt>
                <c:pt idx="158">
                  <c:v>37.75</c:v>
                </c:pt>
                <c:pt idx="159">
                  <c:v>37.825000000000003</c:v>
                </c:pt>
                <c:pt idx="160">
                  <c:v>37.725000000000001</c:v>
                </c:pt>
                <c:pt idx="161">
                  <c:v>36.305</c:v>
                </c:pt>
                <c:pt idx="162">
                  <c:v>36.465000000000003</c:v>
                </c:pt>
                <c:pt idx="163">
                  <c:v>37.08</c:v>
                </c:pt>
                <c:pt idx="164">
                  <c:v>37.159999999999997</c:v>
                </c:pt>
                <c:pt idx="165">
                  <c:v>37.335000000000001</c:v>
                </c:pt>
                <c:pt idx="166">
                  <c:v>37.31</c:v>
                </c:pt>
                <c:pt idx="167">
                  <c:v>37.75</c:v>
                </c:pt>
                <c:pt idx="168">
                  <c:v>37.704999999999998</c:v>
                </c:pt>
                <c:pt idx="169">
                  <c:v>37.344999999999999</c:v>
                </c:pt>
                <c:pt idx="170">
                  <c:v>37.1</c:v>
                </c:pt>
                <c:pt idx="171">
                  <c:v>37.58</c:v>
                </c:pt>
                <c:pt idx="172">
                  <c:v>37.265000000000001</c:v>
                </c:pt>
                <c:pt idx="173">
                  <c:v>37.664999999999999</c:v>
                </c:pt>
                <c:pt idx="174">
                  <c:v>37.615000000000002</c:v>
                </c:pt>
                <c:pt idx="175">
                  <c:v>37.26</c:v>
                </c:pt>
                <c:pt idx="176">
                  <c:v>36.945</c:v>
                </c:pt>
                <c:pt idx="177">
                  <c:v>36.630000000000003</c:v>
                </c:pt>
                <c:pt idx="178">
                  <c:v>37.75</c:v>
                </c:pt>
                <c:pt idx="179">
                  <c:v>37.844999999999999</c:v>
                </c:pt>
                <c:pt idx="180">
                  <c:v>38.69</c:v>
                </c:pt>
                <c:pt idx="181">
                  <c:v>38.72</c:v>
                </c:pt>
                <c:pt idx="182">
                  <c:v>38.39</c:v>
                </c:pt>
                <c:pt idx="183">
                  <c:v>37.844999999999999</c:v>
                </c:pt>
                <c:pt idx="184">
                  <c:v>38.094999999999999</c:v>
                </c:pt>
                <c:pt idx="185">
                  <c:v>39.07</c:v>
                </c:pt>
                <c:pt idx="186">
                  <c:v>39.630000000000003</c:v>
                </c:pt>
                <c:pt idx="187">
                  <c:v>39.695</c:v>
                </c:pt>
                <c:pt idx="188">
                  <c:v>41.06</c:v>
                </c:pt>
                <c:pt idx="189">
                  <c:v>41.594999999999999</c:v>
                </c:pt>
                <c:pt idx="190">
                  <c:v>41.034999999999997</c:v>
                </c:pt>
                <c:pt idx="191">
                  <c:v>41.335000000000001</c:v>
                </c:pt>
                <c:pt idx="192">
                  <c:v>41.274999999999999</c:v>
                </c:pt>
                <c:pt idx="193">
                  <c:v>42.09</c:v>
                </c:pt>
                <c:pt idx="194">
                  <c:v>43.35</c:v>
                </c:pt>
                <c:pt idx="195">
                  <c:v>42.755000000000003</c:v>
                </c:pt>
                <c:pt idx="196">
                  <c:v>42.695</c:v>
                </c:pt>
                <c:pt idx="197">
                  <c:v>43.35</c:v>
                </c:pt>
                <c:pt idx="198">
                  <c:v>44.22</c:v>
                </c:pt>
                <c:pt idx="199">
                  <c:v>43.7</c:v>
                </c:pt>
                <c:pt idx="200">
                  <c:v>43.274999999999999</c:v>
                </c:pt>
                <c:pt idx="201">
                  <c:v>43.8</c:v>
                </c:pt>
                <c:pt idx="202">
                  <c:v>44.454999999999998</c:v>
                </c:pt>
                <c:pt idx="203">
                  <c:v>44.65</c:v>
                </c:pt>
                <c:pt idx="204">
                  <c:v>44.83</c:v>
                </c:pt>
                <c:pt idx="205">
                  <c:v>44.865000000000002</c:v>
                </c:pt>
                <c:pt idx="206">
                  <c:v>44.22</c:v>
                </c:pt>
                <c:pt idx="207">
                  <c:v>43.805</c:v>
                </c:pt>
                <c:pt idx="208">
                  <c:v>43.924999999999997</c:v>
                </c:pt>
                <c:pt idx="209">
                  <c:v>43.744999999999997</c:v>
                </c:pt>
                <c:pt idx="210">
                  <c:v>43.634999999999998</c:v>
                </c:pt>
                <c:pt idx="211">
                  <c:v>43.295000000000002</c:v>
                </c:pt>
                <c:pt idx="212">
                  <c:v>43.37</c:v>
                </c:pt>
                <c:pt idx="213">
                  <c:v>43.53</c:v>
                </c:pt>
                <c:pt idx="214">
                  <c:v>43.674999999999997</c:v>
                </c:pt>
                <c:pt idx="215">
                  <c:v>42.91</c:v>
                </c:pt>
                <c:pt idx="216">
                  <c:v>43.25</c:v>
                </c:pt>
                <c:pt idx="217">
                  <c:v>43.41</c:v>
                </c:pt>
                <c:pt idx="218">
                  <c:v>43.5</c:v>
                </c:pt>
                <c:pt idx="219">
                  <c:v>43.534999999999997</c:v>
                </c:pt>
                <c:pt idx="220">
                  <c:v>43.914999999999999</c:v>
                </c:pt>
                <c:pt idx="221">
                  <c:v>43.865000000000002</c:v>
                </c:pt>
                <c:pt idx="222">
                  <c:v>43.174999999999997</c:v>
                </c:pt>
                <c:pt idx="223">
                  <c:v>43.64</c:v>
                </c:pt>
                <c:pt idx="224">
                  <c:v>43.86</c:v>
                </c:pt>
                <c:pt idx="225">
                  <c:v>43.54</c:v>
                </c:pt>
                <c:pt idx="226">
                  <c:v>43.07</c:v>
                </c:pt>
                <c:pt idx="227">
                  <c:v>41.895000000000003</c:v>
                </c:pt>
                <c:pt idx="228">
                  <c:v>42.395000000000003</c:v>
                </c:pt>
                <c:pt idx="229">
                  <c:v>42.884999999999998</c:v>
                </c:pt>
                <c:pt idx="230">
                  <c:v>43.115000000000002</c:v>
                </c:pt>
                <c:pt idx="231">
                  <c:v>43.085000000000001</c:v>
                </c:pt>
                <c:pt idx="232">
                  <c:v>40.53</c:v>
                </c:pt>
                <c:pt idx="233">
                  <c:v>41.2</c:v>
                </c:pt>
                <c:pt idx="234">
                  <c:v>40.61</c:v>
                </c:pt>
                <c:pt idx="235">
                  <c:v>41.935000000000002</c:v>
                </c:pt>
                <c:pt idx="236">
                  <c:v>42.024999999999999</c:v>
                </c:pt>
                <c:pt idx="237">
                  <c:v>42.335000000000001</c:v>
                </c:pt>
                <c:pt idx="238">
                  <c:v>43.44</c:v>
                </c:pt>
                <c:pt idx="239">
                  <c:v>44.28</c:v>
                </c:pt>
                <c:pt idx="240">
                  <c:v>44.23</c:v>
                </c:pt>
                <c:pt idx="241">
                  <c:v>43.954999999999998</c:v>
                </c:pt>
                <c:pt idx="242">
                  <c:v>44.09</c:v>
                </c:pt>
                <c:pt idx="243">
                  <c:v>43.454999999999998</c:v>
                </c:pt>
                <c:pt idx="244">
                  <c:v>43.73</c:v>
                </c:pt>
                <c:pt idx="245">
                  <c:v>43.284999999999997</c:v>
                </c:pt>
                <c:pt idx="246">
                  <c:v>44.674999999999997</c:v>
                </c:pt>
                <c:pt idx="247">
                  <c:v>43.66</c:v>
                </c:pt>
                <c:pt idx="248">
                  <c:v>43.365000000000002</c:v>
                </c:pt>
                <c:pt idx="249">
                  <c:v>44.4</c:v>
                </c:pt>
                <c:pt idx="250">
                  <c:v>44.71</c:v>
                </c:pt>
                <c:pt idx="251">
                  <c:v>45.12</c:v>
                </c:pt>
                <c:pt idx="252">
                  <c:v>44.774999999999999</c:v>
                </c:pt>
                <c:pt idx="253">
                  <c:v>44.954999999999998</c:v>
                </c:pt>
                <c:pt idx="254">
                  <c:v>45.255000000000003</c:v>
                </c:pt>
                <c:pt idx="255">
                  <c:v>44.755000000000003</c:v>
                </c:pt>
                <c:pt idx="256">
                  <c:v>44.9</c:v>
                </c:pt>
                <c:pt idx="257">
                  <c:v>44.63</c:v>
                </c:pt>
              </c:numCache>
            </c:numRef>
          </c:val>
          <c:smooth val="0"/>
          <c:extLst>
            <c:ext xmlns:c16="http://schemas.microsoft.com/office/drawing/2014/chart" uri="{C3380CC4-5D6E-409C-BE32-E72D297353CC}">
              <c16:uniqueId val="{00000000-F64E-46AD-AF52-39D96378FA08}"/>
            </c:ext>
          </c:extLst>
        </c:ser>
        <c:dLbls>
          <c:showLegendKey val="0"/>
          <c:showVal val="0"/>
          <c:showCatName val="0"/>
          <c:showSerName val="0"/>
          <c:showPercent val="0"/>
          <c:showBubbleSize val="0"/>
        </c:dLbls>
        <c:smooth val="0"/>
        <c:axId val="513982712"/>
        <c:axId val="1"/>
      </c:lineChart>
      <c:dateAx>
        <c:axId val="513982712"/>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ax val="5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513982712"/>
        <c:crosses val="autoZero"/>
        <c:crossBetween val="between"/>
        <c:majorUnit val="5"/>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'Top 10 (12.31) for charts'!$K$4:$K$437</c:f>
              <c:numCache>
                <c:formatCode>m/d/yyyy</c:formatCode>
                <c:ptCount val="434"/>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44237</c:v>
                </c:pt>
                <c:pt idx="28">
                  <c:v>44238</c:v>
                </c:pt>
                <c:pt idx="29">
                  <c:v>44239</c:v>
                </c:pt>
                <c:pt idx="30">
                  <c:v>44242</c:v>
                </c:pt>
                <c:pt idx="31">
                  <c:v>44243</c:v>
                </c:pt>
                <c:pt idx="32">
                  <c:v>44244</c:v>
                </c:pt>
                <c:pt idx="33">
                  <c:v>44245</c:v>
                </c:pt>
                <c:pt idx="34">
                  <c:v>44246</c:v>
                </c:pt>
                <c:pt idx="35">
                  <c:v>44249</c:v>
                </c:pt>
                <c:pt idx="36">
                  <c:v>44250</c:v>
                </c:pt>
                <c:pt idx="37">
                  <c:v>44251</c:v>
                </c:pt>
                <c:pt idx="38">
                  <c:v>44252</c:v>
                </c:pt>
                <c:pt idx="39">
                  <c:v>44253</c:v>
                </c:pt>
                <c:pt idx="40">
                  <c:v>44256</c:v>
                </c:pt>
                <c:pt idx="41">
                  <c:v>44257</c:v>
                </c:pt>
                <c:pt idx="42">
                  <c:v>44258</c:v>
                </c:pt>
                <c:pt idx="43">
                  <c:v>44259</c:v>
                </c:pt>
                <c:pt idx="44">
                  <c:v>44260</c:v>
                </c:pt>
                <c:pt idx="45">
                  <c:v>44263</c:v>
                </c:pt>
                <c:pt idx="46">
                  <c:v>44264</c:v>
                </c:pt>
                <c:pt idx="47">
                  <c:v>44265</c:v>
                </c:pt>
                <c:pt idx="48">
                  <c:v>44266</c:v>
                </c:pt>
                <c:pt idx="49">
                  <c:v>44267</c:v>
                </c:pt>
                <c:pt idx="50">
                  <c:v>44270</c:v>
                </c:pt>
                <c:pt idx="51">
                  <c:v>44271</c:v>
                </c:pt>
                <c:pt idx="52">
                  <c:v>44272</c:v>
                </c:pt>
                <c:pt idx="53">
                  <c:v>44273</c:v>
                </c:pt>
                <c:pt idx="54">
                  <c:v>44274</c:v>
                </c:pt>
                <c:pt idx="55">
                  <c:v>44277</c:v>
                </c:pt>
                <c:pt idx="56">
                  <c:v>44278</c:v>
                </c:pt>
                <c:pt idx="57">
                  <c:v>44279</c:v>
                </c:pt>
                <c:pt idx="58">
                  <c:v>44280</c:v>
                </c:pt>
                <c:pt idx="59">
                  <c:v>44281</c:v>
                </c:pt>
                <c:pt idx="60">
                  <c:v>44284</c:v>
                </c:pt>
                <c:pt idx="61">
                  <c:v>44285</c:v>
                </c:pt>
                <c:pt idx="62">
                  <c:v>44286</c:v>
                </c:pt>
                <c:pt idx="63">
                  <c:v>44287</c:v>
                </c:pt>
                <c:pt idx="64">
                  <c:v>44292</c:v>
                </c:pt>
                <c:pt idx="65">
                  <c:v>44293</c:v>
                </c:pt>
                <c:pt idx="66">
                  <c:v>44294</c:v>
                </c:pt>
                <c:pt idx="67">
                  <c:v>44295</c:v>
                </c:pt>
                <c:pt idx="68">
                  <c:v>44298</c:v>
                </c:pt>
                <c:pt idx="69">
                  <c:v>44299</c:v>
                </c:pt>
                <c:pt idx="70">
                  <c:v>44300</c:v>
                </c:pt>
                <c:pt idx="71">
                  <c:v>44301</c:v>
                </c:pt>
                <c:pt idx="72">
                  <c:v>44302</c:v>
                </c:pt>
                <c:pt idx="73">
                  <c:v>44305</c:v>
                </c:pt>
                <c:pt idx="74">
                  <c:v>44306</c:v>
                </c:pt>
                <c:pt idx="75">
                  <c:v>44307</c:v>
                </c:pt>
                <c:pt idx="76">
                  <c:v>44308</c:v>
                </c:pt>
                <c:pt idx="77">
                  <c:v>44309</c:v>
                </c:pt>
                <c:pt idx="78">
                  <c:v>44312</c:v>
                </c:pt>
                <c:pt idx="79">
                  <c:v>44313</c:v>
                </c:pt>
                <c:pt idx="80">
                  <c:v>44314</c:v>
                </c:pt>
                <c:pt idx="81">
                  <c:v>44315</c:v>
                </c:pt>
                <c:pt idx="82">
                  <c:v>44316</c:v>
                </c:pt>
                <c:pt idx="83">
                  <c:v>44319</c:v>
                </c:pt>
                <c:pt idx="84">
                  <c:v>44320</c:v>
                </c:pt>
                <c:pt idx="85">
                  <c:v>44321</c:v>
                </c:pt>
                <c:pt idx="86">
                  <c:v>44322</c:v>
                </c:pt>
                <c:pt idx="87">
                  <c:v>44323</c:v>
                </c:pt>
                <c:pt idx="88">
                  <c:v>44326</c:v>
                </c:pt>
                <c:pt idx="89">
                  <c:v>44327</c:v>
                </c:pt>
                <c:pt idx="90">
                  <c:v>44328</c:v>
                </c:pt>
                <c:pt idx="91">
                  <c:v>44329</c:v>
                </c:pt>
                <c:pt idx="92">
                  <c:v>44330</c:v>
                </c:pt>
                <c:pt idx="93">
                  <c:v>44333</c:v>
                </c:pt>
                <c:pt idx="94">
                  <c:v>44334</c:v>
                </c:pt>
                <c:pt idx="95">
                  <c:v>44335</c:v>
                </c:pt>
                <c:pt idx="96">
                  <c:v>44336</c:v>
                </c:pt>
                <c:pt idx="97">
                  <c:v>44337</c:v>
                </c:pt>
                <c:pt idx="98">
                  <c:v>44340</c:v>
                </c:pt>
                <c:pt idx="99">
                  <c:v>44341</c:v>
                </c:pt>
                <c:pt idx="100">
                  <c:v>44342</c:v>
                </c:pt>
                <c:pt idx="101">
                  <c:v>44343</c:v>
                </c:pt>
                <c:pt idx="102">
                  <c:v>44344</c:v>
                </c:pt>
                <c:pt idx="103">
                  <c:v>44347</c:v>
                </c:pt>
                <c:pt idx="104">
                  <c:v>44348</c:v>
                </c:pt>
                <c:pt idx="105">
                  <c:v>44349</c:v>
                </c:pt>
                <c:pt idx="106">
                  <c:v>44350</c:v>
                </c:pt>
                <c:pt idx="107">
                  <c:v>44351</c:v>
                </c:pt>
                <c:pt idx="108">
                  <c:v>44354</c:v>
                </c:pt>
                <c:pt idx="109">
                  <c:v>44355</c:v>
                </c:pt>
                <c:pt idx="110">
                  <c:v>44356</c:v>
                </c:pt>
                <c:pt idx="111">
                  <c:v>44357</c:v>
                </c:pt>
                <c:pt idx="112">
                  <c:v>44358</c:v>
                </c:pt>
                <c:pt idx="113">
                  <c:v>44361</c:v>
                </c:pt>
                <c:pt idx="114">
                  <c:v>44362</c:v>
                </c:pt>
                <c:pt idx="115">
                  <c:v>44363</c:v>
                </c:pt>
                <c:pt idx="116">
                  <c:v>44364</c:v>
                </c:pt>
                <c:pt idx="117">
                  <c:v>44365</c:v>
                </c:pt>
                <c:pt idx="118">
                  <c:v>44368</c:v>
                </c:pt>
                <c:pt idx="119">
                  <c:v>44369</c:v>
                </c:pt>
                <c:pt idx="120">
                  <c:v>44370</c:v>
                </c:pt>
                <c:pt idx="121">
                  <c:v>44371</c:v>
                </c:pt>
                <c:pt idx="122">
                  <c:v>44372</c:v>
                </c:pt>
                <c:pt idx="123">
                  <c:v>44375</c:v>
                </c:pt>
                <c:pt idx="124">
                  <c:v>44376</c:v>
                </c:pt>
                <c:pt idx="125">
                  <c:v>44377</c:v>
                </c:pt>
                <c:pt idx="126">
                  <c:v>44378</c:v>
                </c:pt>
                <c:pt idx="127">
                  <c:v>44379</c:v>
                </c:pt>
                <c:pt idx="128">
                  <c:v>44382</c:v>
                </c:pt>
                <c:pt idx="129">
                  <c:v>44383</c:v>
                </c:pt>
                <c:pt idx="130">
                  <c:v>44384</c:v>
                </c:pt>
                <c:pt idx="131">
                  <c:v>44385</c:v>
                </c:pt>
                <c:pt idx="132">
                  <c:v>44386</c:v>
                </c:pt>
                <c:pt idx="133">
                  <c:v>44389</c:v>
                </c:pt>
                <c:pt idx="134">
                  <c:v>44390</c:v>
                </c:pt>
                <c:pt idx="135">
                  <c:v>44391</c:v>
                </c:pt>
                <c:pt idx="136">
                  <c:v>44392</c:v>
                </c:pt>
                <c:pt idx="137">
                  <c:v>44393</c:v>
                </c:pt>
                <c:pt idx="138">
                  <c:v>44396</c:v>
                </c:pt>
                <c:pt idx="139">
                  <c:v>44397</c:v>
                </c:pt>
                <c:pt idx="140">
                  <c:v>44398</c:v>
                </c:pt>
                <c:pt idx="141">
                  <c:v>44399</c:v>
                </c:pt>
                <c:pt idx="142">
                  <c:v>44400</c:v>
                </c:pt>
                <c:pt idx="143">
                  <c:v>44403</c:v>
                </c:pt>
                <c:pt idx="144">
                  <c:v>44404</c:v>
                </c:pt>
                <c:pt idx="145">
                  <c:v>44405</c:v>
                </c:pt>
                <c:pt idx="146">
                  <c:v>44406</c:v>
                </c:pt>
                <c:pt idx="147">
                  <c:v>44407</c:v>
                </c:pt>
                <c:pt idx="148">
                  <c:v>44410</c:v>
                </c:pt>
                <c:pt idx="149">
                  <c:v>44411</c:v>
                </c:pt>
                <c:pt idx="150">
                  <c:v>44412</c:v>
                </c:pt>
                <c:pt idx="151">
                  <c:v>44413</c:v>
                </c:pt>
                <c:pt idx="152">
                  <c:v>44414</c:v>
                </c:pt>
                <c:pt idx="153">
                  <c:v>44417</c:v>
                </c:pt>
                <c:pt idx="154">
                  <c:v>44418</c:v>
                </c:pt>
                <c:pt idx="155">
                  <c:v>44419</c:v>
                </c:pt>
                <c:pt idx="156">
                  <c:v>44420</c:v>
                </c:pt>
                <c:pt idx="157">
                  <c:v>44421</c:v>
                </c:pt>
                <c:pt idx="158">
                  <c:v>44424</c:v>
                </c:pt>
                <c:pt idx="159">
                  <c:v>44425</c:v>
                </c:pt>
                <c:pt idx="160">
                  <c:v>44426</c:v>
                </c:pt>
                <c:pt idx="161">
                  <c:v>44427</c:v>
                </c:pt>
                <c:pt idx="162">
                  <c:v>44428</c:v>
                </c:pt>
                <c:pt idx="163">
                  <c:v>44431</c:v>
                </c:pt>
                <c:pt idx="164">
                  <c:v>44432</c:v>
                </c:pt>
                <c:pt idx="165">
                  <c:v>44433</c:v>
                </c:pt>
                <c:pt idx="166">
                  <c:v>44434</c:v>
                </c:pt>
                <c:pt idx="167">
                  <c:v>44435</c:v>
                </c:pt>
                <c:pt idx="168">
                  <c:v>44438</c:v>
                </c:pt>
                <c:pt idx="169">
                  <c:v>44439</c:v>
                </c:pt>
                <c:pt idx="170">
                  <c:v>44440</c:v>
                </c:pt>
                <c:pt idx="171">
                  <c:v>44441</c:v>
                </c:pt>
                <c:pt idx="172">
                  <c:v>44442</c:v>
                </c:pt>
                <c:pt idx="173">
                  <c:v>44445</c:v>
                </c:pt>
                <c:pt idx="174">
                  <c:v>44446</c:v>
                </c:pt>
                <c:pt idx="175">
                  <c:v>44447</c:v>
                </c:pt>
                <c:pt idx="176">
                  <c:v>44448</c:v>
                </c:pt>
                <c:pt idx="177">
                  <c:v>44449</c:v>
                </c:pt>
                <c:pt idx="178">
                  <c:v>44452</c:v>
                </c:pt>
                <c:pt idx="179">
                  <c:v>44453</c:v>
                </c:pt>
                <c:pt idx="180">
                  <c:v>44454</c:v>
                </c:pt>
                <c:pt idx="181">
                  <c:v>44455</c:v>
                </c:pt>
                <c:pt idx="182">
                  <c:v>44456</c:v>
                </c:pt>
                <c:pt idx="183">
                  <c:v>44459</c:v>
                </c:pt>
                <c:pt idx="184">
                  <c:v>44460</c:v>
                </c:pt>
                <c:pt idx="185">
                  <c:v>44461</c:v>
                </c:pt>
                <c:pt idx="186">
                  <c:v>44462</c:v>
                </c:pt>
                <c:pt idx="187">
                  <c:v>44463</c:v>
                </c:pt>
                <c:pt idx="188">
                  <c:v>44466</c:v>
                </c:pt>
                <c:pt idx="189">
                  <c:v>44467</c:v>
                </c:pt>
                <c:pt idx="190">
                  <c:v>44468</c:v>
                </c:pt>
                <c:pt idx="191">
                  <c:v>44469</c:v>
                </c:pt>
                <c:pt idx="192">
                  <c:v>44470</c:v>
                </c:pt>
                <c:pt idx="193">
                  <c:v>44473</c:v>
                </c:pt>
                <c:pt idx="194">
                  <c:v>44474</c:v>
                </c:pt>
                <c:pt idx="195">
                  <c:v>44475</c:v>
                </c:pt>
                <c:pt idx="196">
                  <c:v>44476</c:v>
                </c:pt>
                <c:pt idx="197">
                  <c:v>44477</c:v>
                </c:pt>
                <c:pt idx="198">
                  <c:v>44480</c:v>
                </c:pt>
                <c:pt idx="199">
                  <c:v>44481</c:v>
                </c:pt>
                <c:pt idx="200">
                  <c:v>44482</c:v>
                </c:pt>
                <c:pt idx="201">
                  <c:v>44483</c:v>
                </c:pt>
                <c:pt idx="202">
                  <c:v>44484</c:v>
                </c:pt>
                <c:pt idx="203">
                  <c:v>44487</c:v>
                </c:pt>
                <c:pt idx="204">
                  <c:v>44488</c:v>
                </c:pt>
                <c:pt idx="205">
                  <c:v>44489</c:v>
                </c:pt>
                <c:pt idx="206">
                  <c:v>44490</c:v>
                </c:pt>
                <c:pt idx="207">
                  <c:v>44491</c:v>
                </c:pt>
                <c:pt idx="208">
                  <c:v>44494</c:v>
                </c:pt>
                <c:pt idx="209">
                  <c:v>44495</c:v>
                </c:pt>
                <c:pt idx="210">
                  <c:v>44496</c:v>
                </c:pt>
                <c:pt idx="211">
                  <c:v>44497</c:v>
                </c:pt>
                <c:pt idx="212">
                  <c:v>44498</c:v>
                </c:pt>
                <c:pt idx="213">
                  <c:v>44501</c:v>
                </c:pt>
                <c:pt idx="214">
                  <c:v>44502</c:v>
                </c:pt>
                <c:pt idx="215">
                  <c:v>44503</c:v>
                </c:pt>
                <c:pt idx="216">
                  <c:v>44504</c:v>
                </c:pt>
                <c:pt idx="217">
                  <c:v>44505</c:v>
                </c:pt>
                <c:pt idx="218">
                  <c:v>44508</c:v>
                </c:pt>
                <c:pt idx="219">
                  <c:v>44509</c:v>
                </c:pt>
                <c:pt idx="220">
                  <c:v>44510</c:v>
                </c:pt>
                <c:pt idx="221">
                  <c:v>44511</c:v>
                </c:pt>
                <c:pt idx="222">
                  <c:v>44512</c:v>
                </c:pt>
                <c:pt idx="223">
                  <c:v>44515</c:v>
                </c:pt>
                <c:pt idx="224">
                  <c:v>44516</c:v>
                </c:pt>
                <c:pt idx="225">
                  <c:v>44517</c:v>
                </c:pt>
                <c:pt idx="226">
                  <c:v>44518</c:v>
                </c:pt>
                <c:pt idx="227">
                  <c:v>44519</c:v>
                </c:pt>
                <c:pt idx="228">
                  <c:v>44522</c:v>
                </c:pt>
                <c:pt idx="229">
                  <c:v>44523</c:v>
                </c:pt>
                <c:pt idx="230">
                  <c:v>44524</c:v>
                </c:pt>
                <c:pt idx="231">
                  <c:v>44525</c:v>
                </c:pt>
                <c:pt idx="232">
                  <c:v>44526</c:v>
                </c:pt>
                <c:pt idx="233">
                  <c:v>44529</c:v>
                </c:pt>
                <c:pt idx="234">
                  <c:v>44530</c:v>
                </c:pt>
                <c:pt idx="235">
                  <c:v>44531</c:v>
                </c:pt>
                <c:pt idx="236">
                  <c:v>44532</c:v>
                </c:pt>
                <c:pt idx="237">
                  <c:v>44533</c:v>
                </c:pt>
                <c:pt idx="238">
                  <c:v>44536</c:v>
                </c:pt>
                <c:pt idx="239">
                  <c:v>44537</c:v>
                </c:pt>
                <c:pt idx="240">
                  <c:v>44538</c:v>
                </c:pt>
                <c:pt idx="241">
                  <c:v>44539</c:v>
                </c:pt>
                <c:pt idx="242">
                  <c:v>44540</c:v>
                </c:pt>
                <c:pt idx="243">
                  <c:v>44543</c:v>
                </c:pt>
                <c:pt idx="244">
                  <c:v>44544</c:v>
                </c:pt>
                <c:pt idx="245">
                  <c:v>44545</c:v>
                </c:pt>
                <c:pt idx="246">
                  <c:v>44546</c:v>
                </c:pt>
                <c:pt idx="247">
                  <c:v>44547</c:v>
                </c:pt>
                <c:pt idx="248">
                  <c:v>44550</c:v>
                </c:pt>
                <c:pt idx="249">
                  <c:v>44551</c:v>
                </c:pt>
                <c:pt idx="250">
                  <c:v>44552</c:v>
                </c:pt>
                <c:pt idx="251">
                  <c:v>44553</c:v>
                </c:pt>
                <c:pt idx="252">
                  <c:v>44554</c:v>
                </c:pt>
                <c:pt idx="253">
                  <c:v>44557</c:v>
                </c:pt>
                <c:pt idx="254">
                  <c:v>44558</c:v>
                </c:pt>
                <c:pt idx="255">
                  <c:v>44559</c:v>
                </c:pt>
                <c:pt idx="256">
                  <c:v>44560</c:v>
                </c:pt>
                <c:pt idx="257">
                  <c:v>44561</c:v>
                </c:pt>
              </c:numCache>
            </c:numRef>
          </c:cat>
          <c:val>
            <c:numRef>
              <c:f>'Top 10 (12.31) for charts'!$L$4:$L$437</c:f>
              <c:numCache>
                <c:formatCode>0.0</c:formatCode>
                <c:ptCount val="434"/>
                <c:pt idx="0">
                  <c:v>9.9499999999999993</c:v>
                </c:pt>
                <c:pt idx="1">
                  <c:v>9.92</c:v>
                </c:pt>
                <c:pt idx="2">
                  <c:v>10.09</c:v>
                </c:pt>
                <c:pt idx="3">
                  <c:v>10.31</c:v>
                </c:pt>
                <c:pt idx="4">
                  <c:v>10.164999999999999</c:v>
                </c:pt>
                <c:pt idx="5">
                  <c:v>10.065</c:v>
                </c:pt>
                <c:pt idx="6">
                  <c:v>10.005000000000001</c:v>
                </c:pt>
                <c:pt idx="7">
                  <c:v>10.175000000000001</c:v>
                </c:pt>
                <c:pt idx="8">
                  <c:v>9.9559999999999995</c:v>
                </c:pt>
                <c:pt idx="9">
                  <c:v>9.75</c:v>
                </c:pt>
                <c:pt idx="10">
                  <c:v>9.67</c:v>
                </c:pt>
                <c:pt idx="11">
                  <c:v>9.6620000000000008</c:v>
                </c:pt>
                <c:pt idx="12">
                  <c:v>9.6620000000000008</c:v>
                </c:pt>
                <c:pt idx="13">
                  <c:v>9.5619999999999994</c:v>
                </c:pt>
                <c:pt idx="14">
                  <c:v>9.5879999999999992</c:v>
                </c:pt>
                <c:pt idx="15">
                  <c:v>9.5540000000000003</c:v>
                </c:pt>
                <c:pt idx="16">
                  <c:v>9.702</c:v>
                </c:pt>
                <c:pt idx="17">
                  <c:v>9.8539999999999992</c:v>
                </c:pt>
                <c:pt idx="18">
                  <c:v>9.8019999999999996</c:v>
                </c:pt>
                <c:pt idx="19">
                  <c:v>9.7040000000000006</c:v>
                </c:pt>
                <c:pt idx="20">
                  <c:v>9.7259999999999991</c:v>
                </c:pt>
                <c:pt idx="21">
                  <c:v>9.7159999999999993</c:v>
                </c:pt>
                <c:pt idx="22">
                  <c:v>9.7880000000000003</c:v>
                </c:pt>
                <c:pt idx="23">
                  <c:v>9.8320000000000007</c:v>
                </c:pt>
                <c:pt idx="24">
                  <c:v>9.8439999999999994</c:v>
                </c:pt>
                <c:pt idx="25">
                  <c:v>9.8260000000000005</c:v>
                </c:pt>
                <c:pt idx="26">
                  <c:v>9.7319999999999993</c:v>
                </c:pt>
                <c:pt idx="27">
                  <c:v>9.8719999999999999</c:v>
                </c:pt>
                <c:pt idx="28">
                  <c:v>9.7200000000000006</c:v>
                </c:pt>
                <c:pt idx="29">
                  <c:v>9.7460000000000004</c:v>
                </c:pt>
                <c:pt idx="30">
                  <c:v>9.89</c:v>
                </c:pt>
                <c:pt idx="31">
                  <c:v>9.89</c:v>
                </c:pt>
                <c:pt idx="32">
                  <c:v>10.050000000000001</c:v>
                </c:pt>
                <c:pt idx="33">
                  <c:v>9.7880000000000003</c:v>
                </c:pt>
                <c:pt idx="34">
                  <c:v>9.7639999999999993</c:v>
                </c:pt>
                <c:pt idx="35">
                  <c:v>9.7439999999999998</c:v>
                </c:pt>
                <c:pt idx="36">
                  <c:v>9.7899999999999991</c:v>
                </c:pt>
                <c:pt idx="37">
                  <c:v>9.7680000000000007</c:v>
                </c:pt>
                <c:pt idx="38">
                  <c:v>9.7940000000000005</c:v>
                </c:pt>
                <c:pt idx="39">
                  <c:v>9.548</c:v>
                </c:pt>
                <c:pt idx="40">
                  <c:v>9.6059999999999999</c:v>
                </c:pt>
                <c:pt idx="41">
                  <c:v>9.6479999999999997</c:v>
                </c:pt>
                <c:pt idx="42">
                  <c:v>9.6219999999999999</c:v>
                </c:pt>
                <c:pt idx="43">
                  <c:v>9.7919999999999998</c:v>
                </c:pt>
                <c:pt idx="44">
                  <c:v>9.8719999999999999</c:v>
                </c:pt>
                <c:pt idx="45">
                  <c:v>9.9439999999999991</c:v>
                </c:pt>
                <c:pt idx="46">
                  <c:v>9.9179999999999993</c:v>
                </c:pt>
                <c:pt idx="47">
                  <c:v>10.199999999999999</c:v>
                </c:pt>
                <c:pt idx="48">
                  <c:v>10.185</c:v>
                </c:pt>
                <c:pt idx="49">
                  <c:v>10.24</c:v>
                </c:pt>
                <c:pt idx="50">
                  <c:v>10.335000000000001</c:v>
                </c:pt>
                <c:pt idx="51">
                  <c:v>10.395</c:v>
                </c:pt>
                <c:pt idx="52">
                  <c:v>10.445</c:v>
                </c:pt>
                <c:pt idx="53">
                  <c:v>10.48</c:v>
                </c:pt>
                <c:pt idx="54">
                  <c:v>10.46</c:v>
                </c:pt>
                <c:pt idx="55">
                  <c:v>10.484999999999999</c:v>
                </c:pt>
                <c:pt idx="56">
                  <c:v>10.555</c:v>
                </c:pt>
                <c:pt idx="57">
                  <c:v>10.425000000000001</c:v>
                </c:pt>
                <c:pt idx="58">
                  <c:v>10.4</c:v>
                </c:pt>
                <c:pt idx="59">
                  <c:v>10.455</c:v>
                </c:pt>
                <c:pt idx="60">
                  <c:v>10.59</c:v>
                </c:pt>
                <c:pt idx="61">
                  <c:v>10.56</c:v>
                </c:pt>
                <c:pt idx="62">
                  <c:v>10.505000000000001</c:v>
                </c:pt>
                <c:pt idx="63">
                  <c:v>10.468</c:v>
                </c:pt>
                <c:pt idx="64">
                  <c:v>10.454000000000001</c:v>
                </c:pt>
                <c:pt idx="65">
                  <c:v>10.504</c:v>
                </c:pt>
                <c:pt idx="66">
                  <c:v>10.56</c:v>
                </c:pt>
                <c:pt idx="67">
                  <c:v>10.474</c:v>
                </c:pt>
                <c:pt idx="68">
                  <c:v>10.343999999999999</c:v>
                </c:pt>
                <c:pt idx="69">
                  <c:v>10.234</c:v>
                </c:pt>
                <c:pt idx="70">
                  <c:v>10.228</c:v>
                </c:pt>
                <c:pt idx="71">
                  <c:v>10.228</c:v>
                </c:pt>
                <c:pt idx="72">
                  <c:v>10.35</c:v>
                </c:pt>
                <c:pt idx="73">
                  <c:v>10.45</c:v>
                </c:pt>
                <c:pt idx="74">
                  <c:v>10.486000000000001</c:v>
                </c:pt>
                <c:pt idx="75">
                  <c:v>10.481999999999999</c:v>
                </c:pt>
                <c:pt idx="76">
                  <c:v>10.311999999999999</c:v>
                </c:pt>
                <c:pt idx="77">
                  <c:v>10.305999999999999</c:v>
                </c:pt>
                <c:pt idx="78">
                  <c:v>10.31</c:v>
                </c:pt>
                <c:pt idx="79">
                  <c:v>10.334</c:v>
                </c:pt>
                <c:pt idx="80">
                  <c:v>10.422000000000001</c:v>
                </c:pt>
                <c:pt idx="81">
                  <c:v>10.384</c:v>
                </c:pt>
                <c:pt idx="82">
                  <c:v>10.35</c:v>
                </c:pt>
                <c:pt idx="83">
                  <c:v>10.38</c:v>
                </c:pt>
                <c:pt idx="84">
                  <c:v>10.442</c:v>
                </c:pt>
                <c:pt idx="85">
                  <c:v>10.446</c:v>
                </c:pt>
                <c:pt idx="86">
                  <c:v>10.494</c:v>
                </c:pt>
                <c:pt idx="87">
                  <c:v>10.481999999999999</c:v>
                </c:pt>
                <c:pt idx="88">
                  <c:v>10.6</c:v>
                </c:pt>
                <c:pt idx="89">
                  <c:v>10.353999999999999</c:v>
                </c:pt>
                <c:pt idx="90">
                  <c:v>10.484</c:v>
                </c:pt>
                <c:pt idx="91">
                  <c:v>10.478</c:v>
                </c:pt>
                <c:pt idx="92">
                  <c:v>10.558</c:v>
                </c:pt>
                <c:pt idx="93">
                  <c:v>10.683999999999999</c:v>
                </c:pt>
                <c:pt idx="94">
                  <c:v>10.528</c:v>
                </c:pt>
                <c:pt idx="95">
                  <c:v>10.378</c:v>
                </c:pt>
                <c:pt idx="96">
                  <c:v>10.417999999999999</c:v>
                </c:pt>
                <c:pt idx="97">
                  <c:v>10.532</c:v>
                </c:pt>
                <c:pt idx="98">
                  <c:v>10.536</c:v>
                </c:pt>
                <c:pt idx="99">
                  <c:v>10.44</c:v>
                </c:pt>
                <c:pt idx="100">
                  <c:v>10.426</c:v>
                </c:pt>
                <c:pt idx="101">
                  <c:v>10.401999999999999</c:v>
                </c:pt>
                <c:pt idx="102">
                  <c:v>10.475999999999999</c:v>
                </c:pt>
                <c:pt idx="103">
                  <c:v>10.41</c:v>
                </c:pt>
                <c:pt idx="104">
                  <c:v>10.448</c:v>
                </c:pt>
                <c:pt idx="105">
                  <c:v>10.56</c:v>
                </c:pt>
                <c:pt idx="106">
                  <c:v>10.55</c:v>
                </c:pt>
                <c:pt idx="107">
                  <c:v>10.513999999999999</c:v>
                </c:pt>
                <c:pt idx="108">
                  <c:v>10.52</c:v>
                </c:pt>
                <c:pt idx="109">
                  <c:v>10.502000000000001</c:v>
                </c:pt>
                <c:pt idx="110">
                  <c:v>10.587999999999999</c:v>
                </c:pt>
                <c:pt idx="111">
                  <c:v>10.45</c:v>
                </c:pt>
                <c:pt idx="112">
                  <c:v>10.412000000000001</c:v>
                </c:pt>
                <c:pt idx="113">
                  <c:v>10.45</c:v>
                </c:pt>
                <c:pt idx="114">
                  <c:v>10.112</c:v>
                </c:pt>
                <c:pt idx="115">
                  <c:v>10.045999999999999</c:v>
                </c:pt>
                <c:pt idx="116">
                  <c:v>10.018000000000001</c:v>
                </c:pt>
                <c:pt idx="117">
                  <c:v>9.89</c:v>
                </c:pt>
                <c:pt idx="118">
                  <c:v>9.9039999999999999</c:v>
                </c:pt>
                <c:pt idx="119">
                  <c:v>9.9160000000000004</c:v>
                </c:pt>
                <c:pt idx="120">
                  <c:v>9.657</c:v>
                </c:pt>
                <c:pt idx="121">
                  <c:v>9.6199999999999992</c:v>
                </c:pt>
                <c:pt idx="122">
                  <c:v>9.6080000000000005</c:v>
                </c:pt>
                <c:pt idx="123">
                  <c:v>9.5689999999999991</c:v>
                </c:pt>
                <c:pt idx="124">
                  <c:v>9.5630000000000006</c:v>
                </c:pt>
                <c:pt idx="125">
                  <c:v>9.6150000000000002</c:v>
                </c:pt>
                <c:pt idx="126">
                  <c:v>9.6639999999999997</c:v>
                </c:pt>
                <c:pt idx="127">
                  <c:v>9.6050000000000004</c:v>
                </c:pt>
                <c:pt idx="128">
                  <c:v>9.5969999999999995</c:v>
                </c:pt>
                <c:pt idx="129">
                  <c:v>9.5340000000000007</c:v>
                </c:pt>
                <c:pt idx="130">
                  <c:v>9.4329999999999998</c:v>
                </c:pt>
                <c:pt idx="131">
                  <c:v>9.3680000000000003</c:v>
                </c:pt>
                <c:pt idx="132">
                  <c:v>9.4849999999999994</c:v>
                </c:pt>
                <c:pt idx="133">
                  <c:v>9.5920000000000005</c:v>
                </c:pt>
                <c:pt idx="134">
                  <c:v>9.6199999999999992</c:v>
                </c:pt>
                <c:pt idx="135">
                  <c:v>9.5939999999999994</c:v>
                </c:pt>
                <c:pt idx="136">
                  <c:v>9.5310000000000006</c:v>
                </c:pt>
                <c:pt idx="137">
                  <c:v>9.593</c:v>
                </c:pt>
                <c:pt idx="138">
                  <c:v>9.3640000000000008</c:v>
                </c:pt>
                <c:pt idx="139">
                  <c:v>9.3680000000000003</c:v>
                </c:pt>
                <c:pt idx="140">
                  <c:v>9.4849999999999994</c:v>
                </c:pt>
                <c:pt idx="141">
                  <c:v>9.4619999999999997</c:v>
                </c:pt>
                <c:pt idx="142">
                  <c:v>9.5240000000000009</c:v>
                </c:pt>
                <c:pt idx="143">
                  <c:v>9.6229999999999993</c:v>
                </c:pt>
                <c:pt idx="144">
                  <c:v>9.66</c:v>
                </c:pt>
                <c:pt idx="145">
                  <c:v>9.6270000000000007</c:v>
                </c:pt>
                <c:pt idx="146">
                  <c:v>9.3130000000000006</c:v>
                </c:pt>
                <c:pt idx="147">
                  <c:v>9.3949999999999996</c:v>
                </c:pt>
                <c:pt idx="148">
                  <c:v>9.4450000000000003</c:v>
                </c:pt>
                <c:pt idx="149">
                  <c:v>9.5079999999999991</c:v>
                </c:pt>
                <c:pt idx="150">
                  <c:v>9.4770000000000003</c:v>
                </c:pt>
                <c:pt idx="151">
                  <c:v>9.4700000000000006</c:v>
                </c:pt>
                <c:pt idx="152">
                  <c:v>9.5240000000000009</c:v>
                </c:pt>
                <c:pt idx="153">
                  <c:v>9.5359999999999996</c:v>
                </c:pt>
                <c:pt idx="154">
                  <c:v>9.5250000000000004</c:v>
                </c:pt>
                <c:pt idx="155">
                  <c:v>9.5489999999999995</c:v>
                </c:pt>
                <c:pt idx="156">
                  <c:v>9.5719999999999992</c:v>
                </c:pt>
                <c:pt idx="157">
                  <c:v>9.6259999999999994</c:v>
                </c:pt>
                <c:pt idx="158">
                  <c:v>9.6039999999999992</c:v>
                </c:pt>
                <c:pt idx="159">
                  <c:v>9.6170000000000009</c:v>
                </c:pt>
                <c:pt idx="160">
                  <c:v>9.6959999999999997</c:v>
                </c:pt>
                <c:pt idx="161">
                  <c:v>9.6890000000000001</c:v>
                </c:pt>
                <c:pt idx="162">
                  <c:v>9.82</c:v>
                </c:pt>
                <c:pt idx="163">
                  <c:v>9.7940000000000005</c:v>
                </c:pt>
                <c:pt idx="164">
                  <c:v>9.7629999999999999</c:v>
                </c:pt>
                <c:pt idx="165">
                  <c:v>9.7609999999999992</c:v>
                </c:pt>
                <c:pt idx="166">
                  <c:v>9.6939999999999991</c:v>
                </c:pt>
                <c:pt idx="167">
                  <c:v>9.6790000000000003</c:v>
                </c:pt>
                <c:pt idx="168">
                  <c:v>9.6780000000000008</c:v>
                </c:pt>
                <c:pt idx="169">
                  <c:v>9.6199999999999992</c:v>
                </c:pt>
                <c:pt idx="170">
                  <c:v>9.6460000000000008</c:v>
                </c:pt>
                <c:pt idx="171">
                  <c:v>9.5890000000000004</c:v>
                </c:pt>
                <c:pt idx="172">
                  <c:v>9.5489999999999995</c:v>
                </c:pt>
                <c:pt idx="173">
                  <c:v>9.5350000000000001</c:v>
                </c:pt>
                <c:pt idx="174">
                  <c:v>9.5139999999999993</c:v>
                </c:pt>
                <c:pt idx="175">
                  <c:v>9.5459999999999994</c:v>
                </c:pt>
                <c:pt idx="176">
                  <c:v>9.4649999999999999</c:v>
                </c:pt>
                <c:pt idx="177">
                  <c:v>9.3550000000000004</c:v>
                </c:pt>
                <c:pt idx="178">
                  <c:v>9.4169999999999998</c:v>
                </c:pt>
                <c:pt idx="179">
                  <c:v>9.3949999999999996</c:v>
                </c:pt>
                <c:pt idx="180">
                  <c:v>9.3689999999999998</c:v>
                </c:pt>
                <c:pt idx="181">
                  <c:v>9.3070000000000004</c:v>
                </c:pt>
                <c:pt idx="182">
                  <c:v>9.3529999999999998</c:v>
                </c:pt>
                <c:pt idx="183">
                  <c:v>9.2750000000000004</c:v>
                </c:pt>
                <c:pt idx="184">
                  <c:v>9.2859999999999996</c:v>
                </c:pt>
                <c:pt idx="185">
                  <c:v>9.3529999999999998</c:v>
                </c:pt>
                <c:pt idx="186">
                  <c:v>9.3279999999999994</c:v>
                </c:pt>
                <c:pt idx="187">
                  <c:v>9.33</c:v>
                </c:pt>
                <c:pt idx="188">
                  <c:v>9.4320000000000004</c:v>
                </c:pt>
                <c:pt idx="189">
                  <c:v>9.4030000000000005</c:v>
                </c:pt>
                <c:pt idx="190">
                  <c:v>9.4019999999999992</c:v>
                </c:pt>
                <c:pt idx="191">
                  <c:v>9.3520000000000003</c:v>
                </c:pt>
                <c:pt idx="192">
                  <c:v>9.2799999999999994</c:v>
                </c:pt>
                <c:pt idx="193">
                  <c:v>9.3610000000000007</c:v>
                </c:pt>
                <c:pt idx="194">
                  <c:v>9.4049999999999994</c:v>
                </c:pt>
                <c:pt idx="195">
                  <c:v>9.3260000000000005</c:v>
                </c:pt>
                <c:pt idx="196">
                  <c:v>9.41</c:v>
                </c:pt>
                <c:pt idx="197">
                  <c:v>9.4480000000000004</c:v>
                </c:pt>
                <c:pt idx="198">
                  <c:v>9.4480000000000004</c:v>
                </c:pt>
                <c:pt idx="199">
                  <c:v>9.4369999999999994</c:v>
                </c:pt>
                <c:pt idx="200">
                  <c:v>9.4030000000000005</c:v>
                </c:pt>
                <c:pt idx="201">
                  <c:v>9.4749999999999996</c:v>
                </c:pt>
                <c:pt idx="202">
                  <c:v>9.5120000000000005</c:v>
                </c:pt>
                <c:pt idx="203">
                  <c:v>9.4860000000000007</c:v>
                </c:pt>
                <c:pt idx="204">
                  <c:v>9.4350000000000005</c:v>
                </c:pt>
                <c:pt idx="205">
                  <c:v>9.5839999999999996</c:v>
                </c:pt>
                <c:pt idx="206">
                  <c:v>9.6129999999999995</c:v>
                </c:pt>
                <c:pt idx="207">
                  <c:v>9.6660000000000004</c:v>
                </c:pt>
                <c:pt idx="208">
                  <c:v>9.6050000000000004</c:v>
                </c:pt>
                <c:pt idx="209">
                  <c:v>9.4440000000000008</c:v>
                </c:pt>
                <c:pt idx="210">
                  <c:v>9.5150000000000006</c:v>
                </c:pt>
                <c:pt idx="211">
                  <c:v>9.4339999999999993</c:v>
                </c:pt>
                <c:pt idx="212">
                  <c:v>9.4350000000000005</c:v>
                </c:pt>
                <c:pt idx="213">
                  <c:v>9.56</c:v>
                </c:pt>
                <c:pt idx="214">
                  <c:v>9.5429999999999993</c:v>
                </c:pt>
                <c:pt idx="215">
                  <c:v>9.5180000000000007</c:v>
                </c:pt>
                <c:pt idx="216">
                  <c:v>9.4979999999999993</c:v>
                </c:pt>
                <c:pt idx="217">
                  <c:v>9.6229999999999993</c:v>
                </c:pt>
                <c:pt idx="218">
                  <c:v>9.5980000000000008</c:v>
                </c:pt>
                <c:pt idx="219">
                  <c:v>9.6530000000000005</c:v>
                </c:pt>
                <c:pt idx="220">
                  <c:v>9.8279999999999994</c:v>
                </c:pt>
                <c:pt idx="221">
                  <c:v>9.8469999999999995</c:v>
                </c:pt>
                <c:pt idx="222">
                  <c:v>9.8620000000000001</c:v>
                </c:pt>
                <c:pt idx="223">
                  <c:v>9.8469999999999995</c:v>
                </c:pt>
                <c:pt idx="224">
                  <c:v>9.81</c:v>
                </c:pt>
                <c:pt idx="225">
                  <c:v>9.7840000000000007</c:v>
                </c:pt>
                <c:pt idx="226">
                  <c:v>9.7799999999999994</c:v>
                </c:pt>
                <c:pt idx="227">
                  <c:v>9.66</c:v>
                </c:pt>
                <c:pt idx="228">
                  <c:v>9.8559999999999999</c:v>
                </c:pt>
                <c:pt idx="229">
                  <c:v>9.9390000000000001</c:v>
                </c:pt>
                <c:pt idx="230">
                  <c:v>9.9269999999999996</c:v>
                </c:pt>
                <c:pt idx="231">
                  <c:v>9.9039999999999999</c:v>
                </c:pt>
                <c:pt idx="232">
                  <c:v>9.6660000000000004</c:v>
                </c:pt>
                <c:pt idx="233">
                  <c:v>9.6039999999999992</c:v>
                </c:pt>
                <c:pt idx="234">
                  <c:v>9.51</c:v>
                </c:pt>
                <c:pt idx="235">
                  <c:v>9.6140000000000008</c:v>
                </c:pt>
                <c:pt idx="236">
                  <c:v>9.3019999999999996</c:v>
                </c:pt>
                <c:pt idx="237">
                  <c:v>9.2189999999999994</c:v>
                </c:pt>
                <c:pt idx="238">
                  <c:v>9.2690000000000001</c:v>
                </c:pt>
                <c:pt idx="239">
                  <c:v>9.2769999999999992</c:v>
                </c:pt>
                <c:pt idx="240">
                  <c:v>9.2210000000000001</c:v>
                </c:pt>
                <c:pt idx="241">
                  <c:v>9.17</c:v>
                </c:pt>
                <c:pt idx="242">
                  <c:v>9.2249999999999996</c:v>
                </c:pt>
                <c:pt idx="243">
                  <c:v>8.9960000000000004</c:v>
                </c:pt>
                <c:pt idx="244">
                  <c:v>9.19</c:v>
                </c:pt>
                <c:pt idx="245">
                  <c:v>9.1739999999999995</c:v>
                </c:pt>
                <c:pt idx="246">
                  <c:v>9.2210000000000001</c:v>
                </c:pt>
                <c:pt idx="247">
                  <c:v>9.3049999999999997</c:v>
                </c:pt>
                <c:pt idx="248">
                  <c:v>9.26</c:v>
                </c:pt>
                <c:pt idx="249">
                  <c:v>9.3439999999999994</c:v>
                </c:pt>
                <c:pt idx="250">
                  <c:v>9.3729999999999993</c:v>
                </c:pt>
                <c:pt idx="251">
                  <c:v>9.3490000000000002</c:v>
                </c:pt>
                <c:pt idx="252">
                  <c:v>9.3840000000000003</c:v>
                </c:pt>
                <c:pt idx="253">
                  <c:v>9.3719999999999999</c:v>
                </c:pt>
                <c:pt idx="254">
                  <c:v>9.42</c:v>
                </c:pt>
                <c:pt idx="255">
                  <c:v>9.4269999999999996</c:v>
                </c:pt>
                <c:pt idx="256">
                  <c:v>9.4260000000000002</c:v>
                </c:pt>
                <c:pt idx="257">
                  <c:v>9.4130000000000003</c:v>
                </c:pt>
              </c:numCache>
            </c:numRef>
          </c:val>
          <c:smooth val="0"/>
          <c:extLst>
            <c:ext xmlns:c16="http://schemas.microsoft.com/office/drawing/2014/chart" uri="{C3380CC4-5D6E-409C-BE32-E72D297353CC}">
              <c16:uniqueId val="{00000000-E035-4797-BACF-60C40D4AADC5}"/>
            </c:ext>
          </c:extLst>
        </c:ser>
        <c:dLbls>
          <c:showLegendKey val="0"/>
          <c:showVal val="0"/>
          <c:showCatName val="0"/>
          <c:showSerName val="0"/>
          <c:showPercent val="0"/>
          <c:showBubbleSize val="0"/>
        </c:dLbls>
        <c:smooth val="0"/>
        <c:axId val="513994520"/>
        <c:axId val="1"/>
      </c:lineChart>
      <c:dateAx>
        <c:axId val="513994520"/>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ln w="6350">
            <a:noFill/>
          </a:ln>
        </c:spPr>
        <c:txPr>
          <a:bodyPr rot="0" vert="horz"/>
          <a:lstStyle/>
          <a:p>
            <a:pPr>
              <a:defRPr/>
            </a:pPr>
            <a:endParaRPr lang="en-US"/>
          </a:p>
        </c:txPr>
        <c:crossAx val="513994520"/>
        <c:crosses val="autoZero"/>
        <c:crossBetween val="between"/>
        <c:majorUnit val="0.5"/>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'Top 10 (12.31) for charts'!$N$4:$N$445</c:f>
              <c:numCache>
                <c:formatCode>m/d/yyyy</c:formatCode>
                <c:ptCount val="442"/>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44237</c:v>
                </c:pt>
                <c:pt idx="28">
                  <c:v>44238</c:v>
                </c:pt>
                <c:pt idx="29">
                  <c:v>44239</c:v>
                </c:pt>
                <c:pt idx="30">
                  <c:v>44242</c:v>
                </c:pt>
                <c:pt idx="31">
                  <c:v>44243</c:v>
                </c:pt>
                <c:pt idx="32">
                  <c:v>44244</c:v>
                </c:pt>
                <c:pt idx="33">
                  <c:v>44245</c:v>
                </c:pt>
                <c:pt idx="34">
                  <c:v>44246</c:v>
                </c:pt>
                <c:pt idx="35">
                  <c:v>44249</c:v>
                </c:pt>
                <c:pt idx="36">
                  <c:v>44250</c:v>
                </c:pt>
                <c:pt idx="37">
                  <c:v>44251</c:v>
                </c:pt>
                <c:pt idx="38">
                  <c:v>44252</c:v>
                </c:pt>
                <c:pt idx="39">
                  <c:v>44253</c:v>
                </c:pt>
                <c:pt idx="40">
                  <c:v>44256</c:v>
                </c:pt>
                <c:pt idx="41">
                  <c:v>44257</c:v>
                </c:pt>
                <c:pt idx="42">
                  <c:v>44258</c:v>
                </c:pt>
                <c:pt idx="43">
                  <c:v>44259</c:v>
                </c:pt>
                <c:pt idx="44">
                  <c:v>44260</c:v>
                </c:pt>
                <c:pt idx="45">
                  <c:v>44263</c:v>
                </c:pt>
                <c:pt idx="46">
                  <c:v>44264</c:v>
                </c:pt>
                <c:pt idx="47">
                  <c:v>44265</c:v>
                </c:pt>
                <c:pt idx="48">
                  <c:v>44266</c:v>
                </c:pt>
                <c:pt idx="49">
                  <c:v>44267</c:v>
                </c:pt>
                <c:pt idx="50">
                  <c:v>44270</c:v>
                </c:pt>
                <c:pt idx="51">
                  <c:v>44271</c:v>
                </c:pt>
                <c:pt idx="52">
                  <c:v>44272</c:v>
                </c:pt>
                <c:pt idx="53">
                  <c:v>44273</c:v>
                </c:pt>
                <c:pt idx="54">
                  <c:v>44274</c:v>
                </c:pt>
                <c:pt idx="55">
                  <c:v>44277</c:v>
                </c:pt>
                <c:pt idx="56">
                  <c:v>44278</c:v>
                </c:pt>
                <c:pt idx="57">
                  <c:v>44279</c:v>
                </c:pt>
                <c:pt idx="58">
                  <c:v>44280</c:v>
                </c:pt>
                <c:pt idx="59">
                  <c:v>44281</c:v>
                </c:pt>
                <c:pt idx="60">
                  <c:v>44284</c:v>
                </c:pt>
                <c:pt idx="61">
                  <c:v>44285</c:v>
                </c:pt>
                <c:pt idx="62">
                  <c:v>44286</c:v>
                </c:pt>
                <c:pt idx="63">
                  <c:v>44287</c:v>
                </c:pt>
                <c:pt idx="64">
                  <c:v>44292</c:v>
                </c:pt>
                <c:pt idx="65">
                  <c:v>44293</c:v>
                </c:pt>
                <c:pt idx="66">
                  <c:v>44294</c:v>
                </c:pt>
                <c:pt idx="67">
                  <c:v>44295</c:v>
                </c:pt>
                <c:pt idx="68">
                  <c:v>44298</c:v>
                </c:pt>
                <c:pt idx="69">
                  <c:v>44299</c:v>
                </c:pt>
                <c:pt idx="70">
                  <c:v>44300</c:v>
                </c:pt>
                <c:pt idx="71">
                  <c:v>44301</c:v>
                </c:pt>
                <c:pt idx="72">
                  <c:v>44302</c:v>
                </c:pt>
                <c:pt idx="73">
                  <c:v>44305</c:v>
                </c:pt>
                <c:pt idx="74">
                  <c:v>44306</c:v>
                </c:pt>
                <c:pt idx="75">
                  <c:v>44307</c:v>
                </c:pt>
                <c:pt idx="76">
                  <c:v>44308</c:v>
                </c:pt>
                <c:pt idx="77">
                  <c:v>44309</c:v>
                </c:pt>
                <c:pt idx="78">
                  <c:v>44312</c:v>
                </c:pt>
                <c:pt idx="79">
                  <c:v>44313</c:v>
                </c:pt>
                <c:pt idx="80">
                  <c:v>44314</c:v>
                </c:pt>
                <c:pt idx="81">
                  <c:v>44315</c:v>
                </c:pt>
                <c:pt idx="82">
                  <c:v>44316</c:v>
                </c:pt>
                <c:pt idx="83">
                  <c:v>44320</c:v>
                </c:pt>
                <c:pt idx="84">
                  <c:v>44321</c:v>
                </c:pt>
                <c:pt idx="85">
                  <c:v>44322</c:v>
                </c:pt>
                <c:pt idx="86">
                  <c:v>44323</c:v>
                </c:pt>
                <c:pt idx="87">
                  <c:v>44326</c:v>
                </c:pt>
                <c:pt idx="88">
                  <c:v>44327</c:v>
                </c:pt>
                <c:pt idx="89">
                  <c:v>44328</c:v>
                </c:pt>
                <c:pt idx="90">
                  <c:v>44329</c:v>
                </c:pt>
                <c:pt idx="91">
                  <c:v>44330</c:v>
                </c:pt>
                <c:pt idx="92">
                  <c:v>44333</c:v>
                </c:pt>
                <c:pt idx="93">
                  <c:v>44334</c:v>
                </c:pt>
                <c:pt idx="94">
                  <c:v>44335</c:v>
                </c:pt>
                <c:pt idx="95">
                  <c:v>44336</c:v>
                </c:pt>
                <c:pt idx="96">
                  <c:v>44337</c:v>
                </c:pt>
                <c:pt idx="97">
                  <c:v>44340</c:v>
                </c:pt>
                <c:pt idx="98">
                  <c:v>44341</c:v>
                </c:pt>
                <c:pt idx="99">
                  <c:v>44342</c:v>
                </c:pt>
                <c:pt idx="100">
                  <c:v>44343</c:v>
                </c:pt>
                <c:pt idx="101">
                  <c:v>44344</c:v>
                </c:pt>
                <c:pt idx="102">
                  <c:v>44348</c:v>
                </c:pt>
                <c:pt idx="103">
                  <c:v>44349</c:v>
                </c:pt>
                <c:pt idx="104">
                  <c:v>44350</c:v>
                </c:pt>
                <c:pt idx="105">
                  <c:v>44351</c:v>
                </c:pt>
                <c:pt idx="106">
                  <c:v>44354</c:v>
                </c:pt>
                <c:pt idx="107">
                  <c:v>44355</c:v>
                </c:pt>
                <c:pt idx="108">
                  <c:v>44356</c:v>
                </c:pt>
                <c:pt idx="109">
                  <c:v>44357</c:v>
                </c:pt>
                <c:pt idx="110">
                  <c:v>44358</c:v>
                </c:pt>
                <c:pt idx="111">
                  <c:v>44361</c:v>
                </c:pt>
                <c:pt idx="112">
                  <c:v>44362</c:v>
                </c:pt>
                <c:pt idx="113">
                  <c:v>44363</c:v>
                </c:pt>
                <c:pt idx="114">
                  <c:v>44364</c:v>
                </c:pt>
                <c:pt idx="115">
                  <c:v>44365</c:v>
                </c:pt>
                <c:pt idx="116">
                  <c:v>44368</c:v>
                </c:pt>
                <c:pt idx="117">
                  <c:v>44369</c:v>
                </c:pt>
                <c:pt idx="118">
                  <c:v>44370</c:v>
                </c:pt>
                <c:pt idx="119">
                  <c:v>44371</c:v>
                </c:pt>
                <c:pt idx="120">
                  <c:v>44372</c:v>
                </c:pt>
                <c:pt idx="121">
                  <c:v>44375</c:v>
                </c:pt>
                <c:pt idx="122">
                  <c:v>44376</c:v>
                </c:pt>
                <c:pt idx="123">
                  <c:v>44377</c:v>
                </c:pt>
                <c:pt idx="124">
                  <c:v>44378</c:v>
                </c:pt>
                <c:pt idx="125">
                  <c:v>44379</c:v>
                </c:pt>
                <c:pt idx="126">
                  <c:v>44382</c:v>
                </c:pt>
                <c:pt idx="127">
                  <c:v>44383</c:v>
                </c:pt>
                <c:pt idx="128">
                  <c:v>44384</c:v>
                </c:pt>
                <c:pt idx="129">
                  <c:v>44385</c:v>
                </c:pt>
                <c:pt idx="130">
                  <c:v>44386</c:v>
                </c:pt>
                <c:pt idx="131">
                  <c:v>44389</c:v>
                </c:pt>
                <c:pt idx="132">
                  <c:v>44390</c:v>
                </c:pt>
                <c:pt idx="133">
                  <c:v>44391</c:v>
                </c:pt>
                <c:pt idx="134">
                  <c:v>44392</c:v>
                </c:pt>
                <c:pt idx="135">
                  <c:v>44393</c:v>
                </c:pt>
                <c:pt idx="136">
                  <c:v>44396</c:v>
                </c:pt>
                <c:pt idx="137">
                  <c:v>44397</c:v>
                </c:pt>
                <c:pt idx="138">
                  <c:v>44398</c:v>
                </c:pt>
                <c:pt idx="139">
                  <c:v>44399</c:v>
                </c:pt>
                <c:pt idx="140">
                  <c:v>44400</c:v>
                </c:pt>
                <c:pt idx="141">
                  <c:v>44403</c:v>
                </c:pt>
                <c:pt idx="142">
                  <c:v>44404</c:v>
                </c:pt>
                <c:pt idx="143">
                  <c:v>44405</c:v>
                </c:pt>
                <c:pt idx="144">
                  <c:v>44406</c:v>
                </c:pt>
                <c:pt idx="145">
                  <c:v>44407</c:v>
                </c:pt>
                <c:pt idx="146">
                  <c:v>44410</c:v>
                </c:pt>
                <c:pt idx="147">
                  <c:v>44411</c:v>
                </c:pt>
                <c:pt idx="148">
                  <c:v>44412</c:v>
                </c:pt>
                <c:pt idx="149">
                  <c:v>44413</c:v>
                </c:pt>
                <c:pt idx="150">
                  <c:v>44414</c:v>
                </c:pt>
                <c:pt idx="151">
                  <c:v>44417</c:v>
                </c:pt>
                <c:pt idx="152">
                  <c:v>44418</c:v>
                </c:pt>
                <c:pt idx="153">
                  <c:v>44419</c:v>
                </c:pt>
                <c:pt idx="154">
                  <c:v>44420</c:v>
                </c:pt>
                <c:pt idx="155">
                  <c:v>44421</c:v>
                </c:pt>
                <c:pt idx="156">
                  <c:v>44424</c:v>
                </c:pt>
                <c:pt idx="157">
                  <c:v>44425</c:v>
                </c:pt>
                <c:pt idx="158">
                  <c:v>44426</c:v>
                </c:pt>
                <c:pt idx="159">
                  <c:v>44427</c:v>
                </c:pt>
                <c:pt idx="160">
                  <c:v>44428</c:v>
                </c:pt>
                <c:pt idx="161">
                  <c:v>44431</c:v>
                </c:pt>
                <c:pt idx="162">
                  <c:v>44432</c:v>
                </c:pt>
                <c:pt idx="163">
                  <c:v>44433</c:v>
                </c:pt>
                <c:pt idx="164">
                  <c:v>44434</c:v>
                </c:pt>
                <c:pt idx="165">
                  <c:v>44435</c:v>
                </c:pt>
                <c:pt idx="166">
                  <c:v>44439</c:v>
                </c:pt>
                <c:pt idx="167">
                  <c:v>44440</c:v>
                </c:pt>
                <c:pt idx="168">
                  <c:v>44441</c:v>
                </c:pt>
                <c:pt idx="169">
                  <c:v>44442</c:v>
                </c:pt>
                <c:pt idx="170">
                  <c:v>44445</c:v>
                </c:pt>
                <c:pt idx="171">
                  <c:v>44446</c:v>
                </c:pt>
                <c:pt idx="172">
                  <c:v>44447</c:v>
                </c:pt>
                <c:pt idx="173">
                  <c:v>44448</c:v>
                </c:pt>
                <c:pt idx="174">
                  <c:v>44449</c:v>
                </c:pt>
                <c:pt idx="175">
                  <c:v>44452</c:v>
                </c:pt>
                <c:pt idx="176">
                  <c:v>44453</c:v>
                </c:pt>
                <c:pt idx="177">
                  <c:v>44454</c:v>
                </c:pt>
                <c:pt idx="178">
                  <c:v>44455</c:v>
                </c:pt>
                <c:pt idx="179">
                  <c:v>44456</c:v>
                </c:pt>
                <c:pt idx="180">
                  <c:v>44459</c:v>
                </c:pt>
                <c:pt idx="181">
                  <c:v>44460</c:v>
                </c:pt>
                <c:pt idx="182">
                  <c:v>44461</c:v>
                </c:pt>
                <c:pt idx="183">
                  <c:v>44462</c:v>
                </c:pt>
                <c:pt idx="184">
                  <c:v>44463</c:v>
                </c:pt>
                <c:pt idx="185">
                  <c:v>44466</c:v>
                </c:pt>
                <c:pt idx="186">
                  <c:v>44467</c:v>
                </c:pt>
                <c:pt idx="187">
                  <c:v>44468</c:v>
                </c:pt>
                <c:pt idx="188">
                  <c:v>44469</c:v>
                </c:pt>
                <c:pt idx="189">
                  <c:v>44470</c:v>
                </c:pt>
                <c:pt idx="190">
                  <c:v>44473</c:v>
                </c:pt>
                <c:pt idx="191">
                  <c:v>44474</c:v>
                </c:pt>
                <c:pt idx="192">
                  <c:v>44475</c:v>
                </c:pt>
                <c:pt idx="193">
                  <c:v>44476</c:v>
                </c:pt>
                <c:pt idx="194">
                  <c:v>44477</c:v>
                </c:pt>
                <c:pt idx="195">
                  <c:v>44480</c:v>
                </c:pt>
                <c:pt idx="196">
                  <c:v>44481</c:v>
                </c:pt>
                <c:pt idx="197">
                  <c:v>44482</c:v>
                </c:pt>
                <c:pt idx="198">
                  <c:v>44483</c:v>
                </c:pt>
                <c:pt idx="199">
                  <c:v>44484</c:v>
                </c:pt>
                <c:pt idx="200">
                  <c:v>44487</c:v>
                </c:pt>
                <c:pt idx="201">
                  <c:v>44488</c:v>
                </c:pt>
                <c:pt idx="202">
                  <c:v>44489</c:v>
                </c:pt>
                <c:pt idx="203">
                  <c:v>44490</c:v>
                </c:pt>
                <c:pt idx="204">
                  <c:v>44491</c:v>
                </c:pt>
                <c:pt idx="205">
                  <c:v>44494</c:v>
                </c:pt>
                <c:pt idx="206">
                  <c:v>44495</c:v>
                </c:pt>
                <c:pt idx="207">
                  <c:v>44496</c:v>
                </c:pt>
                <c:pt idx="208">
                  <c:v>44497</c:v>
                </c:pt>
                <c:pt idx="209">
                  <c:v>44498</c:v>
                </c:pt>
                <c:pt idx="210">
                  <c:v>44501</c:v>
                </c:pt>
                <c:pt idx="211">
                  <c:v>44502</c:v>
                </c:pt>
                <c:pt idx="212">
                  <c:v>44503</c:v>
                </c:pt>
                <c:pt idx="213">
                  <c:v>44504</c:v>
                </c:pt>
                <c:pt idx="214">
                  <c:v>44505</c:v>
                </c:pt>
                <c:pt idx="215">
                  <c:v>44508</c:v>
                </c:pt>
                <c:pt idx="216">
                  <c:v>44509</c:v>
                </c:pt>
                <c:pt idx="217">
                  <c:v>44510</c:v>
                </c:pt>
                <c:pt idx="218">
                  <c:v>44511</c:v>
                </c:pt>
                <c:pt idx="219">
                  <c:v>44512</c:v>
                </c:pt>
                <c:pt idx="220">
                  <c:v>44515</c:v>
                </c:pt>
                <c:pt idx="221">
                  <c:v>44516</c:v>
                </c:pt>
                <c:pt idx="222">
                  <c:v>44517</c:v>
                </c:pt>
                <c:pt idx="223">
                  <c:v>44518</c:v>
                </c:pt>
                <c:pt idx="224">
                  <c:v>44519</c:v>
                </c:pt>
                <c:pt idx="225">
                  <c:v>44522</c:v>
                </c:pt>
                <c:pt idx="226">
                  <c:v>44523</c:v>
                </c:pt>
                <c:pt idx="227">
                  <c:v>44524</c:v>
                </c:pt>
                <c:pt idx="228">
                  <c:v>44525</c:v>
                </c:pt>
                <c:pt idx="229">
                  <c:v>44526</c:v>
                </c:pt>
                <c:pt idx="230">
                  <c:v>44529</c:v>
                </c:pt>
                <c:pt idx="231">
                  <c:v>44530</c:v>
                </c:pt>
                <c:pt idx="232">
                  <c:v>44531</c:v>
                </c:pt>
                <c:pt idx="233">
                  <c:v>44532</c:v>
                </c:pt>
                <c:pt idx="234">
                  <c:v>44533</c:v>
                </c:pt>
                <c:pt idx="235">
                  <c:v>44536</c:v>
                </c:pt>
                <c:pt idx="236">
                  <c:v>44537</c:v>
                </c:pt>
                <c:pt idx="237">
                  <c:v>44538</c:v>
                </c:pt>
                <c:pt idx="238">
                  <c:v>44539</c:v>
                </c:pt>
                <c:pt idx="239">
                  <c:v>44540</c:v>
                </c:pt>
                <c:pt idx="240">
                  <c:v>44543</c:v>
                </c:pt>
                <c:pt idx="241">
                  <c:v>44544</c:v>
                </c:pt>
                <c:pt idx="242">
                  <c:v>44545</c:v>
                </c:pt>
                <c:pt idx="243">
                  <c:v>44546</c:v>
                </c:pt>
                <c:pt idx="244">
                  <c:v>44547</c:v>
                </c:pt>
                <c:pt idx="245">
                  <c:v>44550</c:v>
                </c:pt>
                <c:pt idx="246">
                  <c:v>44551</c:v>
                </c:pt>
                <c:pt idx="247">
                  <c:v>44552</c:v>
                </c:pt>
                <c:pt idx="248">
                  <c:v>44553</c:v>
                </c:pt>
                <c:pt idx="249">
                  <c:v>44554</c:v>
                </c:pt>
                <c:pt idx="250">
                  <c:v>44559</c:v>
                </c:pt>
                <c:pt idx="251">
                  <c:v>44560</c:v>
                </c:pt>
                <c:pt idx="252">
                  <c:v>44561</c:v>
                </c:pt>
              </c:numCache>
            </c:numRef>
          </c:cat>
          <c:val>
            <c:numRef>
              <c:f>'Top 10 (12.31) for charts'!$O$4:$O$445</c:f>
              <c:numCache>
                <c:formatCode>0.0</c:formatCode>
                <c:ptCount val="442"/>
                <c:pt idx="0">
                  <c:v>123.64</c:v>
                </c:pt>
                <c:pt idx="1">
                  <c:v>124.42</c:v>
                </c:pt>
                <c:pt idx="2">
                  <c:v>129.54</c:v>
                </c:pt>
                <c:pt idx="3">
                  <c:v>131.16</c:v>
                </c:pt>
                <c:pt idx="4">
                  <c:v>128.44</c:v>
                </c:pt>
                <c:pt idx="5">
                  <c:v>128.30000000000001</c:v>
                </c:pt>
                <c:pt idx="6">
                  <c:v>125.7</c:v>
                </c:pt>
                <c:pt idx="7">
                  <c:v>127.52</c:v>
                </c:pt>
                <c:pt idx="8">
                  <c:v>128.94</c:v>
                </c:pt>
                <c:pt idx="9">
                  <c:v>127.22</c:v>
                </c:pt>
                <c:pt idx="10">
                  <c:v>126.38</c:v>
                </c:pt>
                <c:pt idx="11">
                  <c:v>127</c:v>
                </c:pt>
                <c:pt idx="12">
                  <c:v>127.14</c:v>
                </c:pt>
                <c:pt idx="13">
                  <c:v>127.92</c:v>
                </c:pt>
                <c:pt idx="14">
                  <c:v>127.34</c:v>
                </c:pt>
                <c:pt idx="15">
                  <c:v>128.4</c:v>
                </c:pt>
                <c:pt idx="16">
                  <c:v>129.16</c:v>
                </c:pt>
                <c:pt idx="17">
                  <c:v>128.18</c:v>
                </c:pt>
                <c:pt idx="18">
                  <c:v>126.58</c:v>
                </c:pt>
                <c:pt idx="19">
                  <c:v>124.84</c:v>
                </c:pt>
                <c:pt idx="20">
                  <c:v>126.4</c:v>
                </c:pt>
                <c:pt idx="21">
                  <c:v>127.38</c:v>
                </c:pt>
                <c:pt idx="22">
                  <c:v>134.86000000000001</c:v>
                </c:pt>
                <c:pt idx="23">
                  <c:v>135.82</c:v>
                </c:pt>
                <c:pt idx="24">
                  <c:v>134.08000000000001</c:v>
                </c:pt>
                <c:pt idx="25">
                  <c:v>132.4</c:v>
                </c:pt>
                <c:pt idx="26">
                  <c:v>132.19999999999999</c:v>
                </c:pt>
                <c:pt idx="27">
                  <c:v>132.96</c:v>
                </c:pt>
                <c:pt idx="28">
                  <c:v>133.52000000000001</c:v>
                </c:pt>
                <c:pt idx="29">
                  <c:v>133.91999999999999</c:v>
                </c:pt>
                <c:pt idx="30">
                  <c:v>135.6</c:v>
                </c:pt>
                <c:pt idx="31">
                  <c:v>133.63999999999999</c:v>
                </c:pt>
                <c:pt idx="32">
                  <c:v>132.69999999999999</c:v>
                </c:pt>
                <c:pt idx="33">
                  <c:v>130.28</c:v>
                </c:pt>
                <c:pt idx="34">
                  <c:v>131.16</c:v>
                </c:pt>
                <c:pt idx="35">
                  <c:v>130.41999999999999</c:v>
                </c:pt>
                <c:pt idx="36">
                  <c:v>129.94</c:v>
                </c:pt>
                <c:pt idx="37">
                  <c:v>125.5</c:v>
                </c:pt>
                <c:pt idx="38">
                  <c:v>124.7</c:v>
                </c:pt>
                <c:pt idx="39">
                  <c:v>122.02</c:v>
                </c:pt>
                <c:pt idx="40">
                  <c:v>123.64</c:v>
                </c:pt>
                <c:pt idx="41">
                  <c:v>124.16</c:v>
                </c:pt>
                <c:pt idx="42">
                  <c:v>125.24</c:v>
                </c:pt>
                <c:pt idx="43">
                  <c:v>125.72</c:v>
                </c:pt>
                <c:pt idx="44">
                  <c:v>124.56</c:v>
                </c:pt>
                <c:pt idx="45">
                  <c:v>126.06</c:v>
                </c:pt>
                <c:pt idx="46">
                  <c:v>127.68</c:v>
                </c:pt>
                <c:pt idx="47">
                  <c:v>129.32</c:v>
                </c:pt>
                <c:pt idx="48">
                  <c:v>131.78</c:v>
                </c:pt>
                <c:pt idx="49">
                  <c:v>132.82</c:v>
                </c:pt>
                <c:pt idx="50">
                  <c:v>133.06</c:v>
                </c:pt>
                <c:pt idx="51">
                  <c:v>134.52000000000001</c:v>
                </c:pt>
                <c:pt idx="52">
                  <c:v>136.91999999999999</c:v>
                </c:pt>
                <c:pt idx="53">
                  <c:v>136.12</c:v>
                </c:pt>
                <c:pt idx="54">
                  <c:v>133.94</c:v>
                </c:pt>
                <c:pt idx="55">
                  <c:v>132.66</c:v>
                </c:pt>
                <c:pt idx="56">
                  <c:v>134.1</c:v>
                </c:pt>
                <c:pt idx="57">
                  <c:v>133.91999999999999</c:v>
                </c:pt>
                <c:pt idx="58">
                  <c:v>134.69999999999999</c:v>
                </c:pt>
                <c:pt idx="59">
                  <c:v>135.38</c:v>
                </c:pt>
                <c:pt idx="60">
                  <c:v>132.47999999999999</c:v>
                </c:pt>
                <c:pt idx="61">
                  <c:v>134.08000000000001</c:v>
                </c:pt>
                <c:pt idx="62">
                  <c:v>131.88</c:v>
                </c:pt>
                <c:pt idx="63">
                  <c:v>133.66</c:v>
                </c:pt>
                <c:pt idx="64">
                  <c:v>134.62</c:v>
                </c:pt>
                <c:pt idx="65">
                  <c:v>136.63999999999999</c:v>
                </c:pt>
                <c:pt idx="66">
                  <c:v>136.46</c:v>
                </c:pt>
                <c:pt idx="67">
                  <c:v>134.63999999999999</c:v>
                </c:pt>
                <c:pt idx="68">
                  <c:v>134.82</c:v>
                </c:pt>
                <c:pt idx="69">
                  <c:v>134.08000000000001</c:v>
                </c:pt>
                <c:pt idx="70">
                  <c:v>134.12</c:v>
                </c:pt>
                <c:pt idx="71">
                  <c:v>133.34</c:v>
                </c:pt>
                <c:pt idx="72">
                  <c:v>135.18</c:v>
                </c:pt>
                <c:pt idx="73">
                  <c:v>135.28</c:v>
                </c:pt>
                <c:pt idx="74">
                  <c:v>131.47999999999999</c:v>
                </c:pt>
                <c:pt idx="75">
                  <c:v>132.84</c:v>
                </c:pt>
                <c:pt idx="76">
                  <c:v>134.1</c:v>
                </c:pt>
                <c:pt idx="77">
                  <c:v>133.58000000000001</c:v>
                </c:pt>
                <c:pt idx="78">
                  <c:v>134.34</c:v>
                </c:pt>
                <c:pt idx="79">
                  <c:v>135.04</c:v>
                </c:pt>
                <c:pt idx="80">
                  <c:v>135.13999999999999</c:v>
                </c:pt>
                <c:pt idx="81">
                  <c:v>135.47999999999999</c:v>
                </c:pt>
                <c:pt idx="82">
                  <c:v>136.80000000000001</c:v>
                </c:pt>
                <c:pt idx="83">
                  <c:v>137.82</c:v>
                </c:pt>
                <c:pt idx="84">
                  <c:v>140.54</c:v>
                </c:pt>
                <c:pt idx="85">
                  <c:v>142.02000000000001</c:v>
                </c:pt>
                <c:pt idx="86">
                  <c:v>141.82</c:v>
                </c:pt>
                <c:pt idx="87">
                  <c:v>142.41999999999999</c:v>
                </c:pt>
                <c:pt idx="88">
                  <c:v>138.9</c:v>
                </c:pt>
                <c:pt idx="89">
                  <c:v>140.13999999999999</c:v>
                </c:pt>
                <c:pt idx="90">
                  <c:v>139.46</c:v>
                </c:pt>
                <c:pt idx="91">
                  <c:v>140.72</c:v>
                </c:pt>
                <c:pt idx="92">
                  <c:v>141.69999999999999</c:v>
                </c:pt>
                <c:pt idx="93">
                  <c:v>129.08000000000001</c:v>
                </c:pt>
                <c:pt idx="94">
                  <c:v>126.4</c:v>
                </c:pt>
                <c:pt idx="95">
                  <c:v>127.88</c:v>
                </c:pt>
                <c:pt idx="96">
                  <c:v>127.48</c:v>
                </c:pt>
                <c:pt idx="97">
                  <c:v>129.38</c:v>
                </c:pt>
                <c:pt idx="98">
                  <c:v>127.9</c:v>
                </c:pt>
                <c:pt idx="99">
                  <c:v>126.98</c:v>
                </c:pt>
                <c:pt idx="100">
                  <c:v>128.38</c:v>
                </c:pt>
                <c:pt idx="101">
                  <c:v>128.30000000000001</c:v>
                </c:pt>
                <c:pt idx="102">
                  <c:v>128.26</c:v>
                </c:pt>
                <c:pt idx="103">
                  <c:v>127.72</c:v>
                </c:pt>
                <c:pt idx="104">
                  <c:v>127.58</c:v>
                </c:pt>
                <c:pt idx="105">
                  <c:v>127.94</c:v>
                </c:pt>
                <c:pt idx="106">
                  <c:v>129.13999999999999</c:v>
                </c:pt>
                <c:pt idx="107">
                  <c:v>128.58000000000001</c:v>
                </c:pt>
                <c:pt idx="108">
                  <c:v>128.24</c:v>
                </c:pt>
                <c:pt idx="109">
                  <c:v>129.80000000000001</c:v>
                </c:pt>
                <c:pt idx="110">
                  <c:v>129.84</c:v>
                </c:pt>
                <c:pt idx="111">
                  <c:v>130</c:v>
                </c:pt>
                <c:pt idx="112">
                  <c:v>132</c:v>
                </c:pt>
                <c:pt idx="113">
                  <c:v>130.16</c:v>
                </c:pt>
                <c:pt idx="114">
                  <c:v>130.30000000000001</c:v>
                </c:pt>
                <c:pt idx="115">
                  <c:v>127.68</c:v>
                </c:pt>
                <c:pt idx="116">
                  <c:v>129.46</c:v>
                </c:pt>
                <c:pt idx="117">
                  <c:v>130.24</c:v>
                </c:pt>
                <c:pt idx="118">
                  <c:v>130.66</c:v>
                </c:pt>
                <c:pt idx="119">
                  <c:v>125.3</c:v>
                </c:pt>
                <c:pt idx="120">
                  <c:v>123</c:v>
                </c:pt>
                <c:pt idx="121">
                  <c:v>120.56</c:v>
                </c:pt>
                <c:pt idx="122">
                  <c:v>121.1</c:v>
                </c:pt>
                <c:pt idx="123">
                  <c:v>121.34</c:v>
                </c:pt>
                <c:pt idx="124">
                  <c:v>121.7</c:v>
                </c:pt>
                <c:pt idx="125">
                  <c:v>121.86</c:v>
                </c:pt>
                <c:pt idx="126">
                  <c:v>122.16</c:v>
                </c:pt>
                <c:pt idx="127">
                  <c:v>119.28</c:v>
                </c:pt>
                <c:pt idx="128">
                  <c:v>119.08</c:v>
                </c:pt>
                <c:pt idx="129">
                  <c:v>117.86</c:v>
                </c:pt>
                <c:pt idx="130">
                  <c:v>118.64</c:v>
                </c:pt>
                <c:pt idx="131">
                  <c:v>119.66</c:v>
                </c:pt>
                <c:pt idx="132">
                  <c:v>119.32</c:v>
                </c:pt>
                <c:pt idx="133">
                  <c:v>117.48</c:v>
                </c:pt>
                <c:pt idx="134">
                  <c:v>115.3</c:v>
                </c:pt>
                <c:pt idx="135">
                  <c:v>116.6</c:v>
                </c:pt>
                <c:pt idx="136">
                  <c:v>113</c:v>
                </c:pt>
                <c:pt idx="137">
                  <c:v>113.34</c:v>
                </c:pt>
                <c:pt idx="138">
                  <c:v>115.1</c:v>
                </c:pt>
                <c:pt idx="139">
                  <c:v>116.04</c:v>
                </c:pt>
                <c:pt idx="140">
                  <c:v>118.84</c:v>
                </c:pt>
                <c:pt idx="141">
                  <c:v>117.6</c:v>
                </c:pt>
                <c:pt idx="142">
                  <c:v>116.74</c:v>
                </c:pt>
                <c:pt idx="143">
                  <c:v>115.34</c:v>
                </c:pt>
                <c:pt idx="144">
                  <c:v>116.4</c:v>
                </c:pt>
                <c:pt idx="145">
                  <c:v>116.18</c:v>
                </c:pt>
                <c:pt idx="146">
                  <c:v>116.8</c:v>
                </c:pt>
                <c:pt idx="147">
                  <c:v>117.7</c:v>
                </c:pt>
                <c:pt idx="148">
                  <c:v>116.92</c:v>
                </c:pt>
                <c:pt idx="149">
                  <c:v>117.46</c:v>
                </c:pt>
                <c:pt idx="150">
                  <c:v>118.66</c:v>
                </c:pt>
                <c:pt idx="151">
                  <c:v>119.38</c:v>
                </c:pt>
                <c:pt idx="152">
                  <c:v>119.28</c:v>
                </c:pt>
                <c:pt idx="153">
                  <c:v>119.98</c:v>
                </c:pt>
                <c:pt idx="154">
                  <c:v>120.6</c:v>
                </c:pt>
                <c:pt idx="155">
                  <c:v>120.3</c:v>
                </c:pt>
                <c:pt idx="156">
                  <c:v>119.5</c:v>
                </c:pt>
                <c:pt idx="157">
                  <c:v>120.4</c:v>
                </c:pt>
                <c:pt idx="158">
                  <c:v>121.68</c:v>
                </c:pt>
                <c:pt idx="159">
                  <c:v>121.22</c:v>
                </c:pt>
                <c:pt idx="160">
                  <c:v>122.68</c:v>
                </c:pt>
                <c:pt idx="161">
                  <c:v>122.32</c:v>
                </c:pt>
                <c:pt idx="162">
                  <c:v>122.4</c:v>
                </c:pt>
                <c:pt idx="163">
                  <c:v>122.98</c:v>
                </c:pt>
                <c:pt idx="164">
                  <c:v>122.5</c:v>
                </c:pt>
                <c:pt idx="165">
                  <c:v>122.74</c:v>
                </c:pt>
                <c:pt idx="166">
                  <c:v>121.96</c:v>
                </c:pt>
                <c:pt idx="167">
                  <c:v>122.26</c:v>
                </c:pt>
                <c:pt idx="168">
                  <c:v>121.26</c:v>
                </c:pt>
                <c:pt idx="169">
                  <c:v>120.82</c:v>
                </c:pt>
                <c:pt idx="170">
                  <c:v>121.6</c:v>
                </c:pt>
                <c:pt idx="171">
                  <c:v>122.28</c:v>
                </c:pt>
                <c:pt idx="172">
                  <c:v>121.84</c:v>
                </c:pt>
                <c:pt idx="173">
                  <c:v>118.88</c:v>
                </c:pt>
                <c:pt idx="174">
                  <c:v>116.76</c:v>
                </c:pt>
                <c:pt idx="175">
                  <c:v>117.64</c:v>
                </c:pt>
                <c:pt idx="176">
                  <c:v>116.06</c:v>
                </c:pt>
                <c:pt idx="177">
                  <c:v>114.66</c:v>
                </c:pt>
                <c:pt idx="178">
                  <c:v>115</c:v>
                </c:pt>
                <c:pt idx="179">
                  <c:v>114.32</c:v>
                </c:pt>
                <c:pt idx="180">
                  <c:v>114.14</c:v>
                </c:pt>
                <c:pt idx="181">
                  <c:v>114.04</c:v>
                </c:pt>
                <c:pt idx="182">
                  <c:v>115.4</c:v>
                </c:pt>
                <c:pt idx="183">
                  <c:v>114.34</c:v>
                </c:pt>
                <c:pt idx="184">
                  <c:v>113.8</c:v>
                </c:pt>
                <c:pt idx="185">
                  <c:v>115.88</c:v>
                </c:pt>
                <c:pt idx="186">
                  <c:v>114.98</c:v>
                </c:pt>
                <c:pt idx="187">
                  <c:v>115.5</c:v>
                </c:pt>
                <c:pt idx="188">
                  <c:v>113.3</c:v>
                </c:pt>
                <c:pt idx="189">
                  <c:v>112.2</c:v>
                </c:pt>
                <c:pt idx="190">
                  <c:v>113.78</c:v>
                </c:pt>
                <c:pt idx="191">
                  <c:v>114.66</c:v>
                </c:pt>
                <c:pt idx="192">
                  <c:v>111.62</c:v>
                </c:pt>
                <c:pt idx="193">
                  <c:v>112.44</c:v>
                </c:pt>
                <c:pt idx="194">
                  <c:v>112.1</c:v>
                </c:pt>
                <c:pt idx="195">
                  <c:v>111.76</c:v>
                </c:pt>
                <c:pt idx="196">
                  <c:v>111.02</c:v>
                </c:pt>
                <c:pt idx="197">
                  <c:v>110.14</c:v>
                </c:pt>
                <c:pt idx="198">
                  <c:v>111.12</c:v>
                </c:pt>
                <c:pt idx="199">
                  <c:v>110.44</c:v>
                </c:pt>
                <c:pt idx="200">
                  <c:v>109.44</c:v>
                </c:pt>
                <c:pt idx="201">
                  <c:v>109.4</c:v>
                </c:pt>
                <c:pt idx="202">
                  <c:v>112</c:v>
                </c:pt>
                <c:pt idx="203">
                  <c:v>110.88</c:v>
                </c:pt>
                <c:pt idx="204">
                  <c:v>110.82</c:v>
                </c:pt>
                <c:pt idx="205">
                  <c:v>110.72</c:v>
                </c:pt>
                <c:pt idx="206">
                  <c:v>112.56</c:v>
                </c:pt>
                <c:pt idx="207">
                  <c:v>112.02</c:v>
                </c:pt>
                <c:pt idx="208">
                  <c:v>108.98</c:v>
                </c:pt>
                <c:pt idx="209">
                  <c:v>108.04</c:v>
                </c:pt>
                <c:pt idx="210">
                  <c:v>109.36</c:v>
                </c:pt>
                <c:pt idx="211">
                  <c:v>108.46</c:v>
                </c:pt>
                <c:pt idx="212">
                  <c:v>106.94</c:v>
                </c:pt>
                <c:pt idx="213">
                  <c:v>110.16</c:v>
                </c:pt>
                <c:pt idx="214">
                  <c:v>111.36</c:v>
                </c:pt>
                <c:pt idx="215">
                  <c:v>110.96</c:v>
                </c:pt>
                <c:pt idx="216">
                  <c:v>111.78</c:v>
                </c:pt>
                <c:pt idx="217">
                  <c:v>112.26</c:v>
                </c:pt>
                <c:pt idx="218">
                  <c:v>114.02</c:v>
                </c:pt>
                <c:pt idx="219">
                  <c:v>113.56</c:v>
                </c:pt>
                <c:pt idx="220">
                  <c:v>112.5</c:v>
                </c:pt>
                <c:pt idx="221">
                  <c:v>117.92</c:v>
                </c:pt>
                <c:pt idx="222">
                  <c:v>114.18</c:v>
                </c:pt>
                <c:pt idx="223">
                  <c:v>115.04</c:v>
                </c:pt>
                <c:pt idx="224">
                  <c:v>113.62</c:v>
                </c:pt>
                <c:pt idx="225">
                  <c:v>117.24</c:v>
                </c:pt>
                <c:pt idx="226">
                  <c:v>115.98</c:v>
                </c:pt>
                <c:pt idx="227">
                  <c:v>117.78</c:v>
                </c:pt>
                <c:pt idx="228">
                  <c:v>114.1</c:v>
                </c:pt>
                <c:pt idx="229">
                  <c:v>109.62</c:v>
                </c:pt>
                <c:pt idx="230">
                  <c:v>110.12</c:v>
                </c:pt>
                <c:pt idx="231">
                  <c:v>109.34</c:v>
                </c:pt>
                <c:pt idx="232">
                  <c:v>111.06</c:v>
                </c:pt>
                <c:pt idx="233">
                  <c:v>110.06</c:v>
                </c:pt>
                <c:pt idx="234">
                  <c:v>110.38</c:v>
                </c:pt>
                <c:pt idx="235">
                  <c:v>112.88</c:v>
                </c:pt>
                <c:pt idx="236">
                  <c:v>111.88</c:v>
                </c:pt>
                <c:pt idx="237">
                  <c:v>113.1</c:v>
                </c:pt>
                <c:pt idx="238">
                  <c:v>113.2</c:v>
                </c:pt>
                <c:pt idx="239">
                  <c:v>113.2</c:v>
                </c:pt>
                <c:pt idx="240">
                  <c:v>112.46</c:v>
                </c:pt>
                <c:pt idx="241">
                  <c:v>114.22</c:v>
                </c:pt>
                <c:pt idx="242">
                  <c:v>111.28</c:v>
                </c:pt>
                <c:pt idx="243">
                  <c:v>111.68</c:v>
                </c:pt>
                <c:pt idx="244">
                  <c:v>114.26</c:v>
                </c:pt>
                <c:pt idx="245">
                  <c:v>111.5</c:v>
                </c:pt>
                <c:pt idx="246">
                  <c:v>113.26</c:v>
                </c:pt>
                <c:pt idx="247">
                  <c:v>112.54</c:v>
                </c:pt>
                <c:pt idx="248">
                  <c:v>112.84</c:v>
                </c:pt>
                <c:pt idx="249">
                  <c:v>112.54</c:v>
                </c:pt>
                <c:pt idx="250">
                  <c:v>112.64</c:v>
                </c:pt>
                <c:pt idx="251">
                  <c:v>112.38</c:v>
                </c:pt>
                <c:pt idx="252">
                  <c:v>112.26</c:v>
                </c:pt>
              </c:numCache>
            </c:numRef>
          </c:val>
          <c:smooth val="0"/>
          <c:extLst>
            <c:ext xmlns:c16="http://schemas.microsoft.com/office/drawing/2014/chart" uri="{C3380CC4-5D6E-409C-BE32-E72D297353CC}">
              <c16:uniqueId val="{00000000-0EA7-452C-9A07-05E4ABA1BC53}"/>
            </c:ext>
          </c:extLst>
        </c:ser>
        <c:dLbls>
          <c:showLegendKey val="0"/>
          <c:showVal val="0"/>
          <c:showCatName val="0"/>
          <c:showSerName val="0"/>
          <c:showPercent val="0"/>
          <c:showBubbleSize val="0"/>
        </c:dLbls>
        <c:smooth val="0"/>
        <c:axId val="513991240"/>
        <c:axId val="1"/>
      </c:lineChart>
      <c:dateAx>
        <c:axId val="513991240"/>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513991240"/>
        <c:crosses val="autoZero"/>
        <c:crossBetween val="between"/>
        <c:majorUnit val="1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'Top 10 (12.31) for charts'!$Q$4:$Q$451</c:f>
              <c:numCache>
                <c:formatCode>m/d/yyyy</c:formatCode>
                <c:ptCount val="448"/>
                <c:pt idx="0">
                  <c:v>44200</c:v>
                </c:pt>
                <c:pt idx="1">
                  <c:v>44201</c:v>
                </c:pt>
                <c:pt idx="2">
                  <c:v>44202</c:v>
                </c:pt>
                <c:pt idx="3">
                  <c:v>44203</c:v>
                </c:pt>
                <c:pt idx="4">
                  <c:v>44204</c:v>
                </c:pt>
                <c:pt idx="5">
                  <c:v>44207</c:v>
                </c:pt>
                <c:pt idx="6">
                  <c:v>44208</c:v>
                </c:pt>
                <c:pt idx="7">
                  <c:v>44209</c:v>
                </c:pt>
                <c:pt idx="8">
                  <c:v>44210</c:v>
                </c:pt>
                <c:pt idx="9">
                  <c:v>44211</c:v>
                </c:pt>
                <c:pt idx="10">
                  <c:v>44215</c:v>
                </c:pt>
                <c:pt idx="11">
                  <c:v>44216</c:v>
                </c:pt>
                <c:pt idx="12">
                  <c:v>44217</c:v>
                </c:pt>
                <c:pt idx="13">
                  <c:v>44218</c:v>
                </c:pt>
                <c:pt idx="14">
                  <c:v>44221</c:v>
                </c:pt>
                <c:pt idx="15">
                  <c:v>44222</c:v>
                </c:pt>
                <c:pt idx="16">
                  <c:v>44223</c:v>
                </c:pt>
                <c:pt idx="17">
                  <c:v>44224</c:v>
                </c:pt>
                <c:pt idx="18">
                  <c:v>44225</c:v>
                </c:pt>
                <c:pt idx="19">
                  <c:v>44228</c:v>
                </c:pt>
                <c:pt idx="20">
                  <c:v>44229</c:v>
                </c:pt>
                <c:pt idx="21">
                  <c:v>44230</c:v>
                </c:pt>
                <c:pt idx="22">
                  <c:v>44231</c:v>
                </c:pt>
                <c:pt idx="23">
                  <c:v>44232</c:v>
                </c:pt>
                <c:pt idx="24">
                  <c:v>44235</c:v>
                </c:pt>
                <c:pt idx="25">
                  <c:v>44236</c:v>
                </c:pt>
                <c:pt idx="26">
                  <c:v>44237</c:v>
                </c:pt>
                <c:pt idx="27">
                  <c:v>44238</c:v>
                </c:pt>
                <c:pt idx="28">
                  <c:v>44239</c:v>
                </c:pt>
                <c:pt idx="29">
                  <c:v>44243</c:v>
                </c:pt>
                <c:pt idx="30">
                  <c:v>44244</c:v>
                </c:pt>
                <c:pt idx="31">
                  <c:v>44245</c:v>
                </c:pt>
                <c:pt idx="32">
                  <c:v>44246</c:v>
                </c:pt>
                <c:pt idx="33">
                  <c:v>44249</c:v>
                </c:pt>
                <c:pt idx="34">
                  <c:v>44250</c:v>
                </c:pt>
                <c:pt idx="35">
                  <c:v>44251</c:v>
                </c:pt>
                <c:pt idx="36">
                  <c:v>44252</c:v>
                </c:pt>
                <c:pt idx="37">
                  <c:v>44253</c:v>
                </c:pt>
                <c:pt idx="38">
                  <c:v>44256</c:v>
                </c:pt>
                <c:pt idx="39">
                  <c:v>44257</c:v>
                </c:pt>
                <c:pt idx="40">
                  <c:v>44258</c:v>
                </c:pt>
                <c:pt idx="41">
                  <c:v>44259</c:v>
                </c:pt>
                <c:pt idx="42">
                  <c:v>44260</c:v>
                </c:pt>
                <c:pt idx="43">
                  <c:v>44263</c:v>
                </c:pt>
                <c:pt idx="44">
                  <c:v>44264</c:v>
                </c:pt>
                <c:pt idx="45">
                  <c:v>44265</c:v>
                </c:pt>
                <c:pt idx="46">
                  <c:v>44266</c:v>
                </c:pt>
                <c:pt idx="47">
                  <c:v>44267</c:v>
                </c:pt>
                <c:pt idx="48">
                  <c:v>44270</c:v>
                </c:pt>
                <c:pt idx="49">
                  <c:v>44271</c:v>
                </c:pt>
                <c:pt idx="50">
                  <c:v>44272</c:v>
                </c:pt>
                <c:pt idx="51">
                  <c:v>44273</c:v>
                </c:pt>
                <c:pt idx="52">
                  <c:v>44274</c:v>
                </c:pt>
                <c:pt idx="53">
                  <c:v>44277</c:v>
                </c:pt>
                <c:pt idx="54">
                  <c:v>44278</c:v>
                </c:pt>
                <c:pt idx="55">
                  <c:v>44279</c:v>
                </c:pt>
                <c:pt idx="56">
                  <c:v>44280</c:v>
                </c:pt>
                <c:pt idx="57">
                  <c:v>44281</c:v>
                </c:pt>
                <c:pt idx="58">
                  <c:v>44284</c:v>
                </c:pt>
                <c:pt idx="59">
                  <c:v>44285</c:v>
                </c:pt>
                <c:pt idx="60">
                  <c:v>44286</c:v>
                </c:pt>
                <c:pt idx="61">
                  <c:v>44287</c:v>
                </c:pt>
                <c:pt idx="62">
                  <c:v>44291</c:v>
                </c:pt>
                <c:pt idx="63">
                  <c:v>44292</c:v>
                </c:pt>
                <c:pt idx="64">
                  <c:v>44293</c:v>
                </c:pt>
                <c:pt idx="65">
                  <c:v>44294</c:v>
                </c:pt>
                <c:pt idx="66">
                  <c:v>44295</c:v>
                </c:pt>
                <c:pt idx="67">
                  <c:v>44298</c:v>
                </c:pt>
                <c:pt idx="68">
                  <c:v>44299</c:v>
                </c:pt>
                <c:pt idx="69">
                  <c:v>44300</c:v>
                </c:pt>
                <c:pt idx="70">
                  <c:v>44301</c:v>
                </c:pt>
                <c:pt idx="71">
                  <c:v>44302</c:v>
                </c:pt>
                <c:pt idx="72">
                  <c:v>44305</c:v>
                </c:pt>
                <c:pt idx="73">
                  <c:v>44306</c:v>
                </c:pt>
                <c:pt idx="74">
                  <c:v>44307</c:v>
                </c:pt>
                <c:pt idx="75">
                  <c:v>44308</c:v>
                </c:pt>
                <c:pt idx="76">
                  <c:v>44309</c:v>
                </c:pt>
                <c:pt idx="77">
                  <c:v>44312</c:v>
                </c:pt>
                <c:pt idx="78">
                  <c:v>44313</c:v>
                </c:pt>
                <c:pt idx="79">
                  <c:v>44314</c:v>
                </c:pt>
                <c:pt idx="80">
                  <c:v>44315</c:v>
                </c:pt>
                <c:pt idx="81">
                  <c:v>44316</c:v>
                </c:pt>
                <c:pt idx="82">
                  <c:v>44319</c:v>
                </c:pt>
                <c:pt idx="83">
                  <c:v>44320</c:v>
                </c:pt>
                <c:pt idx="84">
                  <c:v>44321</c:v>
                </c:pt>
                <c:pt idx="85">
                  <c:v>44322</c:v>
                </c:pt>
                <c:pt idx="86">
                  <c:v>44323</c:v>
                </c:pt>
                <c:pt idx="87">
                  <c:v>44326</c:v>
                </c:pt>
                <c:pt idx="88">
                  <c:v>44327</c:v>
                </c:pt>
                <c:pt idx="89">
                  <c:v>44328</c:v>
                </c:pt>
                <c:pt idx="90">
                  <c:v>44329</c:v>
                </c:pt>
                <c:pt idx="91">
                  <c:v>44330</c:v>
                </c:pt>
                <c:pt idx="92">
                  <c:v>44333</c:v>
                </c:pt>
                <c:pt idx="93">
                  <c:v>44334</c:v>
                </c:pt>
                <c:pt idx="94">
                  <c:v>44335</c:v>
                </c:pt>
                <c:pt idx="95">
                  <c:v>44336</c:v>
                </c:pt>
                <c:pt idx="96">
                  <c:v>44337</c:v>
                </c:pt>
                <c:pt idx="97">
                  <c:v>44340</c:v>
                </c:pt>
                <c:pt idx="98">
                  <c:v>44341</c:v>
                </c:pt>
                <c:pt idx="99">
                  <c:v>44342</c:v>
                </c:pt>
                <c:pt idx="100">
                  <c:v>44343</c:v>
                </c:pt>
                <c:pt idx="101">
                  <c:v>44344</c:v>
                </c:pt>
                <c:pt idx="102">
                  <c:v>44348</c:v>
                </c:pt>
                <c:pt idx="103">
                  <c:v>44349</c:v>
                </c:pt>
                <c:pt idx="104">
                  <c:v>44350</c:v>
                </c:pt>
                <c:pt idx="105">
                  <c:v>44351</c:v>
                </c:pt>
                <c:pt idx="106">
                  <c:v>44354</c:v>
                </c:pt>
                <c:pt idx="107">
                  <c:v>44355</c:v>
                </c:pt>
                <c:pt idx="108">
                  <c:v>44356</c:v>
                </c:pt>
                <c:pt idx="109">
                  <c:v>44357</c:v>
                </c:pt>
                <c:pt idx="110">
                  <c:v>44358</c:v>
                </c:pt>
                <c:pt idx="111">
                  <c:v>44361</c:v>
                </c:pt>
                <c:pt idx="112">
                  <c:v>44362</c:v>
                </c:pt>
                <c:pt idx="113">
                  <c:v>44363</c:v>
                </c:pt>
                <c:pt idx="114">
                  <c:v>44364</c:v>
                </c:pt>
                <c:pt idx="115">
                  <c:v>44365</c:v>
                </c:pt>
                <c:pt idx="116">
                  <c:v>44368</c:v>
                </c:pt>
                <c:pt idx="117">
                  <c:v>44369</c:v>
                </c:pt>
                <c:pt idx="118">
                  <c:v>44370</c:v>
                </c:pt>
                <c:pt idx="119">
                  <c:v>44371</c:v>
                </c:pt>
                <c:pt idx="120">
                  <c:v>44372</c:v>
                </c:pt>
                <c:pt idx="121">
                  <c:v>44375</c:v>
                </c:pt>
                <c:pt idx="122">
                  <c:v>44376</c:v>
                </c:pt>
                <c:pt idx="123">
                  <c:v>44377</c:v>
                </c:pt>
                <c:pt idx="124">
                  <c:v>44378</c:v>
                </c:pt>
                <c:pt idx="125">
                  <c:v>44379</c:v>
                </c:pt>
                <c:pt idx="126">
                  <c:v>44383</c:v>
                </c:pt>
                <c:pt idx="127">
                  <c:v>44384</c:v>
                </c:pt>
                <c:pt idx="128">
                  <c:v>44385</c:v>
                </c:pt>
                <c:pt idx="129">
                  <c:v>44386</c:v>
                </c:pt>
                <c:pt idx="130">
                  <c:v>44389</c:v>
                </c:pt>
                <c:pt idx="131">
                  <c:v>44390</c:v>
                </c:pt>
                <c:pt idx="132">
                  <c:v>44391</c:v>
                </c:pt>
                <c:pt idx="133">
                  <c:v>44392</c:v>
                </c:pt>
                <c:pt idx="134">
                  <c:v>44393</c:v>
                </c:pt>
                <c:pt idx="135">
                  <c:v>44396</c:v>
                </c:pt>
                <c:pt idx="136">
                  <c:v>44397</c:v>
                </c:pt>
                <c:pt idx="137">
                  <c:v>44398</c:v>
                </c:pt>
                <c:pt idx="138">
                  <c:v>44399</c:v>
                </c:pt>
                <c:pt idx="139">
                  <c:v>44400</c:v>
                </c:pt>
                <c:pt idx="140">
                  <c:v>44403</c:v>
                </c:pt>
                <c:pt idx="141">
                  <c:v>44404</c:v>
                </c:pt>
                <c:pt idx="142">
                  <c:v>44405</c:v>
                </c:pt>
                <c:pt idx="143">
                  <c:v>44406</c:v>
                </c:pt>
                <c:pt idx="144">
                  <c:v>44407</c:v>
                </c:pt>
                <c:pt idx="145">
                  <c:v>44410</c:v>
                </c:pt>
                <c:pt idx="146">
                  <c:v>44411</c:v>
                </c:pt>
                <c:pt idx="147">
                  <c:v>44412</c:v>
                </c:pt>
                <c:pt idx="148">
                  <c:v>44413</c:v>
                </c:pt>
                <c:pt idx="149">
                  <c:v>44414</c:v>
                </c:pt>
                <c:pt idx="150">
                  <c:v>44417</c:v>
                </c:pt>
                <c:pt idx="151">
                  <c:v>44418</c:v>
                </c:pt>
                <c:pt idx="152">
                  <c:v>44419</c:v>
                </c:pt>
                <c:pt idx="153">
                  <c:v>44420</c:v>
                </c:pt>
                <c:pt idx="154">
                  <c:v>44421</c:v>
                </c:pt>
                <c:pt idx="155">
                  <c:v>44424</c:v>
                </c:pt>
                <c:pt idx="156">
                  <c:v>44425</c:v>
                </c:pt>
                <c:pt idx="157">
                  <c:v>44426</c:v>
                </c:pt>
                <c:pt idx="158">
                  <c:v>44427</c:v>
                </c:pt>
                <c:pt idx="159">
                  <c:v>44428</c:v>
                </c:pt>
                <c:pt idx="160">
                  <c:v>44431</c:v>
                </c:pt>
                <c:pt idx="161">
                  <c:v>44432</c:v>
                </c:pt>
                <c:pt idx="162">
                  <c:v>44433</c:v>
                </c:pt>
                <c:pt idx="163">
                  <c:v>44434</c:v>
                </c:pt>
                <c:pt idx="164">
                  <c:v>44435</c:v>
                </c:pt>
                <c:pt idx="165">
                  <c:v>44438</c:v>
                </c:pt>
                <c:pt idx="166">
                  <c:v>44439</c:v>
                </c:pt>
                <c:pt idx="167">
                  <c:v>44440</c:v>
                </c:pt>
                <c:pt idx="168">
                  <c:v>44441</c:v>
                </c:pt>
                <c:pt idx="169">
                  <c:v>44442</c:v>
                </c:pt>
                <c:pt idx="170">
                  <c:v>44446</c:v>
                </c:pt>
                <c:pt idx="171">
                  <c:v>44447</c:v>
                </c:pt>
                <c:pt idx="172">
                  <c:v>44448</c:v>
                </c:pt>
                <c:pt idx="173">
                  <c:v>44449</c:v>
                </c:pt>
                <c:pt idx="174">
                  <c:v>44452</c:v>
                </c:pt>
                <c:pt idx="175">
                  <c:v>44453</c:v>
                </c:pt>
                <c:pt idx="176">
                  <c:v>44454</c:v>
                </c:pt>
                <c:pt idx="177">
                  <c:v>44455</c:v>
                </c:pt>
                <c:pt idx="178">
                  <c:v>44456</c:v>
                </c:pt>
                <c:pt idx="179">
                  <c:v>44459</c:v>
                </c:pt>
                <c:pt idx="180">
                  <c:v>44460</c:v>
                </c:pt>
                <c:pt idx="181">
                  <c:v>44461</c:v>
                </c:pt>
                <c:pt idx="182">
                  <c:v>44462</c:v>
                </c:pt>
                <c:pt idx="183">
                  <c:v>44463</c:v>
                </c:pt>
                <c:pt idx="184">
                  <c:v>44466</c:v>
                </c:pt>
                <c:pt idx="185">
                  <c:v>44467</c:v>
                </c:pt>
                <c:pt idx="186">
                  <c:v>44468</c:v>
                </c:pt>
                <c:pt idx="187">
                  <c:v>44469</c:v>
                </c:pt>
                <c:pt idx="188">
                  <c:v>44470</c:v>
                </c:pt>
                <c:pt idx="189">
                  <c:v>44473</c:v>
                </c:pt>
                <c:pt idx="190">
                  <c:v>44474</c:v>
                </c:pt>
                <c:pt idx="191">
                  <c:v>44475</c:v>
                </c:pt>
                <c:pt idx="192">
                  <c:v>44476</c:v>
                </c:pt>
                <c:pt idx="193">
                  <c:v>44477</c:v>
                </c:pt>
                <c:pt idx="194">
                  <c:v>44480</c:v>
                </c:pt>
                <c:pt idx="195">
                  <c:v>44481</c:v>
                </c:pt>
                <c:pt idx="196">
                  <c:v>44482</c:v>
                </c:pt>
                <c:pt idx="197">
                  <c:v>44483</c:v>
                </c:pt>
                <c:pt idx="198">
                  <c:v>44484</c:v>
                </c:pt>
                <c:pt idx="199">
                  <c:v>44487</c:v>
                </c:pt>
                <c:pt idx="200">
                  <c:v>44488</c:v>
                </c:pt>
                <c:pt idx="201">
                  <c:v>44489</c:v>
                </c:pt>
                <c:pt idx="202">
                  <c:v>44490</c:v>
                </c:pt>
                <c:pt idx="203">
                  <c:v>44491</c:v>
                </c:pt>
                <c:pt idx="204">
                  <c:v>44494</c:v>
                </c:pt>
                <c:pt idx="205">
                  <c:v>44495</c:v>
                </c:pt>
                <c:pt idx="206">
                  <c:v>44496</c:v>
                </c:pt>
                <c:pt idx="207">
                  <c:v>44497</c:v>
                </c:pt>
                <c:pt idx="208">
                  <c:v>44498</c:v>
                </c:pt>
                <c:pt idx="209">
                  <c:v>44501</c:v>
                </c:pt>
                <c:pt idx="210">
                  <c:v>44502</c:v>
                </c:pt>
                <c:pt idx="211">
                  <c:v>44503</c:v>
                </c:pt>
                <c:pt idx="212">
                  <c:v>44504</c:v>
                </c:pt>
                <c:pt idx="213">
                  <c:v>44505</c:v>
                </c:pt>
                <c:pt idx="214">
                  <c:v>44508</c:v>
                </c:pt>
                <c:pt idx="215">
                  <c:v>44509</c:v>
                </c:pt>
                <c:pt idx="216">
                  <c:v>44510</c:v>
                </c:pt>
                <c:pt idx="217">
                  <c:v>44511</c:v>
                </c:pt>
                <c:pt idx="218">
                  <c:v>44512</c:v>
                </c:pt>
                <c:pt idx="219">
                  <c:v>44515</c:v>
                </c:pt>
                <c:pt idx="220">
                  <c:v>44516</c:v>
                </c:pt>
                <c:pt idx="221">
                  <c:v>44517</c:v>
                </c:pt>
                <c:pt idx="222">
                  <c:v>44518</c:v>
                </c:pt>
                <c:pt idx="223">
                  <c:v>44519</c:v>
                </c:pt>
                <c:pt idx="224">
                  <c:v>44522</c:v>
                </c:pt>
                <c:pt idx="225">
                  <c:v>44523</c:v>
                </c:pt>
                <c:pt idx="226">
                  <c:v>44524</c:v>
                </c:pt>
                <c:pt idx="227">
                  <c:v>44526</c:v>
                </c:pt>
                <c:pt idx="228">
                  <c:v>44529</c:v>
                </c:pt>
                <c:pt idx="229">
                  <c:v>44530</c:v>
                </c:pt>
                <c:pt idx="230">
                  <c:v>44531</c:v>
                </c:pt>
                <c:pt idx="231">
                  <c:v>44532</c:v>
                </c:pt>
                <c:pt idx="232">
                  <c:v>44533</c:v>
                </c:pt>
                <c:pt idx="233">
                  <c:v>44536</c:v>
                </c:pt>
                <c:pt idx="234">
                  <c:v>44537</c:v>
                </c:pt>
                <c:pt idx="235">
                  <c:v>44538</c:v>
                </c:pt>
                <c:pt idx="236">
                  <c:v>44539</c:v>
                </c:pt>
                <c:pt idx="237">
                  <c:v>44540</c:v>
                </c:pt>
                <c:pt idx="238">
                  <c:v>44543</c:v>
                </c:pt>
                <c:pt idx="239">
                  <c:v>44544</c:v>
                </c:pt>
                <c:pt idx="240">
                  <c:v>44545</c:v>
                </c:pt>
                <c:pt idx="241">
                  <c:v>44546</c:v>
                </c:pt>
                <c:pt idx="242">
                  <c:v>44547</c:v>
                </c:pt>
                <c:pt idx="243">
                  <c:v>44550</c:v>
                </c:pt>
                <c:pt idx="244">
                  <c:v>44551</c:v>
                </c:pt>
                <c:pt idx="245">
                  <c:v>44552</c:v>
                </c:pt>
                <c:pt idx="246">
                  <c:v>44553</c:v>
                </c:pt>
                <c:pt idx="247">
                  <c:v>44557</c:v>
                </c:pt>
                <c:pt idx="248">
                  <c:v>44558</c:v>
                </c:pt>
                <c:pt idx="249">
                  <c:v>44559</c:v>
                </c:pt>
                <c:pt idx="250">
                  <c:v>44560</c:v>
                </c:pt>
                <c:pt idx="251">
                  <c:v>44561</c:v>
                </c:pt>
              </c:numCache>
            </c:numRef>
          </c:cat>
          <c:val>
            <c:numRef>
              <c:f>'Top 10 (12.31) for charts'!$R$4:$R$451</c:f>
              <c:numCache>
                <c:formatCode>0.0</c:formatCode>
                <c:ptCount val="448"/>
                <c:pt idx="0">
                  <c:v>105.41</c:v>
                </c:pt>
                <c:pt idx="1">
                  <c:v>106.5</c:v>
                </c:pt>
                <c:pt idx="2">
                  <c:v>105.58</c:v>
                </c:pt>
                <c:pt idx="3">
                  <c:v>106.71</c:v>
                </c:pt>
                <c:pt idx="4">
                  <c:v>107.27</c:v>
                </c:pt>
                <c:pt idx="5">
                  <c:v>109.02</c:v>
                </c:pt>
                <c:pt idx="6">
                  <c:v>109.78</c:v>
                </c:pt>
                <c:pt idx="7">
                  <c:v>112.45</c:v>
                </c:pt>
                <c:pt idx="8">
                  <c:v>111.63</c:v>
                </c:pt>
                <c:pt idx="9">
                  <c:v>110.52</c:v>
                </c:pt>
                <c:pt idx="10">
                  <c:v>112.18</c:v>
                </c:pt>
                <c:pt idx="11">
                  <c:v>112.62</c:v>
                </c:pt>
                <c:pt idx="12">
                  <c:v>111.26</c:v>
                </c:pt>
                <c:pt idx="13">
                  <c:v>110.86</c:v>
                </c:pt>
                <c:pt idx="14">
                  <c:v>110.5</c:v>
                </c:pt>
                <c:pt idx="15">
                  <c:v>108.8</c:v>
                </c:pt>
                <c:pt idx="16">
                  <c:v>102.79</c:v>
                </c:pt>
                <c:pt idx="17">
                  <c:v>104.21</c:v>
                </c:pt>
                <c:pt idx="18">
                  <c:v>102.48</c:v>
                </c:pt>
                <c:pt idx="19">
                  <c:v>102.3</c:v>
                </c:pt>
                <c:pt idx="20">
                  <c:v>103.47</c:v>
                </c:pt>
                <c:pt idx="21">
                  <c:v>106.95</c:v>
                </c:pt>
                <c:pt idx="22">
                  <c:v>108.53</c:v>
                </c:pt>
                <c:pt idx="23">
                  <c:v>108.73</c:v>
                </c:pt>
                <c:pt idx="24">
                  <c:v>106.84</c:v>
                </c:pt>
                <c:pt idx="25">
                  <c:v>105.4</c:v>
                </c:pt>
                <c:pt idx="26">
                  <c:v>104.05</c:v>
                </c:pt>
                <c:pt idx="27">
                  <c:v>103.75</c:v>
                </c:pt>
                <c:pt idx="28">
                  <c:v>104.44</c:v>
                </c:pt>
                <c:pt idx="29">
                  <c:v>104.2</c:v>
                </c:pt>
                <c:pt idx="30">
                  <c:v>106.29</c:v>
                </c:pt>
                <c:pt idx="31">
                  <c:v>106.06</c:v>
                </c:pt>
                <c:pt idx="32">
                  <c:v>105.01</c:v>
                </c:pt>
                <c:pt idx="33">
                  <c:v>107.06</c:v>
                </c:pt>
                <c:pt idx="34">
                  <c:v>106.27</c:v>
                </c:pt>
                <c:pt idx="35">
                  <c:v>108.69</c:v>
                </c:pt>
                <c:pt idx="36">
                  <c:v>107.33</c:v>
                </c:pt>
                <c:pt idx="37">
                  <c:v>107.74</c:v>
                </c:pt>
                <c:pt idx="38">
                  <c:v>108.41</c:v>
                </c:pt>
                <c:pt idx="39">
                  <c:v>107.85</c:v>
                </c:pt>
                <c:pt idx="40">
                  <c:v>106.71</c:v>
                </c:pt>
                <c:pt idx="41">
                  <c:v>105.65</c:v>
                </c:pt>
                <c:pt idx="42">
                  <c:v>106.7</c:v>
                </c:pt>
                <c:pt idx="43">
                  <c:v>106.11</c:v>
                </c:pt>
                <c:pt idx="44">
                  <c:v>106.79</c:v>
                </c:pt>
                <c:pt idx="45">
                  <c:v>108</c:v>
                </c:pt>
                <c:pt idx="46">
                  <c:v>107.87</c:v>
                </c:pt>
                <c:pt idx="47">
                  <c:v>108.22</c:v>
                </c:pt>
                <c:pt idx="48">
                  <c:v>110.26</c:v>
                </c:pt>
                <c:pt idx="49">
                  <c:v>110.84</c:v>
                </c:pt>
                <c:pt idx="50">
                  <c:v>105.04</c:v>
                </c:pt>
                <c:pt idx="51">
                  <c:v>103.77</c:v>
                </c:pt>
                <c:pt idx="52">
                  <c:v>103.42</c:v>
                </c:pt>
                <c:pt idx="53">
                  <c:v>105.9</c:v>
                </c:pt>
                <c:pt idx="54">
                  <c:v>104.84</c:v>
                </c:pt>
                <c:pt idx="55">
                  <c:v>103.06</c:v>
                </c:pt>
                <c:pt idx="56">
                  <c:v>103.88</c:v>
                </c:pt>
                <c:pt idx="57">
                  <c:v>105.98</c:v>
                </c:pt>
                <c:pt idx="58">
                  <c:v>106.73</c:v>
                </c:pt>
                <c:pt idx="59">
                  <c:v>106.79</c:v>
                </c:pt>
                <c:pt idx="60">
                  <c:v>108.22</c:v>
                </c:pt>
                <c:pt idx="61">
                  <c:v>108.52</c:v>
                </c:pt>
                <c:pt idx="62">
                  <c:v>106.14</c:v>
                </c:pt>
                <c:pt idx="63">
                  <c:v>105.38</c:v>
                </c:pt>
                <c:pt idx="64">
                  <c:v>105.21</c:v>
                </c:pt>
                <c:pt idx="65">
                  <c:v>106.1</c:v>
                </c:pt>
                <c:pt idx="66">
                  <c:v>107.54</c:v>
                </c:pt>
                <c:pt idx="67">
                  <c:v>108.25</c:v>
                </c:pt>
                <c:pt idx="68">
                  <c:v>108.22</c:v>
                </c:pt>
                <c:pt idx="69">
                  <c:v>105.9</c:v>
                </c:pt>
                <c:pt idx="70">
                  <c:v>106.89</c:v>
                </c:pt>
                <c:pt idx="71">
                  <c:v>107.91</c:v>
                </c:pt>
                <c:pt idx="72">
                  <c:v>108.61</c:v>
                </c:pt>
                <c:pt idx="73">
                  <c:v>109.03</c:v>
                </c:pt>
                <c:pt idx="74">
                  <c:v>110.8</c:v>
                </c:pt>
                <c:pt idx="75">
                  <c:v>110.05</c:v>
                </c:pt>
                <c:pt idx="76">
                  <c:v>111.38</c:v>
                </c:pt>
                <c:pt idx="77">
                  <c:v>111.39</c:v>
                </c:pt>
                <c:pt idx="78">
                  <c:v>111.44</c:v>
                </c:pt>
                <c:pt idx="79">
                  <c:v>111.93</c:v>
                </c:pt>
                <c:pt idx="80">
                  <c:v>110.89</c:v>
                </c:pt>
                <c:pt idx="81">
                  <c:v>111.5</c:v>
                </c:pt>
                <c:pt idx="82">
                  <c:v>114.68</c:v>
                </c:pt>
                <c:pt idx="83">
                  <c:v>113.9</c:v>
                </c:pt>
                <c:pt idx="84">
                  <c:v>115.78</c:v>
                </c:pt>
                <c:pt idx="85">
                  <c:v>116.08</c:v>
                </c:pt>
                <c:pt idx="86">
                  <c:v>115.75</c:v>
                </c:pt>
                <c:pt idx="87">
                  <c:v>116.22</c:v>
                </c:pt>
                <c:pt idx="88">
                  <c:v>114.89</c:v>
                </c:pt>
                <c:pt idx="89">
                  <c:v>114.96</c:v>
                </c:pt>
                <c:pt idx="90">
                  <c:v>116.6</c:v>
                </c:pt>
                <c:pt idx="91">
                  <c:v>116.43</c:v>
                </c:pt>
                <c:pt idx="92">
                  <c:v>116.89</c:v>
                </c:pt>
                <c:pt idx="93">
                  <c:v>117.21</c:v>
                </c:pt>
                <c:pt idx="94">
                  <c:v>115.85</c:v>
                </c:pt>
                <c:pt idx="95">
                  <c:v>117.11</c:v>
                </c:pt>
                <c:pt idx="96">
                  <c:v>116.12</c:v>
                </c:pt>
                <c:pt idx="97">
                  <c:v>115.91</c:v>
                </c:pt>
                <c:pt idx="98">
                  <c:v>114.56</c:v>
                </c:pt>
                <c:pt idx="99">
                  <c:v>114.7</c:v>
                </c:pt>
                <c:pt idx="100">
                  <c:v>112.32</c:v>
                </c:pt>
                <c:pt idx="101">
                  <c:v>113.2</c:v>
                </c:pt>
                <c:pt idx="102">
                  <c:v>112.21</c:v>
                </c:pt>
                <c:pt idx="103">
                  <c:v>111.4</c:v>
                </c:pt>
                <c:pt idx="104">
                  <c:v>112.21</c:v>
                </c:pt>
                <c:pt idx="105">
                  <c:v>112.36</c:v>
                </c:pt>
                <c:pt idx="106">
                  <c:v>113.01</c:v>
                </c:pt>
                <c:pt idx="107">
                  <c:v>112.34</c:v>
                </c:pt>
                <c:pt idx="108">
                  <c:v>114</c:v>
                </c:pt>
                <c:pt idx="109">
                  <c:v>116.24</c:v>
                </c:pt>
                <c:pt idx="110">
                  <c:v>115.42</c:v>
                </c:pt>
                <c:pt idx="111">
                  <c:v>115.4</c:v>
                </c:pt>
                <c:pt idx="112">
                  <c:v>115.83</c:v>
                </c:pt>
                <c:pt idx="113">
                  <c:v>115.53</c:v>
                </c:pt>
                <c:pt idx="114">
                  <c:v>114.9</c:v>
                </c:pt>
                <c:pt idx="115">
                  <c:v>113.12</c:v>
                </c:pt>
                <c:pt idx="116">
                  <c:v>114.73</c:v>
                </c:pt>
                <c:pt idx="117">
                  <c:v>114.7</c:v>
                </c:pt>
                <c:pt idx="118">
                  <c:v>114</c:v>
                </c:pt>
                <c:pt idx="119">
                  <c:v>114.74</c:v>
                </c:pt>
                <c:pt idx="120">
                  <c:v>112.98</c:v>
                </c:pt>
                <c:pt idx="121">
                  <c:v>113</c:v>
                </c:pt>
                <c:pt idx="122">
                  <c:v>112.3</c:v>
                </c:pt>
                <c:pt idx="123">
                  <c:v>112.64</c:v>
                </c:pt>
                <c:pt idx="124">
                  <c:v>114.26</c:v>
                </c:pt>
                <c:pt idx="125">
                  <c:v>115.17</c:v>
                </c:pt>
                <c:pt idx="126">
                  <c:v>115.73</c:v>
                </c:pt>
                <c:pt idx="127">
                  <c:v>116.75</c:v>
                </c:pt>
                <c:pt idx="128">
                  <c:v>116.35</c:v>
                </c:pt>
                <c:pt idx="129">
                  <c:v>116.58</c:v>
                </c:pt>
                <c:pt idx="130">
                  <c:v>117.63</c:v>
                </c:pt>
                <c:pt idx="131">
                  <c:v>117.91</c:v>
                </c:pt>
                <c:pt idx="132">
                  <c:v>117.36</c:v>
                </c:pt>
                <c:pt idx="133">
                  <c:v>117.18</c:v>
                </c:pt>
                <c:pt idx="134">
                  <c:v>117.5</c:v>
                </c:pt>
                <c:pt idx="135">
                  <c:v>115.42</c:v>
                </c:pt>
                <c:pt idx="136">
                  <c:v>116.05</c:v>
                </c:pt>
                <c:pt idx="137">
                  <c:v>116.99</c:v>
                </c:pt>
                <c:pt idx="138">
                  <c:v>117.54</c:v>
                </c:pt>
                <c:pt idx="139">
                  <c:v>118.19</c:v>
                </c:pt>
                <c:pt idx="140">
                  <c:v>117.79</c:v>
                </c:pt>
                <c:pt idx="141">
                  <c:v>117.96</c:v>
                </c:pt>
                <c:pt idx="142">
                  <c:v>118.55</c:v>
                </c:pt>
                <c:pt idx="143">
                  <c:v>118.87</c:v>
                </c:pt>
                <c:pt idx="144">
                  <c:v>116.3</c:v>
                </c:pt>
                <c:pt idx="145">
                  <c:v>115.45</c:v>
                </c:pt>
                <c:pt idx="146">
                  <c:v>116.25</c:v>
                </c:pt>
                <c:pt idx="147">
                  <c:v>115.08</c:v>
                </c:pt>
                <c:pt idx="148">
                  <c:v>115.12</c:v>
                </c:pt>
                <c:pt idx="149">
                  <c:v>114.45</c:v>
                </c:pt>
                <c:pt idx="150">
                  <c:v>114.06</c:v>
                </c:pt>
                <c:pt idx="151">
                  <c:v>114.82</c:v>
                </c:pt>
                <c:pt idx="152">
                  <c:v>113.72</c:v>
                </c:pt>
                <c:pt idx="153">
                  <c:v>115.64</c:v>
                </c:pt>
                <c:pt idx="154">
                  <c:v>116.48</c:v>
                </c:pt>
                <c:pt idx="155">
                  <c:v>118.41</c:v>
                </c:pt>
                <c:pt idx="156">
                  <c:v>119.66</c:v>
                </c:pt>
                <c:pt idx="157">
                  <c:v>117.29</c:v>
                </c:pt>
                <c:pt idx="158">
                  <c:v>117.93</c:v>
                </c:pt>
                <c:pt idx="159">
                  <c:v>118.82</c:v>
                </c:pt>
                <c:pt idx="160">
                  <c:v>119.36</c:v>
                </c:pt>
                <c:pt idx="161">
                  <c:v>119.68</c:v>
                </c:pt>
                <c:pt idx="162">
                  <c:v>120.4</c:v>
                </c:pt>
                <c:pt idx="163">
                  <c:v>120.4</c:v>
                </c:pt>
                <c:pt idx="164">
                  <c:v>119.58</c:v>
                </c:pt>
                <c:pt idx="165">
                  <c:v>120.57</c:v>
                </c:pt>
                <c:pt idx="166">
                  <c:v>120.78</c:v>
                </c:pt>
                <c:pt idx="167">
                  <c:v>112.27</c:v>
                </c:pt>
                <c:pt idx="168">
                  <c:v>112.02</c:v>
                </c:pt>
                <c:pt idx="169">
                  <c:v>111.62</c:v>
                </c:pt>
                <c:pt idx="170">
                  <c:v>109.03</c:v>
                </c:pt>
                <c:pt idx="171">
                  <c:v>110.36</c:v>
                </c:pt>
                <c:pt idx="172">
                  <c:v>107.27</c:v>
                </c:pt>
                <c:pt idx="173">
                  <c:v>106.68</c:v>
                </c:pt>
                <c:pt idx="174">
                  <c:v>107.48</c:v>
                </c:pt>
                <c:pt idx="175">
                  <c:v>106.48</c:v>
                </c:pt>
                <c:pt idx="176">
                  <c:v>107.77</c:v>
                </c:pt>
                <c:pt idx="177">
                  <c:v>108.08</c:v>
                </c:pt>
                <c:pt idx="178">
                  <c:v>107.73</c:v>
                </c:pt>
                <c:pt idx="179">
                  <c:v>106.4</c:v>
                </c:pt>
                <c:pt idx="180">
                  <c:v>107.15</c:v>
                </c:pt>
                <c:pt idx="181">
                  <c:v>106.41</c:v>
                </c:pt>
                <c:pt idx="182">
                  <c:v>107.36</c:v>
                </c:pt>
                <c:pt idx="183">
                  <c:v>107.07</c:v>
                </c:pt>
                <c:pt idx="184">
                  <c:v>107.72</c:v>
                </c:pt>
                <c:pt idx="185">
                  <c:v>107.34</c:v>
                </c:pt>
                <c:pt idx="186">
                  <c:v>108.84</c:v>
                </c:pt>
                <c:pt idx="187">
                  <c:v>107.87</c:v>
                </c:pt>
                <c:pt idx="188">
                  <c:v>109.09</c:v>
                </c:pt>
                <c:pt idx="189">
                  <c:v>108.73</c:v>
                </c:pt>
                <c:pt idx="190">
                  <c:v>109.51</c:v>
                </c:pt>
                <c:pt idx="191">
                  <c:v>109.32</c:v>
                </c:pt>
                <c:pt idx="192">
                  <c:v>110.87</c:v>
                </c:pt>
                <c:pt idx="193">
                  <c:v>111.18</c:v>
                </c:pt>
                <c:pt idx="194">
                  <c:v>110.34</c:v>
                </c:pt>
                <c:pt idx="195">
                  <c:v>108.57</c:v>
                </c:pt>
                <c:pt idx="196">
                  <c:v>108.53</c:v>
                </c:pt>
                <c:pt idx="197">
                  <c:v>108.91</c:v>
                </c:pt>
                <c:pt idx="198">
                  <c:v>109.33</c:v>
                </c:pt>
                <c:pt idx="199">
                  <c:v>107.43</c:v>
                </c:pt>
                <c:pt idx="200">
                  <c:v>107.45</c:v>
                </c:pt>
                <c:pt idx="201">
                  <c:v>108.41</c:v>
                </c:pt>
                <c:pt idx="202">
                  <c:v>108.76</c:v>
                </c:pt>
                <c:pt idx="203">
                  <c:v>109.14</c:v>
                </c:pt>
                <c:pt idx="204">
                  <c:v>108.5</c:v>
                </c:pt>
                <c:pt idx="205">
                  <c:v>109.49</c:v>
                </c:pt>
                <c:pt idx="206">
                  <c:v>108.4</c:v>
                </c:pt>
                <c:pt idx="207">
                  <c:v>109.67</c:v>
                </c:pt>
                <c:pt idx="208">
                  <c:v>114.67</c:v>
                </c:pt>
                <c:pt idx="209">
                  <c:v>114.81</c:v>
                </c:pt>
                <c:pt idx="210">
                  <c:v>116.53</c:v>
                </c:pt>
                <c:pt idx="211">
                  <c:v>117.57</c:v>
                </c:pt>
                <c:pt idx="212">
                  <c:v>117.06</c:v>
                </c:pt>
                <c:pt idx="213">
                  <c:v>117.18</c:v>
                </c:pt>
                <c:pt idx="214">
                  <c:v>116.06</c:v>
                </c:pt>
                <c:pt idx="215">
                  <c:v>115.61</c:v>
                </c:pt>
                <c:pt idx="216">
                  <c:v>116.75</c:v>
                </c:pt>
                <c:pt idx="217">
                  <c:v>116.63</c:v>
                </c:pt>
                <c:pt idx="218">
                  <c:v>116.97</c:v>
                </c:pt>
                <c:pt idx="219">
                  <c:v>116.84</c:v>
                </c:pt>
                <c:pt idx="220">
                  <c:v>116.42</c:v>
                </c:pt>
                <c:pt idx="221">
                  <c:v>117.35</c:v>
                </c:pt>
                <c:pt idx="222">
                  <c:v>117.07</c:v>
                </c:pt>
                <c:pt idx="223">
                  <c:v>116.24</c:v>
                </c:pt>
                <c:pt idx="224">
                  <c:v>115.65</c:v>
                </c:pt>
                <c:pt idx="225">
                  <c:v>118.88</c:v>
                </c:pt>
                <c:pt idx="226">
                  <c:v>118.66</c:v>
                </c:pt>
                <c:pt idx="227">
                  <c:v>116.51</c:v>
                </c:pt>
                <c:pt idx="228">
                  <c:v>116.89</c:v>
                </c:pt>
                <c:pt idx="229">
                  <c:v>115.28</c:v>
                </c:pt>
                <c:pt idx="230">
                  <c:v>115.91</c:v>
                </c:pt>
                <c:pt idx="231">
                  <c:v>116.87</c:v>
                </c:pt>
                <c:pt idx="232">
                  <c:v>118.85</c:v>
                </c:pt>
                <c:pt idx="233">
                  <c:v>121.35</c:v>
                </c:pt>
                <c:pt idx="234">
                  <c:v>121.51</c:v>
                </c:pt>
                <c:pt idx="235">
                  <c:v>121.87</c:v>
                </c:pt>
                <c:pt idx="236">
                  <c:v>124.15</c:v>
                </c:pt>
                <c:pt idx="237">
                  <c:v>125.47</c:v>
                </c:pt>
                <c:pt idx="238">
                  <c:v>126.51</c:v>
                </c:pt>
                <c:pt idx="239">
                  <c:v>127.29</c:v>
                </c:pt>
                <c:pt idx="240">
                  <c:v>130.22999999999999</c:v>
                </c:pt>
                <c:pt idx="241">
                  <c:v>131.78</c:v>
                </c:pt>
                <c:pt idx="242">
                  <c:v>129.53</c:v>
                </c:pt>
                <c:pt idx="243">
                  <c:v>130.86000000000001</c:v>
                </c:pt>
                <c:pt idx="244">
                  <c:v>129.94999999999999</c:v>
                </c:pt>
                <c:pt idx="245">
                  <c:v>132.05000000000001</c:v>
                </c:pt>
                <c:pt idx="246">
                  <c:v>133.09</c:v>
                </c:pt>
                <c:pt idx="247">
                  <c:v>134.41</c:v>
                </c:pt>
                <c:pt idx="248">
                  <c:v>134.38999999999999</c:v>
                </c:pt>
                <c:pt idx="249">
                  <c:v>135.36000000000001</c:v>
                </c:pt>
                <c:pt idx="250">
                  <c:v>135.93</c:v>
                </c:pt>
                <c:pt idx="251">
                  <c:v>135.4</c:v>
                </c:pt>
              </c:numCache>
            </c:numRef>
          </c:val>
          <c:smooth val="0"/>
          <c:extLst>
            <c:ext xmlns:c16="http://schemas.microsoft.com/office/drawing/2014/chart" uri="{C3380CC4-5D6E-409C-BE32-E72D297353CC}">
              <c16:uniqueId val="{00000000-DA45-4099-94FC-4890BA06AD4E}"/>
            </c:ext>
          </c:extLst>
        </c:ser>
        <c:dLbls>
          <c:showLegendKey val="0"/>
          <c:showVal val="0"/>
          <c:showCatName val="0"/>
          <c:showSerName val="0"/>
          <c:showPercent val="0"/>
          <c:showBubbleSize val="0"/>
        </c:dLbls>
        <c:smooth val="0"/>
        <c:axId val="513991896"/>
        <c:axId val="1"/>
      </c:lineChart>
      <c:dateAx>
        <c:axId val="513991896"/>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513991896"/>
        <c:crosses val="autoZero"/>
        <c:crossBetween val="between"/>
        <c:majorUnit val="1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'Top 10 (12.31) for charts'!$T$4:$T$435</c:f>
              <c:numCache>
                <c:formatCode>m/d/yyyy</c:formatCode>
                <c:ptCount val="432"/>
                <c:pt idx="0">
                  <c:v>44201</c:v>
                </c:pt>
                <c:pt idx="1">
                  <c:v>44202</c:v>
                </c:pt>
                <c:pt idx="2">
                  <c:v>44203</c:v>
                </c:pt>
                <c:pt idx="3">
                  <c:v>44204</c:v>
                </c:pt>
                <c:pt idx="4">
                  <c:v>44207</c:v>
                </c:pt>
                <c:pt idx="5">
                  <c:v>44208</c:v>
                </c:pt>
                <c:pt idx="6">
                  <c:v>44209</c:v>
                </c:pt>
                <c:pt idx="7">
                  <c:v>44210</c:v>
                </c:pt>
                <c:pt idx="8">
                  <c:v>44211</c:v>
                </c:pt>
                <c:pt idx="9">
                  <c:v>44214</c:v>
                </c:pt>
                <c:pt idx="10">
                  <c:v>44215</c:v>
                </c:pt>
                <c:pt idx="11">
                  <c:v>44216</c:v>
                </c:pt>
                <c:pt idx="12">
                  <c:v>44217</c:v>
                </c:pt>
                <c:pt idx="13">
                  <c:v>44218</c:v>
                </c:pt>
                <c:pt idx="14">
                  <c:v>44221</c:v>
                </c:pt>
                <c:pt idx="15">
                  <c:v>44222</c:v>
                </c:pt>
                <c:pt idx="16">
                  <c:v>44223</c:v>
                </c:pt>
                <c:pt idx="17">
                  <c:v>44224</c:v>
                </c:pt>
                <c:pt idx="18">
                  <c:v>44225</c:v>
                </c:pt>
                <c:pt idx="19">
                  <c:v>44228</c:v>
                </c:pt>
                <c:pt idx="20">
                  <c:v>44229</c:v>
                </c:pt>
                <c:pt idx="21">
                  <c:v>44230</c:v>
                </c:pt>
                <c:pt idx="22">
                  <c:v>44231</c:v>
                </c:pt>
                <c:pt idx="23">
                  <c:v>44232</c:v>
                </c:pt>
                <c:pt idx="24">
                  <c:v>44235</c:v>
                </c:pt>
                <c:pt idx="25">
                  <c:v>44236</c:v>
                </c:pt>
                <c:pt idx="26">
                  <c:v>44237</c:v>
                </c:pt>
                <c:pt idx="27">
                  <c:v>44242</c:v>
                </c:pt>
                <c:pt idx="28">
                  <c:v>44243</c:v>
                </c:pt>
                <c:pt idx="29">
                  <c:v>44244</c:v>
                </c:pt>
                <c:pt idx="30">
                  <c:v>44245</c:v>
                </c:pt>
                <c:pt idx="31">
                  <c:v>44246</c:v>
                </c:pt>
                <c:pt idx="32">
                  <c:v>44249</c:v>
                </c:pt>
                <c:pt idx="33">
                  <c:v>44250</c:v>
                </c:pt>
                <c:pt idx="34">
                  <c:v>44251</c:v>
                </c:pt>
                <c:pt idx="35">
                  <c:v>44252</c:v>
                </c:pt>
                <c:pt idx="36">
                  <c:v>44253</c:v>
                </c:pt>
                <c:pt idx="37">
                  <c:v>44257</c:v>
                </c:pt>
                <c:pt idx="38">
                  <c:v>44258</c:v>
                </c:pt>
                <c:pt idx="39">
                  <c:v>44259</c:v>
                </c:pt>
                <c:pt idx="40">
                  <c:v>44260</c:v>
                </c:pt>
                <c:pt idx="41">
                  <c:v>44263</c:v>
                </c:pt>
                <c:pt idx="42">
                  <c:v>44264</c:v>
                </c:pt>
                <c:pt idx="43">
                  <c:v>44265</c:v>
                </c:pt>
                <c:pt idx="44">
                  <c:v>44266</c:v>
                </c:pt>
                <c:pt idx="45">
                  <c:v>44267</c:v>
                </c:pt>
                <c:pt idx="46">
                  <c:v>44270</c:v>
                </c:pt>
                <c:pt idx="47">
                  <c:v>44271</c:v>
                </c:pt>
                <c:pt idx="48">
                  <c:v>44272</c:v>
                </c:pt>
                <c:pt idx="49">
                  <c:v>44273</c:v>
                </c:pt>
                <c:pt idx="50">
                  <c:v>44274</c:v>
                </c:pt>
                <c:pt idx="51">
                  <c:v>44277</c:v>
                </c:pt>
                <c:pt idx="52">
                  <c:v>44278</c:v>
                </c:pt>
                <c:pt idx="53">
                  <c:v>44279</c:v>
                </c:pt>
                <c:pt idx="54">
                  <c:v>44280</c:v>
                </c:pt>
                <c:pt idx="55">
                  <c:v>44281</c:v>
                </c:pt>
                <c:pt idx="56">
                  <c:v>44284</c:v>
                </c:pt>
                <c:pt idx="57">
                  <c:v>44285</c:v>
                </c:pt>
                <c:pt idx="58">
                  <c:v>44286</c:v>
                </c:pt>
                <c:pt idx="59">
                  <c:v>44287</c:v>
                </c:pt>
                <c:pt idx="60">
                  <c:v>44288</c:v>
                </c:pt>
                <c:pt idx="61">
                  <c:v>44291</c:v>
                </c:pt>
                <c:pt idx="62">
                  <c:v>44292</c:v>
                </c:pt>
                <c:pt idx="63">
                  <c:v>44293</c:v>
                </c:pt>
                <c:pt idx="64">
                  <c:v>44294</c:v>
                </c:pt>
                <c:pt idx="65">
                  <c:v>44295</c:v>
                </c:pt>
                <c:pt idx="66">
                  <c:v>44298</c:v>
                </c:pt>
                <c:pt idx="67">
                  <c:v>44299</c:v>
                </c:pt>
                <c:pt idx="68">
                  <c:v>44300</c:v>
                </c:pt>
                <c:pt idx="69">
                  <c:v>44301</c:v>
                </c:pt>
                <c:pt idx="70">
                  <c:v>44302</c:v>
                </c:pt>
                <c:pt idx="71">
                  <c:v>44305</c:v>
                </c:pt>
                <c:pt idx="72">
                  <c:v>44306</c:v>
                </c:pt>
                <c:pt idx="73">
                  <c:v>44307</c:v>
                </c:pt>
                <c:pt idx="74">
                  <c:v>44308</c:v>
                </c:pt>
                <c:pt idx="75">
                  <c:v>44309</c:v>
                </c:pt>
                <c:pt idx="76">
                  <c:v>44312</c:v>
                </c:pt>
                <c:pt idx="77">
                  <c:v>44313</c:v>
                </c:pt>
                <c:pt idx="78">
                  <c:v>44314</c:v>
                </c:pt>
                <c:pt idx="79">
                  <c:v>44315</c:v>
                </c:pt>
                <c:pt idx="80">
                  <c:v>44316</c:v>
                </c:pt>
                <c:pt idx="81">
                  <c:v>44319</c:v>
                </c:pt>
                <c:pt idx="82">
                  <c:v>44320</c:v>
                </c:pt>
                <c:pt idx="83">
                  <c:v>44322</c:v>
                </c:pt>
                <c:pt idx="84">
                  <c:v>44323</c:v>
                </c:pt>
                <c:pt idx="85">
                  <c:v>44326</c:v>
                </c:pt>
                <c:pt idx="86">
                  <c:v>44327</c:v>
                </c:pt>
                <c:pt idx="87">
                  <c:v>44328</c:v>
                </c:pt>
                <c:pt idx="88">
                  <c:v>44329</c:v>
                </c:pt>
                <c:pt idx="89">
                  <c:v>44330</c:v>
                </c:pt>
                <c:pt idx="90">
                  <c:v>44333</c:v>
                </c:pt>
                <c:pt idx="91">
                  <c:v>44334</c:v>
                </c:pt>
                <c:pt idx="92">
                  <c:v>44336</c:v>
                </c:pt>
                <c:pt idx="93">
                  <c:v>44337</c:v>
                </c:pt>
                <c:pt idx="94">
                  <c:v>44340</c:v>
                </c:pt>
                <c:pt idx="95">
                  <c:v>44341</c:v>
                </c:pt>
                <c:pt idx="96">
                  <c:v>44342</c:v>
                </c:pt>
                <c:pt idx="97">
                  <c:v>44343</c:v>
                </c:pt>
                <c:pt idx="98">
                  <c:v>44344</c:v>
                </c:pt>
                <c:pt idx="99">
                  <c:v>44347</c:v>
                </c:pt>
                <c:pt idx="100">
                  <c:v>44348</c:v>
                </c:pt>
                <c:pt idx="101">
                  <c:v>44349</c:v>
                </c:pt>
                <c:pt idx="102">
                  <c:v>44350</c:v>
                </c:pt>
                <c:pt idx="103">
                  <c:v>44351</c:v>
                </c:pt>
                <c:pt idx="104">
                  <c:v>44354</c:v>
                </c:pt>
                <c:pt idx="105">
                  <c:v>44355</c:v>
                </c:pt>
                <c:pt idx="106">
                  <c:v>44356</c:v>
                </c:pt>
                <c:pt idx="107">
                  <c:v>44357</c:v>
                </c:pt>
                <c:pt idx="108">
                  <c:v>44358</c:v>
                </c:pt>
                <c:pt idx="109">
                  <c:v>44361</c:v>
                </c:pt>
                <c:pt idx="110">
                  <c:v>44362</c:v>
                </c:pt>
                <c:pt idx="111">
                  <c:v>44363</c:v>
                </c:pt>
                <c:pt idx="112">
                  <c:v>44364</c:v>
                </c:pt>
                <c:pt idx="113">
                  <c:v>44365</c:v>
                </c:pt>
                <c:pt idx="114">
                  <c:v>44368</c:v>
                </c:pt>
                <c:pt idx="115">
                  <c:v>44369</c:v>
                </c:pt>
                <c:pt idx="116">
                  <c:v>44370</c:v>
                </c:pt>
                <c:pt idx="117">
                  <c:v>44371</c:v>
                </c:pt>
                <c:pt idx="118">
                  <c:v>44372</c:v>
                </c:pt>
                <c:pt idx="119">
                  <c:v>44375</c:v>
                </c:pt>
                <c:pt idx="120">
                  <c:v>44376</c:v>
                </c:pt>
                <c:pt idx="121">
                  <c:v>44377</c:v>
                </c:pt>
                <c:pt idx="122">
                  <c:v>44378</c:v>
                </c:pt>
                <c:pt idx="123">
                  <c:v>44379</c:v>
                </c:pt>
                <c:pt idx="124">
                  <c:v>44382</c:v>
                </c:pt>
                <c:pt idx="125">
                  <c:v>44383</c:v>
                </c:pt>
                <c:pt idx="126">
                  <c:v>44384</c:v>
                </c:pt>
                <c:pt idx="127">
                  <c:v>44385</c:v>
                </c:pt>
                <c:pt idx="128">
                  <c:v>44386</c:v>
                </c:pt>
                <c:pt idx="129">
                  <c:v>44389</c:v>
                </c:pt>
                <c:pt idx="130">
                  <c:v>44390</c:v>
                </c:pt>
                <c:pt idx="131">
                  <c:v>44391</c:v>
                </c:pt>
                <c:pt idx="132">
                  <c:v>44392</c:v>
                </c:pt>
                <c:pt idx="133">
                  <c:v>44393</c:v>
                </c:pt>
                <c:pt idx="134">
                  <c:v>44396</c:v>
                </c:pt>
                <c:pt idx="135">
                  <c:v>44397</c:v>
                </c:pt>
                <c:pt idx="136">
                  <c:v>44398</c:v>
                </c:pt>
                <c:pt idx="137">
                  <c:v>44399</c:v>
                </c:pt>
                <c:pt idx="138">
                  <c:v>44400</c:v>
                </c:pt>
                <c:pt idx="139">
                  <c:v>44403</c:v>
                </c:pt>
                <c:pt idx="140">
                  <c:v>44404</c:v>
                </c:pt>
                <c:pt idx="141">
                  <c:v>44405</c:v>
                </c:pt>
                <c:pt idx="142">
                  <c:v>44406</c:v>
                </c:pt>
                <c:pt idx="143">
                  <c:v>44407</c:v>
                </c:pt>
                <c:pt idx="144">
                  <c:v>44410</c:v>
                </c:pt>
                <c:pt idx="145">
                  <c:v>44411</c:v>
                </c:pt>
                <c:pt idx="146">
                  <c:v>44412</c:v>
                </c:pt>
                <c:pt idx="147">
                  <c:v>44413</c:v>
                </c:pt>
                <c:pt idx="148">
                  <c:v>44414</c:v>
                </c:pt>
                <c:pt idx="149">
                  <c:v>44417</c:v>
                </c:pt>
                <c:pt idx="150">
                  <c:v>44418</c:v>
                </c:pt>
                <c:pt idx="151">
                  <c:v>44419</c:v>
                </c:pt>
                <c:pt idx="152">
                  <c:v>44420</c:v>
                </c:pt>
                <c:pt idx="153">
                  <c:v>44421</c:v>
                </c:pt>
                <c:pt idx="154">
                  <c:v>44425</c:v>
                </c:pt>
                <c:pt idx="155">
                  <c:v>44426</c:v>
                </c:pt>
                <c:pt idx="156">
                  <c:v>44427</c:v>
                </c:pt>
                <c:pt idx="157">
                  <c:v>44428</c:v>
                </c:pt>
                <c:pt idx="158">
                  <c:v>44431</c:v>
                </c:pt>
                <c:pt idx="159">
                  <c:v>44432</c:v>
                </c:pt>
                <c:pt idx="160">
                  <c:v>44433</c:v>
                </c:pt>
                <c:pt idx="161">
                  <c:v>44434</c:v>
                </c:pt>
                <c:pt idx="162">
                  <c:v>44435</c:v>
                </c:pt>
                <c:pt idx="163">
                  <c:v>44438</c:v>
                </c:pt>
                <c:pt idx="164">
                  <c:v>44439</c:v>
                </c:pt>
                <c:pt idx="165">
                  <c:v>44440</c:v>
                </c:pt>
                <c:pt idx="166">
                  <c:v>44441</c:v>
                </c:pt>
                <c:pt idx="167">
                  <c:v>44442</c:v>
                </c:pt>
                <c:pt idx="168">
                  <c:v>44445</c:v>
                </c:pt>
                <c:pt idx="169">
                  <c:v>44446</c:v>
                </c:pt>
                <c:pt idx="170">
                  <c:v>44447</c:v>
                </c:pt>
                <c:pt idx="171">
                  <c:v>44448</c:v>
                </c:pt>
                <c:pt idx="172">
                  <c:v>44449</c:v>
                </c:pt>
                <c:pt idx="173">
                  <c:v>44452</c:v>
                </c:pt>
                <c:pt idx="174">
                  <c:v>44453</c:v>
                </c:pt>
                <c:pt idx="175">
                  <c:v>44454</c:v>
                </c:pt>
                <c:pt idx="176">
                  <c:v>44455</c:v>
                </c:pt>
                <c:pt idx="177">
                  <c:v>44456</c:v>
                </c:pt>
                <c:pt idx="178">
                  <c:v>44462</c:v>
                </c:pt>
                <c:pt idx="179">
                  <c:v>44463</c:v>
                </c:pt>
                <c:pt idx="180">
                  <c:v>44466</c:v>
                </c:pt>
                <c:pt idx="181">
                  <c:v>44467</c:v>
                </c:pt>
                <c:pt idx="182">
                  <c:v>44468</c:v>
                </c:pt>
                <c:pt idx="183">
                  <c:v>44469</c:v>
                </c:pt>
                <c:pt idx="184">
                  <c:v>44470</c:v>
                </c:pt>
                <c:pt idx="185">
                  <c:v>44474</c:v>
                </c:pt>
                <c:pt idx="186">
                  <c:v>44475</c:v>
                </c:pt>
                <c:pt idx="187">
                  <c:v>44476</c:v>
                </c:pt>
                <c:pt idx="188">
                  <c:v>44477</c:v>
                </c:pt>
                <c:pt idx="189">
                  <c:v>44481</c:v>
                </c:pt>
                <c:pt idx="190">
                  <c:v>44482</c:v>
                </c:pt>
                <c:pt idx="191">
                  <c:v>44483</c:v>
                </c:pt>
                <c:pt idx="192">
                  <c:v>44484</c:v>
                </c:pt>
                <c:pt idx="193">
                  <c:v>44487</c:v>
                </c:pt>
                <c:pt idx="194">
                  <c:v>44488</c:v>
                </c:pt>
                <c:pt idx="195">
                  <c:v>44489</c:v>
                </c:pt>
                <c:pt idx="196">
                  <c:v>44490</c:v>
                </c:pt>
                <c:pt idx="197">
                  <c:v>44491</c:v>
                </c:pt>
                <c:pt idx="198">
                  <c:v>44494</c:v>
                </c:pt>
                <c:pt idx="199">
                  <c:v>44495</c:v>
                </c:pt>
                <c:pt idx="200">
                  <c:v>44496</c:v>
                </c:pt>
                <c:pt idx="201">
                  <c:v>44497</c:v>
                </c:pt>
                <c:pt idx="202">
                  <c:v>44498</c:v>
                </c:pt>
                <c:pt idx="203">
                  <c:v>44501</c:v>
                </c:pt>
                <c:pt idx="204">
                  <c:v>44502</c:v>
                </c:pt>
                <c:pt idx="205">
                  <c:v>44503</c:v>
                </c:pt>
                <c:pt idx="206">
                  <c:v>44504</c:v>
                </c:pt>
                <c:pt idx="207">
                  <c:v>44505</c:v>
                </c:pt>
                <c:pt idx="208">
                  <c:v>44508</c:v>
                </c:pt>
                <c:pt idx="209">
                  <c:v>44509</c:v>
                </c:pt>
                <c:pt idx="210">
                  <c:v>44510</c:v>
                </c:pt>
                <c:pt idx="211">
                  <c:v>44511</c:v>
                </c:pt>
                <c:pt idx="212">
                  <c:v>44512</c:v>
                </c:pt>
                <c:pt idx="213">
                  <c:v>44515</c:v>
                </c:pt>
                <c:pt idx="214">
                  <c:v>44516</c:v>
                </c:pt>
                <c:pt idx="215">
                  <c:v>44517</c:v>
                </c:pt>
                <c:pt idx="216">
                  <c:v>44518</c:v>
                </c:pt>
                <c:pt idx="217">
                  <c:v>44519</c:v>
                </c:pt>
                <c:pt idx="218">
                  <c:v>44522</c:v>
                </c:pt>
                <c:pt idx="219">
                  <c:v>44523</c:v>
                </c:pt>
                <c:pt idx="220">
                  <c:v>44524</c:v>
                </c:pt>
                <c:pt idx="221">
                  <c:v>44525</c:v>
                </c:pt>
                <c:pt idx="222">
                  <c:v>44526</c:v>
                </c:pt>
                <c:pt idx="223">
                  <c:v>44529</c:v>
                </c:pt>
                <c:pt idx="224">
                  <c:v>44530</c:v>
                </c:pt>
                <c:pt idx="225">
                  <c:v>44531</c:v>
                </c:pt>
                <c:pt idx="226">
                  <c:v>44532</c:v>
                </c:pt>
                <c:pt idx="227">
                  <c:v>44533</c:v>
                </c:pt>
                <c:pt idx="228">
                  <c:v>44536</c:v>
                </c:pt>
                <c:pt idx="229">
                  <c:v>44537</c:v>
                </c:pt>
                <c:pt idx="230">
                  <c:v>44538</c:v>
                </c:pt>
                <c:pt idx="231">
                  <c:v>44539</c:v>
                </c:pt>
                <c:pt idx="232">
                  <c:v>44540</c:v>
                </c:pt>
                <c:pt idx="233">
                  <c:v>44543</c:v>
                </c:pt>
                <c:pt idx="234">
                  <c:v>44544</c:v>
                </c:pt>
                <c:pt idx="235">
                  <c:v>44545</c:v>
                </c:pt>
                <c:pt idx="236">
                  <c:v>44546</c:v>
                </c:pt>
                <c:pt idx="237">
                  <c:v>44547</c:v>
                </c:pt>
                <c:pt idx="238">
                  <c:v>44550</c:v>
                </c:pt>
                <c:pt idx="239">
                  <c:v>44551</c:v>
                </c:pt>
                <c:pt idx="240">
                  <c:v>44552</c:v>
                </c:pt>
                <c:pt idx="241">
                  <c:v>44553</c:v>
                </c:pt>
                <c:pt idx="242">
                  <c:v>44554</c:v>
                </c:pt>
                <c:pt idx="243">
                  <c:v>44557</c:v>
                </c:pt>
                <c:pt idx="244">
                  <c:v>44558</c:v>
                </c:pt>
                <c:pt idx="245">
                  <c:v>44559</c:v>
                </c:pt>
                <c:pt idx="246">
                  <c:v>44560</c:v>
                </c:pt>
              </c:numCache>
            </c:numRef>
          </c:cat>
          <c:val>
            <c:numRef>
              <c:f>'Top 10 (12.31) for charts'!$U$4:$U$435</c:f>
              <c:numCache>
                <c:formatCode>0.0</c:formatCode>
                <c:ptCount val="432"/>
                <c:pt idx="0">
                  <c:v>83900</c:v>
                </c:pt>
                <c:pt idx="1">
                  <c:v>82200</c:v>
                </c:pt>
                <c:pt idx="2">
                  <c:v>82900</c:v>
                </c:pt>
                <c:pt idx="3">
                  <c:v>88800</c:v>
                </c:pt>
                <c:pt idx="4">
                  <c:v>91000</c:v>
                </c:pt>
                <c:pt idx="5">
                  <c:v>90600</c:v>
                </c:pt>
                <c:pt idx="6">
                  <c:v>89700</c:v>
                </c:pt>
                <c:pt idx="7">
                  <c:v>89700</c:v>
                </c:pt>
                <c:pt idx="8">
                  <c:v>88000</c:v>
                </c:pt>
                <c:pt idx="9">
                  <c:v>85000</c:v>
                </c:pt>
                <c:pt idx="10">
                  <c:v>87000</c:v>
                </c:pt>
                <c:pt idx="11">
                  <c:v>87200</c:v>
                </c:pt>
                <c:pt idx="12">
                  <c:v>88100</c:v>
                </c:pt>
                <c:pt idx="13">
                  <c:v>86800</c:v>
                </c:pt>
                <c:pt idx="14">
                  <c:v>89400</c:v>
                </c:pt>
                <c:pt idx="15">
                  <c:v>86700</c:v>
                </c:pt>
                <c:pt idx="16">
                  <c:v>85600</c:v>
                </c:pt>
                <c:pt idx="17">
                  <c:v>83700</c:v>
                </c:pt>
                <c:pt idx="18">
                  <c:v>82000</c:v>
                </c:pt>
                <c:pt idx="19">
                  <c:v>83000</c:v>
                </c:pt>
                <c:pt idx="20">
                  <c:v>84400</c:v>
                </c:pt>
                <c:pt idx="21">
                  <c:v>84600</c:v>
                </c:pt>
                <c:pt idx="22">
                  <c:v>82500</c:v>
                </c:pt>
                <c:pt idx="23">
                  <c:v>83500</c:v>
                </c:pt>
                <c:pt idx="24">
                  <c:v>83000</c:v>
                </c:pt>
                <c:pt idx="25">
                  <c:v>82700</c:v>
                </c:pt>
                <c:pt idx="26">
                  <c:v>81600</c:v>
                </c:pt>
                <c:pt idx="27">
                  <c:v>84200</c:v>
                </c:pt>
                <c:pt idx="28">
                  <c:v>84900</c:v>
                </c:pt>
                <c:pt idx="29">
                  <c:v>83200</c:v>
                </c:pt>
                <c:pt idx="30">
                  <c:v>82100</c:v>
                </c:pt>
                <c:pt idx="31">
                  <c:v>82600</c:v>
                </c:pt>
                <c:pt idx="32">
                  <c:v>82200</c:v>
                </c:pt>
                <c:pt idx="33">
                  <c:v>82000</c:v>
                </c:pt>
                <c:pt idx="34">
                  <c:v>82000</c:v>
                </c:pt>
                <c:pt idx="35">
                  <c:v>85300</c:v>
                </c:pt>
                <c:pt idx="36">
                  <c:v>82500</c:v>
                </c:pt>
                <c:pt idx="37">
                  <c:v>83600</c:v>
                </c:pt>
                <c:pt idx="38">
                  <c:v>84000</c:v>
                </c:pt>
                <c:pt idx="39">
                  <c:v>82400</c:v>
                </c:pt>
                <c:pt idx="40">
                  <c:v>82100</c:v>
                </c:pt>
                <c:pt idx="41">
                  <c:v>82000</c:v>
                </c:pt>
                <c:pt idx="42">
                  <c:v>81400</c:v>
                </c:pt>
                <c:pt idx="43">
                  <c:v>80900</c:v>
                </c:pt>
                <c:pt idx="44">
                  <c:v>82000</c:v>
                </c:pt>
                <c:pt idx="45">
                  <c:v>82800</c:v>
                </c:pt>
                <c:pt idx="46">
                  <c:v>81800</c:v>
                </c:pt>
                <c:pt idx="47">
                  <c:v>82800</c:v>
                </c:pt>
                <c:pt idx="48">
                  <c:v>82300</c:v>
                </c:pt>
                <c:pt idx="49">
                  <c:v>82900</c:v>
                </c:pt>
                <c:pt idx="50">
                  <c:v>81900</c:v>
                </c:pt>
                <c:pt idx="51">
                  <c:v>82000</c:v>
                </c:pt>
                <c:pt idx="52">
                  <c:v>81800</c:v>
                </c:pt>
                <c:pt idx="53">
                  <c:v>81000</c:v>
                </c:pt>
                <c:pt idx="54">
                  <c:v>81200</c:v>
                </c:pt>
                <c:pt idx="55">
                  <c:v>81500</c:v>
                </c:pt>
                <c:pt idx="56">
                  <c:v>81600</c:v>
                </c:pt>
                <c:pt idx="57">
                  <c:v>82200</c:v>
                </c:pt>
                <c:pt idx="58">
                  <c:v>81400</c:v>
                </c:pt>
                <c:pt idx="59">
                  <c:v>82900</c:v>
                </c:pt>
                <c:pt idx="60">
                  <c:v>84800</c:v>
                </c:pt>
                <c:pt idx="61">
                  <c:v>85400</c:v>
                </c:pt>
                <c:pt idx="62">
                  <c:v>86000</c:v>
                </c:pt>
                <c:pt idx="63">
                  <c:v>85600</c:v>
                </c:pt>
                <c:pt idx="64">
                  <c:v>84700</c:v>
                </c:pt>
                <c:pt idx="65">
                  <c:v>83600</c:v>
                </c:pt>
                <c:pt idx="66">
                  <c:v>83200</c:v>
                </c:pt>
                <c:pt idx="67">
                  <c:v>84000</c:v>
                </c:pt>
                <c:pt idx="68">
                  <c:v>84000</c:v>
                </c:pt>
                <c:pt idx="69">
                  <c:v>84100</c:v>
                </c:pt>
                <c:pt idx="70">
                  <c:v>83900</c:v>
                </c:pt>
                <c:pt idx="71">
                  <c:v>83300</c:v>
                </c:pt>
                <c:pt idx="72">
                  <c:v>83900</c:v>
                </c:pt>
                <c:pt idx="73">
                  <c:v>82600</c:v>
                </c:pt>
                <c:pt idx="74">
                  <c:v>82400</c:v>
                </c:pt>
                <c:pt idx="75">
                  <c:v>82800</c:v>
                </c:pt>
                <c:pt idx="76">
                  <c:v>83500</c:v>
                </c:pt>
                <c:pt idx="77">
                  <c:v>82900</c:v>
                </c:pt>
                <c:pt idx="78">
                  <c:v>82100</c:v>
                </c:pt>
                <c:pt idx="79">
                  <c:v>81700</c:v>
                </c:pt>
                <c:pt idx="80">
                  <c:v>81500</c:v>
                </c:pt>
                <c:pt idx="81">
                  <c:v>81700</c:v>
                </c:pt>
                <c:pt idx="82">
                  <c:v>82600</c:v>
                </c:pt>
                <c:pt idx="83">
                  <c:v>82300</c:v>
                </c:pt>
                <c:pt idx="84">
                  <c:v>81900</c:v>
                </c:pt>
                <c:pt idx="85">
                  <c:v>83200</c:v>
                </c:pt>
                <c:pt idx="86">
                  <c:v>81200</c:v>
                </c:pt>
                <c:pt idx="87">
                  <c:v>80000</c:v>
                </c:pt>
                <c:pt idx="88">
                  <c:v>78500</c:v>
                </c:pt>
                <c:pt idx="89">
                  <c:v>80100</c:v>
                </c:pt>
                <c:pt idx="90">
                  <c:v>79600</c:v>
                </c:pt>
                <c:pt idx="91">
                  <c:v>79600</c:v>
                </c:pt>
                <c:pt idx="92">
                  <c:v>79500</c:v>
                </c:pt>
                <c:pt idx="93">
                  <c:v>80100</c:v>
                </c:pt>
                <c:pt idx="94">
                  <c:v>79700</c:v>
                </c:pt>
                <c:pt idx="95">
                  <c:v>79900</c:v>
                </c:pt>
                <c:pt idx="96">
                  <c:v>79800</c:v>
                </c:pt>
                <c:pt idx="97">
                  <c:v>79600</c:v>
                </c:pt>
                <c:pt idx="98">
                  <c:v>80100</c:v>
                </c:pt>
                <c:pt idx="99">
                  <c:v>80500</c:v>
                </c:pt>
                <c:pt idx="100">
                  <c:v>80600</c:v>
                </c:pt>
                <c:pt idx="101">
                  <c:v>80800</c:v>
                </c:pt>
                <c:pt idx="102">
                  <c:v>82800</c:v>
                </c:pt>
                <c:pt idx="103">
                  <c:v>82200</c:v>
                </c:pt>
                <c:pt idx="104">
                  <c:v>81900</c:v>
                </c:pt>
                <c:pt idx="105">
                  <c:v>81900</c:v>
                </c:pt>
                <c:pt idx="106">
                  <c:v>81100</c:v>
                </c:pt>
                <c:pt idx="107">
                  <c:v>81000</c:v>
                </c:pt>
                <c:pt idx="108">
                  <c:v>81000</c:v>
                </c:pt>
                <c:pt idx="109">
                  <c:v>80500</c:v>
                </c:pt>
                <c:pt idx="110">
                  <c:v>80900</c:v>
                </c:pt>
                <c:pt idx="111">
                  <c:v>81800</c:v>
                </c:pt>
                <c:pt idx="112">
                  <c:v>80900</c:v>
                </c:pt>
                <c:pt idx="113">
                  <c:v>80500</c:v>
                </c:pt>
                <c:pt idx="114">
                  <c:v>79900</c:v>
                </c:pt>
                <c:pt idx="115">
                  <c:v>80000</c:v>
                </c:pt>
                <c:pt idx="116">
                  <c:v>80100</c:v>
                </c:pt>
                <c:pt idx="117">
                  <c:v>81200</c:v>
                </c:pt>
                <c:pt idx="118">
                  <c:v>81600</c:v>
                </c:pt>
                <c:pt idx="119">
                  <c:v>81900</c:v>
                </c:pt>
                <c:pt idx="120">
                  <c:v>81000</c:v>
                </c:pt>
                <c:pt idx="121">
                  <c:v>80700</c:v>
                </c:pt>
                <c:pt idx="122">
                  <c:v>80100</c:v>
                </c:pt>
                <c:pt idx="123">
                  <c:v>80000</c:v>
                </c:pt>
                <c:pt idx="124">
                  <c:v>80400</c:v>
                </c:pt>
                <c:pt idx="125">
                  <c:v>81200</c:v>
                </c:pt>
                <c:pt idx="126">
                  <c:v>80800</c:v>
                </c:pt>
                <c:pt idx="127">
                  <c:v>79900</c:v>
                </c:pt>
                <c:pt idx="128">
                  <c:v>79400</c:v>
                </c:pt>
                <c:pt idx="129">
                  <c:v>79700</c:v>
                </c:pt>
                <c:pt idx="130">
                  <c:v>79800</c:v>
                </c:pt>
                <c:pt idx="131">
                  <c:v>79500</c:v>
                </c:pt>
                <c:pt idx="132">
                  <c:v>80600</c:v>
                </c:pt>
                <c:pt idx="133">
                  <c:v>79800</c:v>
                </c:pt>
                <c:pt idx="134">
                  <c:v>79000</c:v>
                </c:pt>
                <c:pt idx="135">
                  <c:v>79000</c:v>
                </c:pt>
                <c:pt idx="136">
                  <c:v>78500</c:v>
                </c:pt>
                <c:pt idx="137">
                  <c:v>79700</c:v>
                </c:pt>
                <c:pt idx="138">
                  <c:v>79300</c:v>
                </c:pt>
                <c:pt idx="139">
                  <c:v>78800</c:v>
                </c:pt>
                <c:pt idx="140">
                  <c:v>78500</c:v>
                </c:pt>
                <c:pt idx="141">
                  <c:v>79200</c:v>
                </c:pt>
                <c:pt idx="142">
                  <c:v>79000</c:v>
                </c:pt>
                <c:pt idx="143">
                  <c:v>78500</c:v>
                </c:pt>
                <c:pt idx="144">
                  <c:v>79300</c:v>
                </c:pt>
                <c:pt idx="145">
                  <c:v>81400</c:v>
                </c:pt>
                <c:pt idx="146">
                  <c:v>82900</c:v>
                </c:pt>
                <c:pt idx="147">
                  <c:v>82100</c:v>
                </c:pt>
                <c:pt idx="148">
                  <c:v>81500</c:v>
                </c:pt>
                <c:pt idx="149">
                  <c:v>81500</c:v>
                </c:pt>
                <c:pt idx="150">
                  <c:v>80200</c:v>
                </c:pt>
                <c:pt idx="151">
                  <c:v>78500</c:v>
                </c:pt>
                <c:pt idx="152">
                  <c:v>77000</c:v>
                </c:pt>
                <c:pt idx="153">
                  <c:v>74400</c:v>
                </c:pt>
                <c:pt idx="154">
                  <c:v>74200</c:v>
                </c:pt>
                <c:pt idx="155">
                  <c:v>73900</c:v>
                </c:pt>
                <c:pt idx="156">
                  <c:v>73100</c:v>
                </c:pt>
                <c:pt idx="157">
                  <c:v>72700</c:v>
                </c:pt>
                <c:pt idx="158">
                  <c:v>73300</c:v>
                </c:pt>
                <c:pt idx="159">
                  <c:v>75600</c:v>
                </c:pt>
                <c:pt idx="160">
                  <c:v>75700</c:v>
                </c:pt>
                <c:pt idx="161">
                  <c:v>74600</c:v>
                </c:pt>
                <c:pt idx="162">
                  <c:v>74300</c:v>
                </c:pt>
                <c:pt idx="163">
                  <c:v>74600</c:v>
                </c:pt>
                <c:pt idx="164">
                  <c:v>76700</c:v>
                </c:pt>
                <c:pt idx="165">
                  <c:v>76800</c:v>
                </c:pt>
                <c:pt idx="166">
                  <c:v>76000</c:v>
                </c:pt>
                <c:pt idx="167">
                  <c:v>76600</c:v>
                </c:pt>
                <c:pt idx="168">
                  <c:v>77300</c:v>
                </c:pt>
                <c:pt idx="169">
                  <c:v>76100</c:v>
                </c:pt>
                <c:pt idx="170">
                  <c:v>76300</c:v>
                </c:pt>
                <c:pt idx="171">
                  <c:v>75300</c:v>
                </c:pt>
                <c:pt idx="172">
                  <c:v>75300</c:v>
                </c:pt>
                <c:pt idx="173">
                  <c:v>76300</c:v>
                </c:pt>
                <c:pt idx="174">
                  <c:v>76600</c:v>
                </c:pt>
                <c:pt idx="175">
                  <c:v>77000</c:v>
                </c:pt>
                <c:pt idx="176">
                  <c:v>76100</c:v>
                </c:pt>
                <c:pt idx="177">
                  <c:v>77200</c:v>
                </c:pt>
                <c:pt idx="178">
                  <c:v>77400</c:v>
                </c:pt>
                <c:pt idx="179">
                  <c:v>77300</c:v>
                </c:pt>
                <c:pt idx="180">
                  <c:v>77700</c:v>
                </c:pt>
                <c:pt idx="181">
                  <c:v>76300</c:v>
                </c:pt>
                <c:pt idx="182">
                  <c:v>74100</c:v>
                </c:pt>
                <c:pt idx="183">
                  <c:v>74100</c:v>
                </c:pt>
                <c:pt idx="184">
                  <c:v>73200</c:v>
                </c:pt>
                <c:pt idx="185">
                  <c:v>72200</c:v>
                </c:pt>
                <c:pt idx="186">
                  <c:v>71300</c:v>
                </c:pt>
                <c:pt idx="187">
                  <c:v>71600</c:v>
                </c:pt>
                <c:pt idx="188">
                  <c:v>71500</c:v>
                </c:pt>
                <c:pt idx="189">
                  <c:v>69000</c:v>
                </c:pt>
                <c:pt idx="190">
                  <c:v>68800</c:v>
                </c:pt>
                <c:pt idx="191">
                  <c:v>69400</c:v>
                </c:pt>
                <c:pt idx="192">
                  <c:v>70100</c:v>
                </c:pt>
                <c:pt idx="193">
                  <c:v>70200</c:v>
                </c:pt>
                <c:pt idx="194">
                  <c:v>70600</c:v>
                </c:pt>
                <c:pt idx="195">
                  <c:v>70300</c:v>
                </c:pt>
                <c:pt idx="196">
                  <c:v>70200</c:v>
                </c:pt>
                <c:pt idx="197">
                  <c:v>70400</c:v>
                </c:pt>
                <c:pt idx="198">
                  <c:v>70200</c:v>
                </c:pt>
                <c:pt idx="199">
                  <c:v>71100</c:v>
                </c:pt>
                <c:pt idx="200">
                  <c:v>70100</c:v>
                </c:pt>
                <c:pt idx="201">
                  <c:v>70700</c:v>
                </c:pt>
                <c:pt idx="202">
                  <c:v>69800</c:v>
                </c:pt>
                <c:pt idx="203">
                  <c:v>69900</c:v>
                </c:pt>
                <c:pt idx="204">
                  <c:v>71500</c:v>
                </c:pt>
                <c:pt idx="205">
                  <c:v>70400</c:v>
                </c:pt>
                <c:pt idx="206">
                  <c:v>70600</c:v>
                </c:pt>
                <c:pt idx="207">
                  <c:v>70200</c:v>
                </c:pt>
                <c:pt idx="208">
                  <c:v>70600</c:v>
                </c:pt>
                <c:pt idx="209">
                  <c:v>70500</c:v>
                </c:pt>
                <c:pt idx="210">
                  <c:v>70200</c:v>
                </c:pt>
                <c:pt idx="211">
                  <c:v>69900</c:v>
                </c:pt>
                <c:pt idx="212">
                  <c:v>70600</c:v>
                </c:pt>
                <c:pt idx="213">
                  <c:v>71400</c:v>
                </c:pt>
                <c:pt idx="214">
                  <c:v>71300</c:v>
                </c:pt>
                <c:pt idx="215">
                  <c:v>70700</c:v>
                </c:pt>
                <c:pt idx="216">
                  <c:v>70200</c:v>
                </c:pt>
                <c:pt idx="217">
                  <c:v>71200</c:v>
                </c:pt>
                <c:pt idx="218">
                  <c:v>74900</c:v>
                </c:pt>
                <c:pt idx="219">
                  <c:v>75300</c:v>
                </c:pt>
                <c:pt idx="220">
                  <c:v>74800</c:v>
                </c:pt>
                <c:pt idx="221">
                  <c:v>73700</c:v>
                </c:pt>
                <c:pt idx="222">
                  <c:v>72300</c:v>
                </c:pt>
                <c:pt idx="223">
                  <c:v>72300</c:v>
                </c:pt>
                <c:pt idx="224">
                  <c:v>71300</c:v>
                </c:pt>
                <c:pt idx="225">
                  <c:v>74400</c:v>
                </c:pt>
                <c:pt idx="226">
                  <c:v>75800</c:v>
                </c:pt>
                <c:pt idx="227">
                  <c:v>75600</c:v>
                </c:pt>
                <c:pt idx="228">
                  <c:v>76300</c:v>
                </c:pt>
                <c:pt idx="229">
                  <c:v>77400</c:v>
                </c:pt>
                <c:pt idx="230">
                  <c:v>77400</c:v>
                </c:pt>
                <c:pt idx="231">
                  <c:v>78200</c:v>
                </c:pt>
                <c:pt idx="232">
                  <c:v>76900</c:v>
                </c:pt>
                <c:pt idx="233">
                  <c:v>76800</c:v>
                </c:pt>
                <c:pt idx="234">
                  <c:v>77000</c:v>
                </c:pt>
                <c:pt idx="235">
                  <c:v>77600</c:v>
                </c:pt>
                <c:pt idx="236">
                  <c:v>77800</c:v>
                </c:pt>
                <c:pt idx="237">
                  <c:v>78000</c:v>
                </c:pt>
                <c:pt idx="238">
                  <c:v>77100</c:v>
                </c:pt>
                <c:pt idx="239">
                  <c:v>78100</c:v>
                </c:pt>
                <c:pt idx="240">
                  <c:v>79400</c:v>
                </c:pt>
                <c:pt idx="241">
                  <c:v>79900</c:v>
                </c:pt>
                <c:pt idx="242">
                  <c:v>80500</c:v>
                </c:pt>
                <c:pt idx="243">
                  <c:v>80200</c:v>
                </c:pt>
                <c:pt idx="244">
                  <c:v>80300</c:v>
                </c:pt>
                <c:pt idx="245">
                  <c:v>78800</c:v>
                </c:pt>
                <c:pt idx="246">
                  <c:v>78300</c:v>
                </c:pt>
              </c:numCache>
            </c:numRef>
          </c:val>
          <c:smooth val="0"/>
          <c:extLst>
            <c:ext xmlns:c16="http://schemas.microsoft.com/office/drawing/2014/chart" uri="{C3380CC4-5D6E-409C-BE32-E72D297353CC}">
              <c16:uniqueId val="{00000000-2A90-49CA-9684-86D7BB8E6C35}"/>
            </c:ext>
          </c:extLst>
        </c:ser>
        <c:dLbls>
          <c:showLegendKey val="0"/>
          <c:showVal val="0"/>
          <c:showCatName val="0"/>
          <c:showSerName val="0"/>
          <c:showPercent val="0"/>
          <c:showBubbleSize val="0"/>
        </c:dLbls>
        <c:smooth val="0"/>
        <c:axId val="513990584"/>
        <c:axId val="1"/>
      </c:lineChart>
      <c:dateAx>
        <c:axId val="513990584"/>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in val="6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513990584"/>
        <c:crosses val="autoZero"/>
        <c:crossBetween val="between"/>
        <c:majorUnit val="500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'Top 10 (12.31) for charts'!$W$4:$W$445</c:f>
              <c:numCache>
                <c:formatCode>m/d/yyyy</c:formatCode>
                <c:ptCount val="442"/>
                <c:pt idx="0">
                  <c:v>44200</c:v>
                </c:pt>
                <c:pt idx="1">
                  <c:v>44201</c:v>
                </c:pt>
                <c:pt idx="2">
                  <c:v>44202</c:v>
                </c:pt>
                <c:pt idx="3">
                  <c:v>44203</c:v>
                </c:pt>
                <c:pt idx="4">
                  <c:v>44204</c:v>
                </c:pt>
                <c:pt idx="5">
                  <c:v>44207</c:v>
                </c:pt>
                <c:pt idx="6">
                  <c:v>44208</c:v>
                </c:pt>
                <c:pt idx="7">
                  <c:v>44209</c:v>
                </c:pt>
                <c:pt idx="8">
                  <c:v>44210</c:v>
                </c:pt>
                <c:pt idx="9">
                  <c:v>44211</c:v>
                </c:pt>
                <c:pt idx="10">
                  <c:v>44215</c:v>
                </c:pt>
                <c:pt idx="11">
                  <c:v>44216</c:v>
                </c:pt>
                <c:pt idx="12">
                  <c:v>44217</c:v>
                </c:pt>
                <c:pt idx="13">
                  <c:v>44218</c:v>
                </c:pt>
                <c:pt idx="14">
                  <c:v>44221</c:v>
                </c:pt>
                <c:pt idx="15">
                  <c:v>44222</c:v>
                </c:pt>
                <c:pt idx="16">
                  <c:v>44223</c:v>
                </c:pt>
                <c:pt idx="17">
                  <c:v>44224</c:v>
                </c:pt>
                <c:pt idx="18">
                  <c:v>44225</c:v>
                </c:pt>
                <c:pt idx="19">
                  <c:v>44228</c:v>
                </c:pt>
                <c:pt idx="20">
                  <c:v>44229</c:v>
                </c:pt>
                <c:pt idx="21">
                  <c:v>44230</c:v>
                </c:pt>
                <c:pt idx="22">
                  <c:v>44231</c:v>
                </c:pt>
                <c:pt idx="23">
                  <c:v>44232</c:v>
                </c:pt>
                <c:pt idx="24">
                  <c:v>44235</c:v>
                </c:pt>
                <c:pt idx="25">
                  <c:v>44236</c:v>
                </c:pt>
                <c:pt idx="26">
                  <c:v>44237</c:v>
                </c:pt>
                <c:pt idx="27">
                  <c:v>44238</c:v>
                </c:pt>
                <c:pt idx="28">
                  <c:v>44239</c:v>
                </c:pt>
                <c:pt idx="29">
                  <c:v>44243</c:v>
                </c:pt>
                <c:pt idx="30">
                  <c:v>44244</c:v>
                </c:pt>
                <c:pt idx="31">
                  <c:v>44245</c:v>
                </c:pt>
                <c:pt idx="32">
                  <c:v>44246</c:v>
                </c:pt>
                <c:pt idx="33">
                  <c:v>44249</c:v>
                </c:pt>
                <c:pt idx="34">
                  <c:v>44250</c:v>
                </c:pt>
                <c:pt idx="35">
                  <c:v>44251</c:v>
                </c:pt>
                <c:pt idx="36">
                  <c:v>44252</c:v>
                </c:pt>
                <c:pt idx="37">
                  <c:v>44253</c:v>
                </c:pt>
                <c:pt idx="38">
                  <c:v>44256</c:v>
                </c:pt>
                <c:pt idx="39">
                  <c:v>44257</c:v>
                </c:pt>
                <c:pt idx="40">
                  <c:v>44258</c:v>
                </c:pt>
                <c:pt idx="41">
                  <c:v>44259</c:v>
                </c:pt>
                <c:pt idx="42">
                  <c:v>44260</c:v>
                </c:pt>
                <c:pt idx="43">
                  <c:v>44263</c:v>
                </c:pt>
                <c:pt idx="44">
                  <c:v>44264</c:v>
                </c:pt>
                <c:pt idx="45">
                  <c:v>44265</c:v>
                </c:pt>
                <c:pt idx="46">
                  <c:v>44266</c:v>
                </c:pt>
                <c:pt idx="47">
                  <c:v>44267</c:v>
                </c:pt>
                <c:pt idx="48">
                  <c:v>44270</c:v>
                </c:pt>
                <c:pt idx="49">
                  <c:v>44271</c:v>
                </c:pt>
                <c:pt idx="50">
                  <c:v>44272</c:v>
                </c:pt>
                <c:pt idx="51">
                  <c:v>44273</c:v>
                </c:pt>
                <c:pt idx="52">
                  <c:v>44274</c:v>
                </c:pt>
                <c:pt idx="53">
                  <c:v>44277</c:v>
                </c:pt>
                <c:pt idx="54">
                  <c:v>44278</c:v>
                </c:pt>
                <c:pt idx="55">
                  <c:v>44279</c:v>
                </c:pt>
                <c:pt idx="56">
                  <c:v>44280</c:v>
                </c:pt>
                <c:pt idx="57">
                  <c:v>44281</c:v>
                </c:pt>
                <c:pt idx="58">
                  <c:v>44284</c:v>
                </c:pt>
                <c:pt idx="59">
                  <c:v>44285</c:v>
                </c:pt>
                <c:pt idx="60">
                  <c:v>44286</c:v>
                </c:pt>
                <c:pt idx="61">
                  <c:v>44287</c:v>
                </c:pt>
                <c:pt idx="62">
                  <c:v>44291</c:v>
                </c:pt>
                <c:pt idx="63">
                  <c:v>44292</c:v>
                </c:pt>
                <c:pt idx="64">
                  <c:v>44293</c:v>
                </c:pt>
                <c:pt idx="65">
                  <c:v>44294</c:v>
                </c:pt>
                <c:pt idx="66">
                  <c:v>44295</c:v>
                </c:pt>
                <c:pt idx="67">
                  <c:v>44298</c:v>
                </c:pt>
                <c:pt idx="68">
                  <c:v>44299</c:v>
                </c:pt>
                <c:pt idx="69">
                  <c:v>44300</c:v>
                </c:pt>
                <c:pt idx="70">
                  <c:v>44301</c:v>
                </c:pt>
                <c:pt idx="71">
                  <c:v>44302</c:v>
                </c:pt>
                <c:pt idx="72">
                  <c:v>44305</c:v>
                </c:pt>
                <c:pt idx="73">
                  <c:v>44306</c:v>
                </c:pt>
                <c:pt idx="74">
                  <c:v>44307</c:v>
                </c:pt>
                <c:pt idx="75">
                  <c:v>44308</c:v>
                </c:pt>
                <c:pt idx="76">
                  <c:v>44309</c:v>
                </c:pt>
                <c:pt idx="77">
                  <c:v>44312</c:v>
                </c:pt>
                <c:pt idx="78">
                  <c:v>44313</c:v>
                </c:pt>
                <c:pt idx="79">
                  <c:v>44314</c:v>
                </c:pt>
                <c:pt idx="80">
                  <c:v>44315</c:v>
                </c:pt>
                <c:pt idx="81">
                  <c:v>44316</c:v>
                </c:pt>
                <c:pt idx="82">
                  <c:v>44319</c:v>
                </c:pt>
                <c:pt idx="83">
                  <c:v>44320</c:v>
                </c:pt>
                <c:pt idx="84">
                  <c:v>44321</c:v>
                </c:pt>
                <c:pt idx="85">
                  <c:v>44322</c:v>
                </c:pt>
                <c:pt idx="86">
                  <c:v>44323</c:v>
                </c:pt>
                <c:pt idx="87">
                  <c:v>44326</c:v>
                </c:pt>
                <c:pt idx="88">
                  <c:v>44327</c:v>
                </c:pt>
                <c:pt idx="89">
                  <c:v>44328</c:v>
                </c:pt>
                <c:pt idx="90">
                  <c:v>44329</c:v>
                </c:pt>
                <c:pt idx="91">
                  <c:v>44330</c:v>
                </c:pt>
                <c:pt idx="92">
                  <c:v>44333</c:v>
                </c:pt>
                <c:pt idx="93">
                  <c:v>44334</c:v>
                </c:pt>
                <c:pt idx="94">
                  <c:v>44335</c:v>
                </c:pt>
                <c:pt idx="95">
                  <c:v>44336</c:v>
                </c:pt>
                <c:pt idx="96">
                  <c:v>44337</c:v>
                </c:pt>
                <c:pt idx="97">
                  <c:v>44340</c:v>
                </c:pt>
                <c:pt idx="98">
                  <c:v>44341</c:v>
                </c:pt>
                <c:pt idx="99">
                  <c:v>44342</c:v>
                </c:pt>
                <c:pt idx="100">
                  <c:v>44343</c:v>
                </c:pt>
                <c:pt idx="101">
                  <c:v>44344</c:v>
                </c:pt>
                <c:pt idx="102">
                  <c:v>44348</c:v>
                </c:pt>
                <c:pt idx="103">
                  <c:v>44349</c:v>
                </c:pt>
                <c:pt idx="104">
                  <c:v>44350</c:v>
                </c:pt>
                <c:pt idx="105">
                  <c:v>44351</c:v>
                </c:pt>
                <c:pt idx="106">
                  <c:v>44354</c:v>
                </c:pt>
                <c:pt idx="107">
                  <c:v>44355</c:v>
                </c:pt>
                <c:pt idx="108">
                  <c:v>44356</c:v>
                </c:pt>
                <c:pt idx="109">
                  <c:v>44357</c:v>
                </c:pt>
                <c:pt idx="110">
                  <c:v>44358</c:v>
                </c:pt>
                <c:pt idx="111">
                  <c:v>44361</c:v>
                </c:pt>
                <c:pt idx="112">
                  <c:v>44362</c:v>
                </c:pt>
                <c:pt idx="113">
                  <c:v>44363</c:v>
                </c:pt>
                <c:pt idx="114">
                  <c:v>44364</c:v>
                </c:pt>
                <c:pt idx="115">
                  <c:v>44365</c:v>
                </c:pt>
                <c:pt idx="116">
                  <c:v>44368</c:v>
                </c:pt>
                <c:pt idx="117">
                  <c:v>44369</c:v>
                </c:pt>
                <c:pt idx="118">
                  <c:v>44370</c:v>
                </c:pt>
                <c:pt idx="119">
                  <c:v>44371</c:v>
                </c:pt>
                <c:pt idx="120">
                  <c:v>44372</c:v>
                </c:pt>
                <c:pt idx="121">
                  <c:v>44375</c:v>
                </c:pt>
                <c:pt idx="122">
                  <c:v>44376</c:v>
                </c:pt>
                <c:pt idx="123">
                  <c:v>44377</c:v>
                </c:pt>
                <c:pt idx="124">
                  <c:v>44378</c:v>
                </c:pt>
                <c:pt idx="125">
                  <c:v>44379</c:v>
                </c:pt>
                <c:pt idx="126">
                  <c:v>44383</c:v>
                </c:pt>
                <c:pt idx="127">
                  <c:v>44384</c:v>
                </c:pt>
                <c:pt idx="128">
                  <c:v>44385</c:v>
                </c:pt>
                <c:pt idx="129">
                  <c:v>44386</c:v>
                </c:pt>
                <c:pt idx="130">
                  <c:v>44389</c:v>
                </c:pt>
                <c:pt idx="131">
                  <c:v>44390</c:v>
                </c:pt>
                <c:pt idx="132">
                  <c:v>44391</c:v>
                </c:pt>
                <c:pt idx="133">
                  <c:v>44392</c:v>
                </c:pt>
                <c:pt idx="134">
                  <c:v>44393</c:v>
                </c:pt>
                <c:pt idx="135">
                  <c:v>44396</c:v>
                </c:pt>
                <c:pt idx="136">
                  <c:v>44397</c:v>
                </c:pt>
                <c:pt idx="137">
                  <c:v>44398</c:v>
                </c:pt>
                <c:pt idx="138">
                  <c:v>44399</c:v>
                </c:pt>
                <c:pt idx="139">
                  <c:v>44400</c:v>
                </c:pt>
                <c:pt idx="140">
                  <c:v>44403</c:v>
                </c:pt>
                <c:pt idx="141">
                  <c:v>44404</c:v>
                </c:pt>
                <c:pt idx="142">
                  <c:v>44405</c:v>
                </c:pt>
                <c:pt idx="143">
                  <c:v>44406</c:v>
                </c:pt>
                <c:pt idx="144">
                  <c:v>44407</c:v>
                </c:pt>
                <c:pt idx="145">
                  <c:v>44410</c:v>
                </c:pt>
                <c:pt idx="146">
                  <c:v>44411</c:v>
                </c:pt>
                <c:pt idx="147">
                  <c:v>44412</c:v>
                </c:pt>
                <c:pt idx="148">
                  <c:v>44413</c:v>
                </c:pt>
                <c:pt idx="149">
                  <c:v>44414</c:v>
                </c:pt>
                <c:pt idx="150">
                  <c:v>44417</c:v>
                </c:pt>
                <c:pt idx="151">
                  <c:v>44418</c:v>
                </c:pt>
                <c:pt idx="152">
                  <c:v>44419</c:v>
                </c:pt>
                <c:pt idx="153">
                  <c:v>44420</c:v>
                </c:pt>
                <c:pt idx="154">
                  <c:v>44421</c:v>
                </c:pt>
                <c:pt idx="155">
                  <c:v>44424</c:v>
                </c:pt>
                <c:pt idx="156">
                  <c:v>44425</c:v>
                </c:pt>
                <c:pt idx="157">
                  <c:v>44426</c:v>
                </c:pt>
                <c:pt idx="158">
                  <c:v>44427</c:v>
                </c:pt>
                <c:pt idx="159">
                  <c:v>44428</c:v>
                </c:pt>
                <c:pt idx="160">
                  <c:v>44431</c:v>
                </c:pt>
                <c:pt idx="161">
                  <c:v>44432</c:v>
                </c:pt>
                <c:pt idx="162">
                  <c:v>44433</c:v>
                </c:pt>
                <c:pt idx="163">
                  <c:v>44434</c:v>
                </c:pt>
                <c:pt idx="164">
                  <c:v>44435</c:v>
                </c:pt>
                <c:pt idx="165">
                  <c:v>44438</c:v>
                </c:pt>
                <c:pt idx="166">
                  <c:v>44439</c:v>
                </c:pt>
                <c:pt idx="167">
                  <c:v>44440</c:v>
                </c:pt>
                <c:pt idx="168">
                  <c:v>44441</c:v>
                </c:pt>
                <c:pt idx="169">
                  <c:v>44442</c:v>
                </c:pt>
                <c:pt idx="170">
                  <c:v>44446</c:v>
                </c:pt>
                <c:pt idx="171">
                  <c:v>44447</c:v>
                </c:pt>
                <c:pt idx="172">
                  <c:v>44448</c:v>
                </c:pt>
                <c:pt idx="173">
                  <c:v>44449</c:v>
                </c:pt>
                <c:pt idx="174">
                  <c:v>44452</c:v>
                </c:pt>
                <c:pt idx="175">
                  <c:v>44453</c:v>
                </c:pt>
                <c:pt idx="176">
                  <c:v>44454</c:v>
                </c:pt>
                <c:pt idx="177">
                  <c:v>44455</c:v>
                </c:pt>
                <c:pt idx="178">
                  <c:v>44456</c:v>
                </c:pt>
                <c:pt idx="179">
                  <c:v>44459</c:v>
                </c:pt>
                <c:pt idx="180">
                  <c:v>44460</c:v>
                </c:pt>
                <c:pt idx="181">
                  <c:v>44461</c:v>
                </c:pt>
                <c:pt idx="182">
                  <c:v>44462</c:v>
                </c:pt>
                <c:pt idx="183">
                  <c:v>44463</c:v>
                </c:pt>
                <c:pt idx="184">
                  <c:v>44466</c:v>
                </c:pt>
                <c:pt idx="185">
                  <c:v>44467</c:v>
                </c:pt>
                <c:pt idx="186">
                  <c:v>44468</c:v>
                </c:pt>
                <c:pt idx="187">
                  <c:v>44469</c:v>
                </c:pt>
                <c:pt idx="188">
                  <c:v>44470</c:v>
                </c:pt>
                <c:pt idx="189">
                  <c:v>44473</c:v>
                </c:pt>
                <c:pt idx="190">
                  <c:v>44474</c:v>
                </c:pt>
                <c:pt idx="191">
                  <c:v>44475</c:v>
                </c:pt>
                <c:pt idx="192">
                  <c:v>44476</c:v>
                </c:pt>
                <c:pt idx="193">
                  <c:v>44477</c:v>
                </c:pt>
                <c:pt idx="194">
                  <c:v>44480</c:v>
                </c:pt>
                <c:pt idx="195">
                  <c:v>44481</c:v>
                </c:pt>
                <c:pt idx="196">
                  <c:v>44482</c:v>
                </c:pt>
                <c:pt idx="197">
                  <c:v>44483</c:v>
                </c:pt>
                <c:pt idx="198">
                  <c:v>44484</c:v>
                </c:pt>
                <c:pt idx="199">
                  <c:v>44487</c:v>
                </c:pt>
                <c:pt idx="200">
                  <c:v>44488</c:v>
                </c:pt>
                <c:pt idx="201">
                  <c:v>44489</c:v>
                </c:pt>
                <c:pt idx="202">
                  <c:v>44490</c:v>
                </c:pt>
                <c:pt idx="203">
                  <c:v>44491</c:v>
                </c:pt>
                <c:pt idx="204">
                  <c:v>44494</c:v>
                </c:pt>
                <c:pt idx="205">
                  <c:v>44495</c:v>
                </c:pt>
                <c:pt idx="206">
                  <c:v>44496</c:v>
                </c:pt>
                <c:pt idx="207">
                  <c:v>44497</c:v>
                </c:pt>
                <c:pt idx="208">
                  <c:v>44498</c:v>
                </c:pt>
                <c:pt idx="209">
                  <c:v>44501</c:v>
                </c:pt>
                <c:pt idx="210">
                  <c:v>44502</c:v>
                </c:pt>
                <c:pt idx="211">
                  <c:v>44503</c:v>
                </c:pt>
                <c:pt idx="212">
                  <c:v>44504</c:v>
                </c:pt>
                <c:pt idx="213">
                  <c:v>44505</c:v>
                </c:pt>
                <c:pt idx="214">
                  <c:v>44508</c:v>
                </c:pt>
                <c:pt idx="215">
                  <c:v>44509</c:v>
                </c:pt>
                <c:pt idx="216">
                  <c:v>44510</c:v>
                </c:pt>
                <c:pt idx="217">
                  <c:v>44511</c:v>
                </c:pt>
                <c:pt idx="218">
                  <c:v>44512</c:v>
                </c:pt>
                <c:pt idx="219">
                  <c:v>44515</c:v>
                </c:pt>
                <c:pt idx="220">
                  <c:v>44516</c:v>
                </c:pt>
                <c:pt idx="221">
                  <c:v>44517</c:v>
                </c:pt>
                <c:pt idx="222">
                  <c:v>44518</c:v>
                </c:pt>
                <c:pt idx="223">
                  <c:v>44519</c:v>
                </c:pt>
                <c:pt idx="224">
                  <c:v>44522</c:v>
                </c:pt>
                <c:pt idx="225">
                  <c:v>44523</c:v>
                </c:pt>
                <c:pt idx="226">
                  <c:v>44524</c:v>
                </c:pt>
                <c:pt idx="227">
                  <c:v>44526</c:v>
                </c:pt>
                <c:pt idx="228">
                  <c:v>44529</c:v>
                </c:pt>
                <c:pt idx="229">
                  <c:v>44530</c:v>
                </c:pt>
                <c:pt idx="230">
                  <c:v>44531</c:v>
                </c:pt>
                <c:pt idx="231">
                  <c:v>44532</c:v>
                </c:pt>
                <c:pt idx="232">
                  <c:v>44533</c:v>
                </c:pt>
                <c:pt idx="233">
                  <c:v>44536</c:v>
                </c:pt>
                <c:pt idx="234">
                  <c:v>44537</c:v>
                </c:pt>
                <c:pt idx="235">
                  <c:v>44538</c:v>
                </c:pt>
                <c:pt idx="236">
                  <c:v>44539</c:v>
                </c:pt>
                <c:pt idx="237">
                  <c:v>44540</c:v>
                </c:pt>
                <c:pt idx="238">
                  <c:v>44543</c:v>
                </c:pt>
                <c:pt idx="239">
                  <c:v>44544</c:v>
                </c:pt>
                <c:pt idx="240">
                  <c:v>44545</c:v>
                </c:pt>
                <c:pt idx="241">
                  <c:v>44546</c:v>
                </c:pt>
                <c:pt idx="242">
                  <c:v>44547</c:v>
                </c:pt>
                <c:pt idx="243">
                  <c:v>44550</c:v>
                </c:pt>
                <c:pt idx="244">
                  <c:v>44551</c:v>
                </c:pt>
                <c:pt idx="245">
                  <c:v>44552</c:v>
                </c:pt>
                <c:pt idx="246">
                  <c:v>44553</c:v>
                </c:pt>
                <c:pt idx="247">
                  <c:v>44557</c:v>
                </c:pt>
                <c:pt idx="248">
                  <c:v>44558</c:v>
                </c:pt>
                <c:pt idx="249">
                  <c:v>44559</c:v>
                </c:pt>
                <c:pt idx="250">
                  <c:v>44560</c:v>
                </c:pt>
                <c:pt idx="251">
                  <c:v>44561</c:v>
                </c:pt>
              </c:numCache>
            </c:numRef>
          </c:cat>
          <c:val>
            <c:numRef>
              <c:f>'Top 10 (12.31) for charts'!$X$4:$X$445</c:f>
              <c:numCache>
                <c:formatCode>0.0</c:formatCode>
                <c:ptCount val="442"/>
                <c:pt idx="0">
                  <c:v>179.3</c:v>
                </c:pt>
                <c:pt idx="1">
                  <c:v>179.12</c:v>
                </c:pt>
                <c:pt idx="2">
                  <c:v>193.38</c:v>
                </c:pt>
                <c:pt idx="3">
                  <c:v>198.81</c:v>
                </c:pt>
                <c:pt idx="4">
                  <c:v>199.68</c:v>
                </c:pt>
                <c:pt idx="5">
                  <c:v>198.94</c:v>
                </c:pt>
                <c:pt idx="6">
                  <c:v>201.49</c:v>
                </c:pt>
                <c:pt idx="7">
                  <c:v>197.95</c:v>
                </c:pt>
                <c:pt idx="8">
                  <c:v>194.14</c:v>
                </c:pt>
                <c:pt idx="9">
                  <c:v>191.82</c:v>
                </c:pt>
                <c:pt idx="10">
                  <c:v>192.2</c:v>
                </c:pt>
                <c:pt idx="11">
                  <c:v>189.83</c:v>
                </c:pt>
                <c:pt idx="12">
                  <c:v>186.2</c:v>
                </c:pt>
                <c:pt idx="13">
                  <c:v>184.04</c:v>
                </c:pt>
                <c:pt idx="14">
                  <c:v>184.37</c:v>
                </c:pt>
                <c:pt idx="15">
                  <c:v>183.75</c:v>
                </c:pt>
                <c:pt idx="16">
                  <c:v>178.79</c:v>
                </c:pt>
                <c:pt idx="17">
                  <c:v>182.47</c:v>
                </c:pt>
                <c:pt idx="18">
                  <c:v>181.74</c:v>
                </c:pt>
                <c:pt idx="19">
                  <c:v>187.44</c:v>
                </c:pt>
                <c:pt idx="20">
                  <c:v>192.01</c:v>
                </c:pt>
                <c:pt idx="21">
                  <c:v>191.99</c:v>
                </c:pt>
                <c:pt idx="22">
                  <c:v>193.53</c:v>
                </c:pt>
                <c:pt idx="23">
                  <c:v>191.39</c:v>
                </c:pt>
                <c:pt idx="24">
                  <c:v>191.74</c:v>
                </c:pt>
                <c:pt idx="25">
                  <c:v>191.97</c:v>
                </c:pt>
                <c:pt idx="26">
                  <c:v>185.2</c:v>
                </c:pt>
                <c:pt idx="27">
                  <c:v>182.71</c:v>
                </c:pt>
                <c:pt idx="28">
                  <c:v>184.37</c:v>
                </c:pt>
                <c:pt idx="29">
                  <c:v>189.41</c:v>
                </c:pt>
                <c:pt idx="30">
                  <c:v>191.14</c:v>
                </c:pt>
                <c:pt idx="31">
                  <c:v>193.99</c:v>
                </c:pt>
                <c:pt idx="32">
                  <c:v>195.07</c:v>
                </c:pt>
                <c:pt idx="33">
                  <c:v>195.47</c:v>
                </c:pt>
                <c:pt idx="34">
                  <c:v>198.75</c:v>
                </c:pt>
                <c:pt idx="35">
                  <c:v>200.7</c:v>
                </c:pt>
                <c:pt idx="36">
                  <c:v>204.8</c:v>
                </c:pt>
                <c:pt idx="37">
                  <c:v>199.7</c:v>
                </c:pt>
                <c:pt idx="38">
                  <c:v>209.7</c:v>
                </c:pt>
                <c:pt idx="39">
                  <c:v>206.64</c:v>
                </c:pt>
                <c:pt idx="40">
                  <c:v>205.79499999999999</c:v>
                </c:pt>
                <c:pt idx="41">
                  <c:v>207.02</c:v>
                </c:pt>
                <c:pt idx="42">
                  <c:v>213.92</c:v>
                </c:pt>
                <c:pt idx="43">
                  <c:v>214.04</c:v>
                </c:pt>
                <c:pt idx="44">
                  <c:v>209.72</c:v>
                </c:pt>
                <c:pt idx="45">
                  <c:v>206.64</c:v>
                </c:pt>
                <c:pt idx="46">
                  <c:v>205.61</c:v>
                </c:pt>
                <c:pt idx="47">
                  <c:v>209.15</c:v>
                </c:pt>
                <c:pt idx="48">
                  <c:v>209.09</c:v>
                </c:pt>
                <c:pt idx="49">
                  <c:v>207.12</c:v>
                </c:pt>
                <c:pt idx="50">
                  <c:v>206.58</c:v>
                </c:pt>
                <c:pt idx="51">
                  <c:v>205.78</c:v>
                </c:pt>
                <c:pt idx="52">
                  <c:v>202.66</c:v>
                </c:pt>
                <c:pt idx="53">
                  <c:v>199.35</c:v>
                </c:pt>
                <c:pt idx="54">
                  <c:v>199.93</c:v>
                </c:pt>
                <c:pt idx="55">
                  <c:v>204.78</c:v>
                </c:pt>
                <c:pt idx="56">
                  <c:v>205.25</c:v>
                </c:pt>
                <c:pt idx="57">
                  <c:v>208.44</c:v>
                </c:pt>
                <c:pt idx="58">
                  <c:v>208.97</c:v>
                </c:pt>
                <c:pt idx="59">
                  <c:v>204.94</c:v>
                </c:pt>
                <c:pt idx="60">
                  <c:v>204.23</c:v>
                </c:pt>
                <c:pt idx="61">
                  <c:v>206.09</c:v>
                </c:pt>
                <c:pt idx="62">
                  <c:v>207.44</c:v>
                </c:pt>
                <c:pt idx="63">
                  <c:v>205.09</c:v>
                </c:pt>
                <c:pt idx="64">
                  <c:v>204.34</c:v>
                </c:pt>
                <c:pt idx="65">
                  <c:v>202.74</c:v>
                </c:pt>
                <c:pt idx="66">
                  <c:v>204.63</c:v>
                </c:pt>
                <c:pt idx="67">
                  <c:v>204.7</c:v>
                </c:pt>
                <c:pt idx="68">
                  <c:v>205.86</c:v>
                </c:pt>
                <c:pt idx="69">
                  <c:v>206.77</c:v>
                </c:pt>
                <c:pt idx="70">
                  <c:v>204.05</c:v>
                </c:pt>
                <c:pt idx="71">
                  <c:v>207.58</c:v>
                </c:pt>
                <c:pt idx="72">
                  <c:v>205.59</c:v>
                </c:pt>
                <c:pt idx="73">
                  <c:v>206.12</c:v>
                </c:pt>
                <c:pt idx="74">
                  <c:v>206.97</c:v>
                </c:pt>
                <c:pt idx="75">
                  <c:v>206.13</c:v>
                </c:pt>
                <c:pt idx="76">
                  <c:v>207.31</c:v>
                </c:pt>
                <c:pt idx="77">
                  <c:v>204.69</c:v>
                </c:pt>
                <c:pt idx="78">
                  <c:v>204.78</c:v>
                </c:pt>
                <c:pt idx="79">
                  <c:v>201.02</c:v>
                </c:pt>
                <c:pt idx="80">
                  <c:v>203.73</c:v>
                </c:pt>
                <c:pt idx="81">
                  <c:v>201.99</c:v>
                </c:pt>
                <c:pt idx="82">
                  <c:v>203.7</c:v>
                </c:pt>
                <c:pt idx="83">
                  <c:v>204.36</c:v>
                </c:pt>
                <c:pt idx="84">
                  <c:v>203.06</c:v>
                </c:pt>
                <c:pt idx="85">
                  <c:v>204.35</c:v>
                </c:pt>
                <c:pt idx="86">
                  <c:v>202.92</c:v>
                </c:pt>
                <c:pt idx="87">
                  <c:v>208.05</c:v>
                </c:pt>
                <c:pt idx="88">
                  <c:v>212.09</c:v>
                </c:pt>
                <c:pt idx="89">
                  <c:v>214.07</c:v>
                </c:pt>
                <c:pt idx="90">
                  <c:v>215.26</c:v>
                </c:pt>
                <c:pt idx="91">
                  <c:v>216.99</c:v>
                </c:pt>
                <c:pt idx="92">
                  <c:v>216.43</c:v>
                </c:pt>
                <c:pt idx="93">
                  <c:v>214.23</c:v>
                </c:pt>
                <c:pt idx="94">
                  <c:v>211.86</c:v>
                </c:pt>
                <c:pt idx="95">
                  <c:v>216.01</c:v>
                </c:pt>
                <c:pt idx="96">
                  <c:v>217.78</c:v>
                </c:pt>
                <c:pt idx="97">
                  <c:v>217.31</c:v>
                </c:pt>
                <c:pt idx="98">
                  <c:v>214.88</c:v>
                </c:pt>
                <c:pt idx="99">
                  <c:v>216.13</c:v>
                </c:pt>
                <c:pt idx="100">
                  <c:v>218.09</c:v>
                </c:pt>
                <c:pt idx="101">
                  <c:v>218.76</c:v>
                </c:pt>
                <c:pt idx="102">
                  <c:v>213.15</c:v>
                </c:pt>
                <c:pt idx="103">
                  <c:v>216.31</c:v>
                </c:pt>
                <c:pt idx="104">
                  <c:v>217.95</c:v>
                </c:pt>
                <c:pt idx="105">
                  <c:v>218.37</c:v>
                </c:pt>
                <c:pt idx="106">
                  <c:v>218.1</c:v>
                </c:pt>
                <c:pt idx="107">
                  <c:v>217.64</c:v>
                </c:pt>
                <c:pt idx="108">
                  <c:v>215.51</c:v>
                </c:pt>
                <c:pt idx="109">
                  <c:v>212.87</c:v>
                </c:pt>
                <c:pt idx="110">
                  <c:v>214.46</c:v>
                </c:pt>
                <c:pt idx="111">
                  <c:v>216.7</c:v>
                </c:pt>
                <c:pt idx="112">
                  <c:v>216.98</c:v>
                </c:pt>
                <c:pt idx="113">
                  <c:v>218.85</c:v>
                </c:pt>
                <c:pt idx="114">
                  <c:v>217</c:v>
                </c:pt>
                <c:pt idx="115">
                  <c:v>210.71</c:v>
                </c:pt>
                <c:pt idx="116">
                  <c:v>216.01</c:v>
                </c:pt>
                <c:pt idx="117">
                  <c:v>215.86</c:v>
                </c:pt>
                <c:pt idx="118">
                  <c:v>214.77</c:v>
                </c:pt>
                <c:pt idx="119">
                  <c:v>216.98</c:v>
                </c:pt>
                <c:pt idx="120">
                  <c:v>218.12</c:v>
                </c:pt>
                <c:pt idx="121">
                  <c:v>215.22</c:v>
                </c:pt>
                <c:pt idx="122">
                  <c:v>213.3</c:v>
                </c:pt>
                <c:pt idx="123">
                  <c:v>212.68</c:v>
                </c:pt>
                <c:pt idx="124">
                  <c:v>214.2</c:v>
                </c:pt>
                <c:pt idx="125">
                  <c:v>213.52</c:v>
                </c:pt>
                <c:pt idx="126">
                  <c:v>208.04</c:v>
                </c:pt>
                <c:pt idx="127">
                  <c:v>206.95</c:v>
                </c:pt>
                <c:pt idx="128">
                  <c:v>207.55</c:v>
                </c:pt>
                <c:pt idx="129">
                  <c:v>209.62</c:v>
                </c:pt>
                <c:pt idx="130">
                  <c:v>210.24</c:v>
                </c:pt>
                <c:pt idx="131">
                  <c:v>210.43</c:v>
                </c:pt>
                <c:pt idx="132">
                  <c:v>210.16</c:v>
                </c:pt>
                <c:pt idx="133">
                  <c:v>210.42</c:v>
                </c:pt>
                <c:pt idx="134">
                  <c:v>209.33</c:v>
                </c:pt>
                <c:pt idx="135">
                  <c:v>206.22</c:v>
                </c:pt>
                <c:pt idx="136">
                  <c:v>208.58</c:v>
                </c:pt>
                <c:pt idx="137">
                  <c:v>212</c:v>
                </c:pt>
                <c:pt idx="138">
                  <c:v>209.36</c:v>
                </c:pt>
                <c:pt idx="139">
                  <c:v>211.9</c:v>
                </c:pt>
                <c:pt idx="140">
                  <c:v>210.43</c:v>
                </c:pt>
                <c:pt idx="141">
                  <c:v>211.92</c:v>
                </c:pt>
                <c:pt idx="142">
                  <c:v>213.43</c:v>
                </c:pt>
                <c:pt idx="143">
                  <c:v>214.7</c:v>
                </c:pt>
                <c:pt idx="144">
                  <c:v>212.13</c:v>
                </c:pt>
                <c:pt idx="145">
                  <c:v>211.5</c:v>
                </c:pt>
                <c:pt idx="146">
                  <c:v>208.77</c:v>
                </c:pt>
                <c:pt idx="147">
                  <c:v>208.5</c:v>
                </c:pt>
                <c:pt idx="148">
                  <c:v>208.25</c:v>
                </c:pt>
                <c:pt idx="149">
                  <c:v>209.84</c:v>
                </c:pt>
                <c:pt idx="150">
                  <c:v>209.11</c:v>
                </c:pt>
                <c:pt idx="151">
                  <c:v>208.93</c:v>
                </c:pt>
                <c:pt idx="152">
                  <c:v>209.07</c:v>
                </c:pt>
                <c:pt idx="153">
                  <c:v>208.38</c:v>
                </c:pt>
                <c:pt idx="154">
                  <c:v>207.03</c:v>
                </c:pt>
                <c:pt idx="155">
                  <c:v>207.19</c:v>
                </c:pt>
                <c:pt idx="156">
                  <c:v>205.39</c:v>
                </c:pt>
                <c:pt idx="157">
                  <c:v>197.58</c:v>
                </c:pt>
                <c:pt idx="158">
                  <c:v>198.08</c:v>
                </c:pt>
                <c:pt idx="159">
                  <c:v>198.36</c:v>
                </c:pt>
                <c:pt idx="160">
                  <c:v>201.84</c:v>
                </c:pt>
                <c:pt idx="161">
                  <c:v>200.57</c:v>
                </c:pt>
                <c:pt idx="162">
                  <c:v>200.29</c:v>
                </c:pt>
                <c:pt idx="163">
                  <c:v>199.34</c:v>
                </c:pt>
                <c:pt idx="164">
                  <c:v>199.86</c:v>
                </c:pt>
                <c:pt idx="165">
                  <c:v>199.29</c:v>
                </c:pt>
                <c:pt idx="166">
                  <c:v>201.72</c:v>
                </c:pt>
                <c:pt idx="167">
                  <c:v>199.21</c:v>
                </c:pt>
                <c:pt idx="168">
                  <c:v>197.62</c:v>
                </c:pt>
                <c:pt idx="169">
                  <c:v>195.3</c:v>
                </c:pt>
                <c:pt idx="170">
                  <c:v>193.76</c:v>
                </c:pt>
                <c:pt idx="171">
                  <c:v>193.75</c:v>
                </c:pt>
                <c:pt idx="172">
                  <c:v>192.46</c:v>
                </c:pt>
                <c:pt idx="173">
                  <c:v>189.21</c:v>
                </c:pt>
                <c:pt idx="174">
                  <c:v>189.23</c:v>
                </c:pt>
                <c:pt idx="175">
                  <c:v>188.85</c:v>
                </c:pt>
                <c:pt idx="176">
                  <c:v>188.96</c:v>
                </c:pt>
                <c:pt idx="177">
                  <c:v>188.69</c:v>
                </c:pt>
                <c:pt idx="178">
                  <c:v>188.65</c:v>
                </c:pt>
                <c:pt idx="179">
                  <c:v>188.01</c:v>
                </c:pt>
                <c:pt idx="180">
                  <c:v>185.84</c:v>
                </c:pt>
                <c:pt idx="181">
                  <c:v>189.33</c:v>
                </c:pt>
                <c:pt idx="182">
                  <c:v>193.48</c:v>
                </c:pt>
                <c:pt idx="183">
                  <c:v>198.01</c:v>
                </c:pt>
                <c:pt idx="184">
                  <c:v>198.43</c:v>
                </c:pt>
                <c:pt idx="185">
                  <c:v>197.89</c:v>
                </c:pt>
                <c:pt idx="186">
                  <c:v>196.16</c:v>
                </c:pt>
                <c:pt idx="187">
                  <c:v>193.38</c:v>
                </c:pt>
                <c:pt idx="188">
                  <c:v>196.59</c:v>
                </c:pt>
                <c:pt idx="189">
                  <c:v>194.71</c:v>
                </c:pt>
                <c:pt idx="190">
                  <c:v>198.32</c:v>
                </c:pt>
                <c:pt idx="191">
                  <c:v>198.72</c:v>
                </c:pt>
                <c:pt idx="192">
                  <c:v>202.11</c:v>
                </c:pt>
                <c:pt idx="193">
                  <c:v>201.53</c:v>
                </c:pt>
                <c:pt idx="194">
                  <c:v>201.32</c:v>
                </c:pt>
                <c:pt idx="195">
                  <c:v>202.81</c:v>
                </c:pt>
                <c:pt idx="196">
                  <c:v>204.26</c:v>
                </c:pt>
                <c:pt idx="197">
                  <c:v>207.05</c:v>
                </c:pt>
                <c:pt idx="198">
                  <c:v>211.9</c:v>
                </c:pt>
                <c:pt idx="199">
                  <c:v>213.93</c:v>
                </c:pt>
                <c:pt idx="200">
                  <c:v>217.56</c:v>
                </c:pt>
                <c:pt idx="201">
                  <c:v>214.17</c:v>
                </c:pt>
                <c:pt idx="202">
                  <c:v>214.79</c:v>
                </c:pt>
                <c:pt idx="203">
                  <c:v>217.95</c:v>
                </c:pt>
                <c:pt idx="204">
                  <c:v>217.69</c:v>
                </c:pt>
                <c:pt idx="205">
                  <c:v>219.27</c:v>
                </c:pt>
                <c:pt idx="206">
                  <c:v>217.06</c:v>
                </c:pt>
                <c:pt idx="207">
                  <c:v>218.34</c:v>
                </c:pt>
                <c:pt idx="208">
                  <c:v>220.55</c:v>
                </c:pt>
                <c:pt idx="209">
                  <c:v>218.33</c:v>
                </c:pt>
                <c:pt idx="210">
                  <c:v>220.6</c:v>
                </c:pt>
                <c:pt idx="211">
                  <c:v>220.44</c:v>
                </c:pt>
                <c:pt idx="212">
                  <c:v>220.57</c:v>
                </c:pt>
                <c:pt idx="213">
                  <c:v>221.71</c:v>
                </c:pt>
                <c:pt idx="214">
                  <c:v>220.67</c:v>
                </c:pt>
                <c:pt idx="215">
                  <c:v>221.73</c:v>
                </c:pt>
                <c:pt idx="216">
                  <c:v>221.08</c:v>
                </c:pt>
                <c:pt idx="217">
                  <c:v>222.51</c:v>
                </c:pt>
                <c:pt idx="218">
                  <c:v>224.85</c:v>
                </c:pt>
                <c:pt idx="219">
                  <c:v>226.68</c:v>
                </c:pt>
                <c:pt idx="220">
                  <c:v>225.66</c:v>
                </c:pt>
                <c:pt idx="221">
                  <c:v>226.42</c:v>
                </c:pt>
                <c:pt idx="222">
                  <c:v>226.2</c:v>
                </c:pt>
                <c:pt idx="223">
                  <c:v>223.31</c:v>
                </c:pt>
                <c:pt idx="224">
                  <c:v>224.33</c:v>
                </c:pt>
                <c:pt idx="225">
                  <c:v>227.94</c:v>
                </c:pt>
                <c:pt idx="226">
                  <c:v>228.94</c:v>
                </c:pt>
                <c:pt idx="227">
                  <c:v>222.16</c:v>
                </c:pt>
                <c:pt idx="228">
                  <c:v>225.33</c:v>
                </c:pt>
                <c:pt idx="229">
                  <c:v>220.52</c:v>
                </c:pt>
                <c:pt idx="230">
                  <c:v>220.01</c:v>
                </c:pt>
                <c:pt idx="231">
                  <c:v>226.55</c:v>
                </c:pt>
                <c:pt idx="232">
                  <c:v>225.26</c:v>
                </c:pt>
                <c:pt idx="233">
                  <c:v>224.45</c:v>
                </c:pt>
                <c:pt idx="234">
                  <c:v>231.25</c:v>
                </c:pt>
                <c:pt idx="235">
                  <c:v>231.97</c:v>
                </c:pt>
                <c:pt idx="236">
                  <c:v>227.64</c:v>
                </c:pt>
                <c:pt idx="237">
                  <c:v>228.4</c:v>
                </c:pt>
                <c:pt idx="238">
                  <c:v>227.9</c:v>
                </c:pt>
                <c:pt idx="239">
                  <c:v>227.55</c:v>
                </c:pt>
                <c:pt idx="240">
                  <c:v>227.65</c:v>
                </c:pt>
                <c:pt idx="241">
                  <c:v>229.09</c:v>
                </c:pt>
                <c:pt idx="242">
                  <c:v>224.78</c:v>
                </c:pt>
                <c:pt idx="243">
                  <c:v>221.91</c:v>
                </c:pt>
                <c:pt idx="244">
                  <c:v>225.2</c:v>
                </c:pt>
                <c:pt idx="245">
                  <c:v>227.2</c:v>
                </c:pt>
                <c:pt idx="246">
                  <c:v>228.96</c:v>
                </c:pt>
                <c:pt idx="247">
                  <c:v>229.43</c:v>
                </c:pt>
                <c:pt idx="248">
                  <c:v>230.12</c:v>
                </c:pt>
                <c:pt idx="249">
                  <c:v>229.11</c:v>
                </c:pt>
                <c:pt idx="250">
                  <c:v>228.66</c:v>
                </c:pt>
                <c:pt idx="251">
                  <c:v>228.46</c:v>
                </c:pt>
              </c:numCache>
            </c:numRef>
          </c:val>
          <c:smooth val="0"/>
          <c:extLst>
            <c:ext xmlns:c16="http://schemas.microsoft.com/office/drawing/2014/chart" uri="{C3380CC4-5D6E-409C-BE32-E72D297353CC}">
              <c16:uniqueId val="{00000000-5B93-4C98-9CF3-C82723908AE0}"/>
            </c:ext>
          </c:extLst>
        </c:ser>
        <c:dLbls>
          <c:showLegendKey val="0"/>
          <c:showVal val="0"/>
          <c:showCatName val="0"/>
          <c:showSerName val="0"/>
          <c:showPercent val="0"/>
          <c:showBubbleSize val="0"/>
        </c:dLbls>
        <c:smooth val="0"/>
        <c:axId val="513994192"/>
        <c:axId val="1"/>
      </c:lineChart>
      <c:dateAx>
        <c:axId val="513994192"/>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ax val="240"/>
          <c:min val="1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513994192"/>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'Top 10 (12.31) for charts'!$Z$4:$Z$444</c:f>
              <c:numCache>
                <c:formatCode>m/d/yyyy</c:formatCode>
                <c:ptCount val="441"/>
                <c:pt idx="0">
                  <c:v>44200</c:v>
                </c:pt>
                <c:pt idx="1">
                  <c:v>44201</c:v>
                </c:pt>
                <c:pt idx="2">
                  <c:v>44202</c:v>
                </c:pt>
                <c:pt idx="3">
                  <c:v>44203</c:v>
                </c:pt>
                <c:pt idx="4">
                  <c:v>44204</c:v>
                </c:pt>
                <c:pt idx="5">
                  <c:v>44207</c:v>
                </c:pt>
                <c:pt idx="6">
                  <c:v>44208</c:v>
                </c:pt>
                <c:pt idx="7">
                  <c:v>44209</c:v>
                </c:pt>
                <c:pt idx="8">
                  <c:v>44210</c:v>
                </c:pt>
                <c:pt idx="9">
                  <c:v>44211</c:v>
                </c:pt>
                <c:pt idx="10">
                  <c:v>44215</c:v>
                </c:pt>
                <c:pt idx="11">
                  <c:v>44216</c:v>
                </c:pt>
                <c:pt idx="12">
                  <c:v>44217</c:v>
                </c:pt>
                <c:pt idx="13">
                  <c:v>44218</c:v>
                </c:pt>
                <c:pt idx="14">
                  <c:v>44221</c:v>
                </c:pt>
                <c:pt idx="15">
                  <c:v>44222</c:v>
                </c:pt>
                <c:pt idx="16">
                  <c:v>44223</c:v>
                </c:pt>
                <c:pt idx="17">
                  <c:v>44224</c:v>
                </c:pt>
                <c:pt idx="18">
                  <c:v>44225</c:v>
                </c:pt>
                <c:pt idx="19">
                  <c:v>44228</c:v>
                </c:pt>
                <c:pt idx="20">
                  <c:v>44229</c:v>
                </c:pt>
                <c:pt idx="21">
                  <c:v>44230</c:v>
                </c:pt>
                <c:pt idx="22">
                  <c:v>44231</c:v>
                </c:pt>
                <c:pt idx="23">
                  <c:v>44232</c:v>
                </c:pt>
                <c:pt idx="24">
                  <c:v>44235</c:v>
                </c:pt>
                <c:pt idx="25">
                  <c:v>44236</c:v>
                </c:pt>
                <c:pt idx="26">
                  <c:v>44237</c:v>
                </c:pt>
                <c:pt idx="27">
                  <c:v>44238</c:v>
                </c:pt>
                <c:pt idx="28">
                  <c:v>44239</c:v>
                </c:pt>
                <c:pt idx="29">
                  <c:v>44243</c:v>
                </c:pt>
                <c:pt idx="30">
                  <c:v>44244</c:v>
                </c:pt>
                <c:pt idx="31">
                  <c:v>44245</c:v>
                </c:pt>
                <c:pt idx="32">
                  <c:v>44246</c:v>
                </c:pt>
                <c:pt idx="33">
                  <c:v>44249</c:v>
                </c:pt>
                <c:pt idx="34">
                  <c:v>44250</c:v>
                </c:pt>
                <c:pt idx="35">
                  <c:v>44251</c:v>
                </c:pt>
                <c:pt idx="36">
                  <c:v>44252</c:v>
                </c:pt>
                <c:pt idx="37">
                  <c:v>44253</c:v>
                </c:pt>
                <c:pt idx="38">
                  <c:v>44256</c:v>
                </c:pt>
                <c:pt idx="39">
                  <c:v>44257</c:v>
                </c:pt>
                <c:pt idx="40">
                  <c:v>44258</c:v>
                </c:pt>
                <c:pt idx="41">
                  <c:v>44259</c:v>
                </c:pt>
                <c:pt idx="42">
                  <c:v>44260</c:v>
                </c:pt>
                <c:pt idx="43">
                  <c:v>44263</c:v>
                </c:pt>
                <c:pt idx="44">
                  <c:v>44264</c:v>
                </c:pt>
                <c:pt idx="45">
                  <c:v>44265</c:v>
                </c:pt>
                <c:pt idx="46">
                  <c:v>44266</c:v>
                </c:pt>
                <c:pt idx="47">
                  <c:v>44267</c:v>
                </c:pt>
                <c:pt idx="48">
                  <c:v>44270</c:v>
                </c:pt>
                <c:pt idx="49">
                  <c:v>44271</c:v>
                </c:pt>
                <c:pt idx="50">
                  <c:v>44272</c:v>
                </c:pt>
                <c:pt idx="51">
                  <c:v>44273</c:v>
                </c:pt>
                <c:pt idx="52">
                  <c:v>44274</c:v>
                </c:pt>
                <c:pt idx="53">
                  <c:v>44277</c:v>
                </c:pt>
                <c:pt idx="54">
                  <c:v>44278</c:v>
                </c:pt>
                <c:pt idx="55">
                  <c:v>44279</c:v>
                </c:pt>
                <c:pt idx="56">
                  <c:v>44280</c:v>
                </c:pt>
                <c:pt idx="57">
                  <c:v>44281</c:v>
                </c:pt>
                <c:pt idx="58">
                  <c:v>44284</c:v>
                </c:pt>
                <c:pt idx="59">
                  <c:v>44285</c:v>
                </c:pt>
                <c:pt idx="60">
                  <c:v>44286</c:v>
                </c:pt>
                <c:pt idx="61">
                  <c:v>44287</c:v>
                </c:pt>
                <c:pt idx="62">
                  <c:v>44291</c:v>
                </c:pt>
                <c:pt idx="63">
                  <c:v>44292</c:v>
                </c:pt>
                <c:pt idx="64">
                  <c:v>44293</c:v>
                </c:pt>
                <c:pt idx="65">
                  <c:v>44294</c:v>
                </c:pt>
                <c:pt idx="66">
                  <c:v>44295</c:v>
                </c:pt>
                <c:pt idx="67">
                  <c:v>44298</c:v>
                </c:pt>
                <c:pt idx="68">
                  <c:v>44299</c:v>
                </c:pt>
                <c:pt idx="69">
                  <c:v>44300</c:v>
                </c:pt>
                <c:pt idx="70">
                  <c:v>44301</c:v>
                </c:pt>
                <c:pt idx="71">
                  <c:v>44302</c:v>
                </c:pt>
                <c:pt idx="72">
                  <c:v>44305</c:v>
                </c:pt>
                <c:pt idx="73">
                  <c:v>44306</c:v>
                </c:pt>
                <c:pt idx="74">
                  <c:v>44307</c:v>
                </c:pt>
                <c:pt idx="75">
                  <c:v>44308</c:v>
                </c:pt>
                <c:pt idx="76">
                  <c:v>44309</c:v>
                </c:pt>
                <c:pt idx="77">
                  <c:v>44312</c:v>
                </c:pt>
                <c:pt idx="78">
                  <c:v>44313</c:v>
                </c:pt>
                <c:pt idx="79">
                  <c:v>44314</c:v>
                </c:pt>
                <c:pt idx="80">
                  <c:v>44315</c:v>
                </c:pt>
                <c:pt idx="81">
                  <c:v>44316</c:v>
                </c:pt>
                <c:pt idx="82">
                  <c:v>44319</c:v>
                </c:pt>
                <c:pt idx="83">
                  <c:v>44320</c:v>
                </c:pt>
                <c:pt idx="84">
                  <c:v>44321</c:v>
                </c:pt>
                <c:pt idx="85">
                  <c:v>44322</c:v>
                </c:pt>
                <c:pt idx="86">
                  <c:v>44323</c:v>
                </c:pt>
                <c:pt idx="87">
                  <c:v>44326</c:v>
                </c:pt>
                <c:pt idx="88">
                  <c:v>44327</c:v>
                </c:pt>
                <c:pt idx="89">
                  <c:v>44328</c:v>
                </c:pt>
                <c:pt idx="90">
                  <c:v>44329</c:v>
                </c:pt>
                <c:pt idx="91">
                  <c:v>44330</c:v>
                </c:pt>
                <c:pt idx="92">
                  <c:v>44333</c:v>
                </c:pt>
                <c:pt idx="93">
                  <c:v>44334</c:v>
                </c:pt>
                <c:pt idx="94">
                  <c:v>44335</c:v>
                </c:pt>
                <c:pt idx="95">
                  <c:v>44336</c:v>
                </c:pt>
                <c:pt idx="96">
                  <c:v>44337</c:v>
                </c:pt>
                <c:pt idx="97">
                  <c:v>44340</c:v>
                </c:pt>
                <c:pt idx="98">
                  <c:v>44341</c:v>
                </c:pt>
                <c:pt idx="99">
                  <c:v>44342</c:v>
                </c:pt>
                <c:pt idx="100">
                  <c:v>44343</c:v>
                </c:pt>
                <c:pt idx="101">
                  <c:v>44344</c:v>
                </c:pt>
                <c:pt idx="102">
                  <c:v>44348</c:v>
                </c:pt>
                <c:pt idx="103">
                  <c:v>44349</c:v>
                </c:pt>
                <c:pt idx="104">
                  <c:v>44350</c:v>
                </c:pt>
                <c:pt idx="105">
                  <c:v>44351</c:v>
                </c:pt>
                <c:pt idx="106">
                  <c:v>44354</c:v>
                </c:pt>
                <c:pt idx="107">
                  <c:v>44355</c:v>
                </c:pt>
                <c:pt idx="108">
                  <c:v>44356</c:v>
                </c:pt>
                <c:pt idx="109">
                  <c:v>44357</c:v>
                </c:pt>
                <c:pt idx="110">
                  <c:v>44358</c:v>
                </c:pt>
                <c:pt idx="111">
                  <c:v>44361</c:v>
                </c:pt>
                <c:pt idx="112">
                  <c:v>44362</c:v>
                </c:pt>
                <c:pt idx="113">
                  <c:v>44363</c:v>
                </c:pt>
                <c:pt idx="114">
                  <c:v>44364</c:v>
                </c:pt>
                <c:pt idx="115">
                  <c:v>44365</c:v>
                </c:pt>
                <c:pt idx="116">
                  <c:v>44368</c:v>
                </c:pt>
                <c:pt idx="117">
                  <c:v>44369</c:v>
                </c:pt>
                <c:pt idx="118">
                  <c:v>44370</c:v>
                </c:pt>
                <c:pt idx="119">
                  <c:v>44371</c:v>
                </c:pt>
                <c:pt idx="120">
                  <c:v>44372</c:v>
                </c:pt>
                <c:pt idx="121">
                  <c:v>44375</c:v>
                </c:pt>
                <c:pt idx="122">
                  <c:v>44376</c:v>
                </c:pt>
                <c:pt idx="123">
                  <c:v>44377</c:v>
                </c:pt>
                <c:pt idx="124">
                  <c:v>44378</c:v>
                </c:pt>
                <c:pt idx="125">
                  <c:v>44379</c:v>
                </c:pt>
                <c:pt idx="126">
                  <c:v>44383</c:v>
                </c:pt>
                <c:pt idx="127">
                  <c:v>44384</c:v>
                </c:pt>
                <c:pt idx="128">
                  <c:v>44385</c:v>
                </c:pt>
                <c:pt idx="129">
                  <c:v>44386</c:v>
                </c:pt>
                <c:pt idx="130">
                  <c:v>44389</c:v>
                </c:pt>
                <c:pt idx="131">
                  <c:v>44390</c:v>
                </c:pt>
                <c:pt idx="132">
                  <c:v>44391</c:v>
                </c:pt>
                <c:pt idx="133">
                  <c:v>44392</c:v>
                </c:pt>
                <c:pt idx="134">
                  <c:v>44393</c:v>
                </c:pt>
                <c:pt idx="135">
                  <c:v>44396</c:v>
                </c:pt>
                <c:pt idx="136">
                  <c:v>44397</c:v>
                </c:pt>
                <c:pt idx="137">
                  <c:v>44398</c:v>
                </c:pt>
                <c:pt idx="138">
                  <c:v>44399</c:v>
                </c:pt>
                <c:pt idx="139">
                  <c:v>44400</c:v>
                </c:pt>
                <c:pt idx="140">
                  <c:v>44403</c:v>
                </c:pt>
                <c:pt idx="141">
                  <c:v>44404</c:v>
                </c:pt>
                <c:pt idx="142">
                  <c:v>44405</c:v>
                </c:pt>
                <c:pt idx="143">
                  <c:v>44406</c:v>
                </c:pt>
                <c:pt idx="144">
                  <c:v>44407</c:v>
                </c:pt>
                <c:pt idx="145">
                  <c:v>44410</c:v>
                </c:pt>
                <c:pt idx="146">
                  <c:v>44411</c:v>
                </c:pt>
                <c:pt idx="147">
                  <c:v>44412</c:v>
                </c:pt>
                <c:pt idx="148">
                  <c:v>44413</c:v>
                </c:pt>
                <c:pt idx="149">
                  <c:v>44414</c:v>
                </c:pt>
                <c:pt idx="150">
                  <c:v>44417</c:v>
                </c:pt>
                <c:pt idx="151">
                  <c:v>44418</c:v>
                </c:pt>
                <c:pt idx="152">
                  <c:v>44419</c:v>
                </c:pt>
                <c:pt idx="153">
                  <c:v>44420</c:v>
                </c:pt>
                <c:pt idx="154">
                  <c:v>44421</c:v>
                </c:pt>
                <c:pt idx="155">
                  <c:v>44424</c:v>
                </c:pt>
                <c:pt idx="156">
                  <c:v>44425</c:v>
                </c:pt>
                <c:pt idx="157">
                  <c:v>44426</c:v>
                </c:pt>
                <c:pt idx="158">
                  <c:v>44427</c:v>
                </c:pt>
                <c:pt idx="159">
                  <c:v>44428</c:v>
                </c:pt>
                <c:pt idx="160">
                  <c:v>44431</c:v>
                </c:pt>
                <c:pt idx="161">
                  <c:v>44432</c:v>
                </c:pt>
                <c:pt idx="162">
                  <c:v>44433</c:v>
                </c:pt>
                <c:pt idx="163">
                  <c:v>44434</c:v>
                </c:pt>
                <c:pt idx="164">
                  <c:v>44435</c:v>
                </c:pt>
                <c:pt idx="165">
                  <c:v>44438</c:v>
                </c:pt>
                <c:pt idx="166">
                  <c:v>44439</c:v>
                </c:pt>
                <c:pt idx="167">
                  <c:v>44440</c:v>
                </c:pt>
                <c:pt idx="168">
                  <c:v>44441</c:v>
                </c:pt>
                <c:pt idx="169">
                  <c:v>44442</c:v>
                </c:pt>
                <c:pt idx="170">
                  <c:v>44446</c:v>
                </c:pt>
                <c:pt idx="171">
                  <c:v>44447</c:v>
                </c:pt>
                <c:pt idx="172">
                  <c:v>44448</c:v>
                </c:pt>
                <c:pt idx="173">
                  <c:v>44449</c:v>
                </c:pt>
                <c:pt idx="174">
                  <c:v>44452</c:v>
                </c:pt>
                <c:pt idx="175">
                  <c:v>44453</c:v>
                </c:pt>
                <c:pt idx="176">
                  <c:v>44454</c:v>
                </c:pt>
                <c:pt idx="177">
                  <c:v>44455</c:v>
                </c:pt>
                <c:pt idx="178">
                  <c:v>44456</c:v>
                </c:pt>
                <c:pt idx="179">
                  <c:v>44459</c:v>
                </c:pt>
                <c:pt idx="180">
                  <c:v>44460</c:v>
                </c:pt>
                <c:pt idx="181">
                  <c:v>44461</c:v>
                </c:pt>
                <c:pt idx="182">
                  <c:v>44462</c:v>
                </c:pt>
                <c:pt idx="183">
                  <c:v>44463</c:v>
                </c:pt>
                <c:pt idx="184">
                  <c:v>44466</c:v>
                </c:pt>
                <c:pt idx="185">
                  <c:v>44467</c:v>
                </c:pt>
                <c:pt idx="186">
                  <c:v>44468</c:v>
                </c:pt>
                <c:pt idx="187">
                  <c:v>44469</c:v>
                </c:pt>
                <c:pt idx="188">
                  <c:v>44470</c:v>
                </c:pt>
                <c:pt idx="189">
                  <c:v>44473</c:v>
                </c:pt>
                <c:pt idx="190">
                  <c:v>44474</c:v>
                </c:pt>
                <c:pt idx="191">
                  <c:v>44475</c:v>
                </c:pt>
                <c:pt idx="192">
                  <c:v>44476</c:v>
                </c:pt>
                <c:pt idx="193">
                  <c:v>44477</c:v>
                </c:pt>
                <c:pt idx="194">
                  <c:v>44480</c:v>
                </c:pt>
                <c:pt idx="195">
                  <c:v>44481</c:v>
                </c:pt>
                <c:pt idx="196">
                  <c:v>44482</c:v>
                </c:pt>
                <c:pt idx="197">
                  <c:v>44483</c:v>
                </c:pt>
                <c:pt idx="198">
                  <c:v>44484</c:v>
                </c:pt>
                <c:pt idx="199">
                  <c:v>44487</c:v>
                </c:pt>
                <c:pt idx="200">
                  <c:v>44488</c:v>
                </c:pt>
                <c:pt idx="201">
                  <c:v>44489</c:v>
                </c:pt>
                <c:pt idx="202">
                  <c:v>44490</c:v>
                </c:pt>
                <c:pt idx="203">
                  <c:v>44491</c:v>
                </c:pt>
                <c:pt idx="204">
                  <c:v>44494</c:v>
                </c:pt>
                <c:pt idx="205">
                  <c:v>44495</c:v>
                </c:pt>
                <c:pt idx="206">
                  <c:v>44496</c:v>
                </c:pt>
                <c:pt idx="207">
                  <c:v>44497</c:v>
                </c:pt>
                <c:pt idx="208">
                  <c:v>44498</c:v>
                </c:pt>
                <c:pt idx="209">
                  <c:v>44501</c:v>
                </c:pt>
                <c:pt idx="210">
                  <c:v>44502</c:v>
                </c:pt>
                <c:pt idx="211">
                  <c:v>44503</c:v>
                </c:pt>
                <c:pt idx="212">
                  <c:v>44504</c:v>
                </c:pt>
                <c:pt idx="213">
                  <c:v>44505</c:v>
                </c:pt>
                <c:pt idx="214">
                  <c:v>44508</c:v>
                </c:pt>
                <c:pt idx="215">
                  <c:v>44509</c:v>
                </c:pt>
                <c:pt idx="216">
                  <c:v>44510</c:v>
                </c:pt>
                <c:pt idx="217">
                  <c:v>44511</c:v>
                </c:pt>
                <c:pt idx="218">
                  <c:v>44512</c:v>
                </c:pt>
                <c:pt idx="219">
                  <c:v>44515</c:v>
                </c:pt>
                <c:pt idx="220">
                  <c:v>44516</c:v>
                </c:pt>
                <c:pt idx="221">
                  <c:v>44517</c:v>
                </c:pt>
                <c:pt idx="222">
                  <c:v>44518</c:v>
                </c:pt>
                <c:pt idx="223">
                  <c:v>44519</c:v>
                </c:pt>
                <c:pt idx="224">
                  <c:v>44522</c:v>
                </c:pt>
                <c:pt idx="225">
                  <c:v>44523</c:v>
                </c:pt>
                <c:pt idx="226">
                  <c:v>44524</c:v>
                </c:pt>
                <c:pt idx="227">
                  <c:v>44526</c:v>
                </c:pt>
                <c:pt idx="228">
                  <c:v>44529</c:v>
                </c:pt>
                <c:pt idx="229">
                  <c:v>44530</c:v>
                </c:pt>
                <c:pt idx="230">
                  <c:v>44531</c:v>
                </c:pt>
                <c:pt idx="231">
                  <c:v>44532</c:v>
                </c:pt>
                <c:pt idx="232">
                  <c:v>44533</c:v>
                </c:pt>
                <c:pt idx="233">
                  <c:v>44536</c:v>
                </c:pt>
                <c:pt idx="234">
                  <c:v>44537</c:v>
                </c:pt>
                <c:pt idx="235">
                  <c:v>44538</c:v>
                </c:pt>
                <c:pt idx="236">
                  <c:v>44539</c:v>
                </c:pt>
                <c:pt idx="237">
                  <c:v>44540</c:v>
                </c:pt>
                <c:pt idx="238">
                  <c:v>44543</c:v>
                </c:pt>
                <c:pt idx="239">
                  <c:v>44544</c:v>
                </c:pt>
                <c:pt idx="240">
                  <c:v>44545</c:v>
                </c:pt>
                <c:pt idx="241">
                  <c:v>44546</c:v>
                </c:pt>
                <c:pt idx="242">
                  <c:v>44547</c:v>
                </c:pt>
                <c:pt idx="243">
                  <c:v>44550</c:v>
                </c:pt>
                <c:pt idx="244">
                  <c:v>44551</c:v>
                </c:pt>
                <c:pt idx="245">
                  <c:v>44552</c:v>
                </c:pt>
                <c:pt idx="246">
                  <c:v>44553</c:v>
                </c:pt>
                <c:pt idx="247">
                  <c:v>44557</c:v>
                </c:pt>
                <c:pt idx="248">
                  <c:v>44558</c:v>
                </c:pt>
                <c:pt idx="249">
                  <c:v>44559</c:v>
                </c:pt>
                <c:pt idx="250">
                  <c:v>44560</c:v>
                </c:pt>
                <c:pt idx="251">
                  <c:v>44561</c:v>
                </c:pt>
              </c:numCache>
            </c:numRef>
          </c:cat>
          <c:val>
            <c:numRef>
              <c:f>'Top 10 (12.31) for charts'!$AA$4:$AA$444</c:f>
              <c:numCache>
                <c:formatCode>0.0</c:formatCode>
                <c:ptCount val="441"/>
                <c:pt idx="0">
                  <c:v>148.5</c:v>
                </c:pt>
                <c:pt idx="1">
                  <c:v>152.43</c:v>
                </c:pt>
                <c:pt idx="2">
                  <c:v>151.19</c:v>
                </c:pt>
                <c:pt idx="3">
                  <c:v>155.69999999999999</c:v>
                </c:pt>
                <c:pt idx="4">
                  <c:v>156.63999999999999</c:v>
                </c:pt>
                <c:pt idx="5">
                  <c:v>156.11000000000001</c:v>
                </c:pt>
                <c:pt idx="6">
                  <c:v>154.44999999999999</c:v>
                </c:pt>
                <c:pt idx="7">
                  <c:v>157.41999999999999</c:v>
                </c:pt>
                <c:pt idx="8">
                  <c:v>160.85</c:v>
                </c:pt>
                <c:pt idx="9">
                  <c:v>157.09</c:v>
                </c:pt>
                <c:pt idx="10">
                  <c:v>163.77000000000001</c:v>
                </c:pt>
                <c:pt idx="11">
                  <c:v>164.6</c:v>
                </c:pt>
                <c:pt idx="12">
                  <c:v>164.75</c:v>
                </c:pt>
                <c:pt idx="13">
                  <c:v>162.41999999999999</c:v>
                </c:pt>
                <c:pt idx="14">
                  <c:v>164.4</c:v>
                </c:pt>
                <c:pt idx="15">
                  <c:v>162.55000000000001</c:v>
                </c:pt>
                <c:pt idx="16">
                  <c:v>153.66999999999999</c:v>
                </c:pt>
                <c:pt idx="17">
                  <c:v>155.55000000000001</c:v>
                </c:pt>
                <c:pt idx="18">
                  <c:v>156.28</c:v>
                </c:pt>
                <c:pt idx="19">
                  <c:v>161.58000000000001</c:v>
                </c:pt>
                <c:pt idx="20">
                  <c:v>164.78</c:v>
                </c:pt>
                <c:pt idx="21">
                  <c:v>162.30000000000001</c:v>
                </c:pt>
                <c:pt idx="22">
                  <c:v>147.97</c:v>
                </c:pt>
                <c:pt idx="23">
                  <c:v>145.84</c:v>
                </c:pt>
                <c:pt idx="24">
                  <c:v>147.38</c:v>
                </c:pt>
                <c:pt idx="25">
                  <c:v>146.11000000000001</c:v>
                </c:pt>
                <c:pt idx="26">
                  <c:v>145.5</c:v>
                </c:pt>
                <c:pt idx="27">
                  <c:v>145.56</c:v>
                </c:pt>
                <c:pt idx="28">
                  <c:v>147.97999999999999</c:v>
                </c:pt>
                <c:pt idx="29">
                  <c:v>147.16</c:v>
                </c:pt>
                <c:pt idx="30">
                  <c:v>144.75</c:v>
                </c:pt>
                <c:pt idx="31">
                  <c:v>143.91</c:v>
                </c:pt>
                <c:pt idx="32">
                  <c:v>144.94</c:v>
                </c:pt>
                <c:pt idx="33">
                  <c:v>139.46</c:v>
                </c:pt>
                <c:pt idx="34">
                  <c:v>137.12</c:v>
                </c:pt>
                <c:pt idx="35">
                  <c:v>141.1</c:v>
                </c:pt>
                <c:pt idx="36">
                  <c:v>135.53</c:v>
                </c:pt>
                <c:pt idx="37">
                  <c:v>136.19</c:v>
                </c:pt>
                <c:pt idx="38">
                  <c:v>139.49</c:v>
                </c:pt>
                <c:pt idx="39">
                  <c:v>137.04</c:v>
                </c:pt>
                <c:pt idx="40">
                  <c:v>131.66</c:v>
                </c:pt>
                <c:pt idx="41">
                  <c:v>127.8</c:v>
                </c:pt>
                <c:pt idx="42">
                  <c:v>129.75</c:v>
                </c:pt>
                <c:pt idx="43">
                  <c:v>123.2</c:v>
                </c:pt>
                <c:pt idx="44">
                  <c:v>129.11000000000001</c:v>
                </c:pt>
                <c:pt idx="45">
                  <c:v>127.87</c:v>
                </c:pt>
                <c:pt idx="46">
                  <c:v>131.74</c:v>
                </c:pt>
                <c:pt idx="47">
                  <c:v>129.97999999999999</c:v>
                </c:pt>
                <c:pt idx="48">
                  <c:v>131.63999999999999</c:v>
                </c:pt>
                <c:pt idx="49">
                  <c:v>133.65</c:v>
                </c:pt>
                <c:pt idx="50">
                  <c:v>133.91999999999999</c:v>
                </c:pt>
                <c:pt idx="51">
                  <c:v>129.75</c:v>
                </c:pt>
                <c:pt idx="52">
                  <c:v>131.02000000000001</c:v>
                </c:pt>
                <c:pt idx="53">
                  <c:v>134.09</c:v>
                </c:pt>
                <c:pt idx="54">
                  <c:v>132.52000000000001</c:v>
                </c:pt>
                <c:pt idx="55">
                  <c:v>127.18</c:v>
                </c:pt>
                <c:pt idx="56">
                  <c:v>127.28</c:v>
                </c:pt>
                <c:pt idx="57">
                  <c:v>132.99</c:v>
                </c:pt>
                <c:pt idx="58">
                  <c:v>131.27000000000001</c:v>
                </c:pt>
                <c:pt idx="59">
                  <c:v>130.11000000000001</c:v>
                </c:pt>
                <c:pt idx="60">
                  <c:v>132.59</c:v>
                </c:pt>
                <c:pt idx="61">
                  <c:v>137.79</c:v>
                </c:pt>
                <c:pt idx="62">
                  <c:v>140.33000000000001</c:v>
                </c:pt>
                <c:pt idx="63">
                  <c:v>138.06</c:v>
                </c:pt>
                <c:pt idx="64">
                  <c:v>139.43</c:v>
                </c:pt>
                <c:pt idx="65">
                  <c:v>140.34</c:v>
                </c:pt>
                <c:pt idx="66">
                  <c:v>140.57</c:v>
                </c:pt>
                <c:pt idx="67">
                  <c:v>137.44</c:v>
                </c:pt>
                <c:pt idx="68">
                  <c:v>137.30000000000001</c:v>
                </c:pt>
                <c:pt idx="69">
                  <c:v>134.75</c:v>
                </c:pt>
                <c:pt idx="70">
                  <c:v>137.84</c:v>
                </c:pt>
                <c:pt idx="71">
                  <c:v>138.21</c:v>
                </c:pt>
                <c:pt idx="72">
                  <c:v>135.25</c:v>
                </c:pt>
                <c:pt idx="73">
                  <c:v>133.4</c:v>
                </c:pt>
                <c:pt idx="74">
                  <c:v>136.19</c:v>
                </c:pt>
                <c:pt idx="75">
                  <c:v>132.97</c:v>
                </c:pt>
                <c:pt idx="76">
                  <c:v>135.43</c:v>
                </c:pt>
                <c:pt idx="77">
                  <c:v>138.96</c:v>
                </c:pt>
                <c:pt idx="78">
                  <c:v>138.01</c:v>
                </c:pt>
                <c:pt idx="79">
                  <c:v>136.57</c:v>
                </c:pt>
                <c:pt idx="80">
                  <c:v>142.68</c:v>
                </c:pt>
                <c:pt idx="81">
                  <c:v>138.80000000000001</c:v>
                </c:pt>
                <c:pt idx="82">
                  <c:v>137.43</c:v>
                </c:pt>
                <c:pt idx="83">
                  <c:v>134.12</c:v>
                </c:pt>
                <c:pt idx="84">
                  <c:v>134.65</c:v>
                </c:pt>
                <c:pt idx="85">
                  <c:v>136</c:v>
                </c:pt>
                <c:pt idx="86">
                  <c:v>137.85</c:v>
                </c:pt>
                <c:pt idx="87">
                  <c:v>128.94</c:v>
                </c:pt>
                <c:pt idx="88">
                  <c:v>128.37</c:v>
                </c:pt>
                <c:pt idx="89">
                  <c:v>124.62</c:v>
                </c:pt>
                <c:pt idx="90">
                  <c:v>127.11</c:v>
                </c:pt>
                <c:pt idx="91">
                  <c:v>130.15</c:v>
                </c:pt>
                <c:pt idx="92">
                  <c:v>129.80000000000001</c:v>
                </c:pt>
                <c:pt idx="93">
                  <c:v>128.91</c:v>
                </c:pt>
                <c:pt idx="94">
                  <c:v>130.66</c:v>
                </c:pt>
                <c:pt idx="95">
                  <c:v>132.63999999999999</c:v>
                </c:pt>
                <c:pt idx="96">
                  <c:v>131.46</c:v>
                </c:pt>
                <c:pt idx="97">
                  <c:v>132.91</c:v>
                </c:pt>
                <c:pt idx="98">
                  <c:v>133.75</c:v>
                </c:pt>
                <c:pt idx="99">
                  <c:v>133.09</c:v>
                </c:pt>
                <c:pt idx="100">
                  <c:v>133.63999999999999</c:v>
                </c:pt>
                <c:pt idx="101">
                  <c:v>134.54</c:v>
                </c:pt>
                <c:pt idx="102">
                  <c:v>133.94</c:v>
                </c:pt>
                <c:pt idx="103">
                  <c:v>133.82</c:v>
                </c:pt>
                <c:pt idx="104">
                  <c:v>131.78</c:v>
                </c:pt>
                <c:pt idx="105">
                  <c:v>134.34</c:v>
                </c:pt>
                <c:pt idx="106">
                  <c:v>133.32</c:v>
                </c:pt>
                <c:pt idx="107">
                  <c:v>134.19999999999999</c:v>
                </c:pt>
                <c:pt idx="108">
                  <c:v>132.88999999999999</c:v>
                </c:pt>
                <c:pt idx="109">
                  <c:v>134.22</c:v>
                </c:pt>
                <c:pt idx="110">
                  <c:v>134.62</c:v>
                </c:pt>
                <c:pt idx="111">
                  <c:v>137.31</c:v>
                </c:pt>
                <c:pt idx="112">
                  <c:v>135.58000000000001</c:v>
                </c:pt>
                <c:pt idx="113">
                  <c:v>134.94999999999999</c:v>
                </c:pt>
                <c:pt idx="114">
                  <c:v>135.35</c:v>
                </c:pt>
                <c:pt idx="115">
                  <c:v>133</c:v>
                </c:pt>
                <c:pt idx="116">
                  <c:v>133.96</c:v>
                </c:pt>
                <c:pt idx="117">
                  <c:v>135.08000000000001</c:v>
                </c:pt>
                <c:pt idx="118">
                  <c:v>135.52000000000001</c:v>
                </c:pt>
                <c:pt idx="119">
                  <c:v>137.91999999999999</c:v>
                </c:pt>
                <c:pt idx="120">
                  <c:v>137.65</c:v>
                </c:pt>
                <c:pt idx="121">
                  <c:v>139.72</c:v>
                </c:pt>
                <c:pt idx="122">
                  <c:v>142.62</c:v>
                </c:pt>
                <c:pt idx="123">
                  <c:v>142.93</c:v>
                </c:pt>
                <c:pt idx="124">
                  <c:v>140.80000000000001</c:v>
                </c:pt>
                <c:pt idx="125">
                  <c:v>142.58000000000001</c:v>
                </c:pt>
                <c:pt idx="126">
                  <c:v>141.19</c:v>
                </c:pt>
                <c:pt idx="127">
                  <c:v>139.97</c:v>
                </c:pt>
                <c:pt idx="128">
                  <c:v>138.29</c:v>
                </c:pt>
                <c:pt idx="129">
                  <c:v>141.43</c:v>
                </c:pt>
                <c:pt idx="130">
                  <c:v>142.47</c:v>
                </c:pt>
                <c:pt idx="131">
                  <c:v>141.18</c:v>
                </c:pt>
                <c:pt idx="132">
                  <c:v>143.75</c:v>
                </c:pt>
                <c:pt idx="133">
                  <c:v>141.46</c:v>
                </c:pt>
                <c:pt idx="134">
                  <c:v>139.71</c:v>
                </c:pt>
                <c:pt idx="135">
                  <c:v>138.79</c:v>
                </c:pt>
                <c:pt idx="136">
                  <c:v>139.55000000000001</c:v>
                </c:pt>
                <c:pt idx="137">
                  <c:v>142.16999999999999</c:v>
                </c:pt>
                <c:pt idx="138">
                  <c:v>142.44</c:v>
                </c:pt>
                <c:pt idx="139">
                  <c:v>144.88</c:v>
                </c:pt>
                <c:pt idx="140">
                  <c:v>143.5</c:v>
                </c:pt>
                <c:pt idx="141">
                  <c:v>140.93</c:v>
                </c:pt>
                <c:pt idx="142">
                  <c:v>142.44</c:v>
                </c:pt>
                <c:pt idx="143">
                  <c:v>150.99</c:v>
                </c:pt>
                <c:pt idx="144">
                  <c:v>149.80000000000001</c:v>
                </c:pt>
                <c:pt idx="145">
                  <c:v>148.86000000000001</c:v>
                </c:pt>
                <c:pt idx="146">
                  <c:v>147.94999999999999</c:v>
                </c:pt>
                <c:pt idx="147">
                  <c:v>148.22</c:v>
                </c:pt>
                <c:pt idx="148">
                  <c:v>146.83000000000001</c:v>
                </c:pt>
                <c:pt idx="149">
                  <c:v>146.28</c:v>
                </c:pt>
                <c:pt idx="150">
                  <c:v>146.91999999999999</c:v>
                </c:pt>
                <c:pt idx="151">
                  <c:v>145.87</c:v>
                </c:pt>
                <c:pt idx="152">
                  <c:v>146.68</c:v>
                </c:pt>
                <c:pt idx="153">
                  <c:v>147.15</c:v>
                </c:pt>
                <c:pt idx="154">
                  <c:v>148.63999999999999</c:v>
                </c:pt>
                <c:pt idx="155">
                  <c:v>148.13</c:v>
                </c:pt>
                <c:pt idx="156">
                  <c:v>144.41</c:v>
                </c:pt>
                <c:pt idx="157">
                  <c:v>142.18</c:v>
                </c:pt>
                <c:pt idx="158">
                  <c:v>140.61000000000001</c:v>
                </c:pt>
                <c:pt idx="159">
                  <c:v>142.09</c:v>
                </c:pt>
                <c:pt idx="160">
                  <c:v>144.13999999999999</c:v>
                </c:pt>
                <c:pt idx="161">
                  <c:v>144.46</c:v>
                </c:pt>
                <c:pt idx="162">
                  <c:v>143.87</c:v>
                </c:pt>
                <c:pt idx="163">
                  <c:v>142.38</c:v>
                </c:pt>
                <c:pt idx="164">
                  <c:v>144.85</c:v>
                </c:pt>
                <c:pt idx="165">
                  <c:v>145.94</c:v>
                </c:pt>
                <c:pt idx="166">
                  <c:v>146.69</c:v>
                </c:pt>
                <c:pt idx="167">
                  <c:v>146.44999999999999</c:v>
                </c:pt>
                <c:pt idx="168">
                  <c:v>145.12</c:v>
                </c:pt>
                <c:pt idx="169">
                  <c:v>144.63</c:v>
                </c:pt>
                <c:pt idx="170">
                  <c:v>143.75</c:v>
                </c:pt>
                <c:pt idx="171">
                  <c:v>142.52000000000001</c:v>
                </c:pt>
                <c:pt idx="172">
                  <c:v>141.58000000000001</c:v>
                </c:pt>
                <c:pt idx="173">
                  <c:v>142.68</c:v>
                </c:pt>
                <c:pt idx="174">
                  <c:v>143.41</c:v>
                </c:pt>
                <c:pt idx="175">
                  <c:v>141.13999999999999</c:v>
                </c:pt>
                <c:pt idx="176">
                  <c:v>138.24</c:v>
                </c:pt>
                <c:pt idx="177">
                  <c:v>138.4</c:v>
                </c:pt>
                <c:pt idx="178">
                  <c:v>133.6</c:v>
                </c:pt>
                <c:pt idx="179">
                  <c:v>132.76</c:v>
                </c:pt>
                <c:pt idx="180">
                  <c:v>131.75</c:v>
                </c:pt>
                <c:pt idx="181">
                  <c:v>133.01</c:v>
                </c:pt>
                <c:pt idx="182">
                  <c:v>133.91</c:v>
                </c:pt>
                <c:pt idx="183">
                  <c:v>133.88</c:v>
                </c:pt>
                <c:pt idx="184">
                  <c:v>133.47999999999999</c:v>
                </c:pt>
                <c:pt idx="185">
                  <c:v>129.9</c:v>
                </c:pt>
                <c:pt idx="186">
                  <c:v>129.28</c:v>
                </c:pt>
                <c:pt idx="187">
                  <c:v>128.97999999999999</c:v>
                </c:pt>
                <c:pt idx="188">
                  <c:v>128.71</c:v>
                </c:pt>
                <c:pt idx="189">
                  <c:v>126.68</c:v>
                </c:pt>
                <c:pt idx="190">
                  <c:v>127.53</c:v>
                </c:pt>
                <c:pt idx="191">
                  <c:v>128.06</c:v>
                </c:pt>
                <c:pt idx="192">
                  <c:v>127.84</c:v>
                </c:pt>
                <c:pt idx="193">
                  <c:v>126.55</c:v>
                </c:pt>
                <c:pt idx="194">
                  <c:v>124.94</c:v>
                </c:pt>
                <c:pt idx="195">
                  <c:v>122.95</c:v>
                </c:pt>
                <c:pt idx="196">
                  <c:v>125.04</c:v>
                </c:pt>
                <c:pt idx="197">
                  <c:v>128.66</c:v>
                </c:pt>
                <c:pt idx="198">
                  <c:v>130.19999999999999</c:v>
                </c:pt>
                <c:pt idx="199">
                  <c:v>130.12</c:v>
                </c:pt>
                <c:pt idx="200">
                  <c:v>132.5</c:v>
                </c:pt>
                <c:pt idx="201">
                  <c:v>132.16</c:v>
                </c:pt>
                <c:pt idx="202">
                  <c:v>133.05000000000001</c:v>
                </c:pt>
                <c:pt idx="203">
                  <c:v>131.62</c:v>
                </c:pt>
                <c:pt idx="204">
                  <c:v>131.93</c:v>
                </c:pt>
                <c:pt idx="205">
                  <c:v>131.94</c:v>
                </c:pt>
                <c:pt idx="206">
                  <c:v>131.19999999999999</c:v>
                </c:pt>
                <c:pt idx="207">
                  <c:v>133.69</c:v>
                </c:pt>
                <c:pt idx="208">
                  <c:v>133.04</c:v>
                </c:pt>
                <c:pt idx="209">
                  <c:v>134.81</c:v>
                </c:pt>
                <c:pt idx="210">
                  <c:v>135.22999999999999</c:v>
                </c:pt>
                <c:pt idx="211">
                  <c:v>138.47999999999999</c:v>
                </c:pt>
                <c:pt idx="212">
                  <c:v>156.11000000000001</c:v>
                </c:pt>
                <c:pt idx="213">
                  <c:v>163.03</c:v>
                </c:pt>
                <c:pt idx="214">
                  <c:v>165.85</c:v>
                </c:pt>
                <c:pt idx="215">
                  <c:v>166.74</c:v>
                </c:pt>
                <c:pt idx="216">
                  <c:v>159.80000000000001</c:v>
                </c:pt>
                <c:pt idx="217">
                  <c:v>164.42</c:v>
                </c:pt>
                <c:pt idx="218">
                  <c:v>164.94</c:v>
                </c:pt>
                <c:pt idx="219">
                  <c:v>168.51</c:v>
                </c:pt>
                <c:pt idx="220">
                  <c:v>181.81</c:v>
                </c:pt>
                <c:pt idx="221">
                  <c:v>183.54</c:v>
                </c:pt>
                <c:pt idx="222">
                  <c:v>186.32</c:v>
                </c:pt>
                <c:pt idx="223">
                  <c:v>185</c:v>
                </c:pt>
                <c:pt idx="224">
                  <c:v>181.4</c:v>
                </c:pt>
                <c:pt idx="225">
                  <c:v>180.94</c:v>
                </c:pt>
                <c:pt idx="226">
                  <c:v>180.71</c:v>
                </c:pt>
                <c:pt idx="227">
                  <c:v>175.74</c:v>
                </c:pt>
                <c:pt idx="228">
                  <c:v>183.74</c:v>
                </c:pt>
                <c:pt idx="229">
                  <c:v>180.56</c:v>
                </c:pt>
                <c:pt idx="230">
                  <c:v>175.63</c:v>
                </c:pt>
                <c:pt idx="231">
                  <c:v>177.03</c:v>
                </c:pt>
                <c:pt idx="232">
                  <c:v>176.51</c:v>
                </c:pt>
                <c:pt idx="233">
                  <c:v>175.45</c:v>
                </c:pt>
                <c:pt idx="234">
                  <c:v>183.72</c:v>
                </c:pt>
                <c:pt idx="235">
                  <c:v>182.63</c:v>
                </c:pt>
                <c:pt idx="236">
                  <c:v>182.26</c:v>
                </c:pt>
                <c:pt idx="237">
                  <c:v>183.88</c:v>
                </c:pt>
                <c:pt idx="238">
                  <c:v>183.32</c:v>
                </c:pt>
                <c:pt idx="239">
                  <c:v>181.98</c:v>
                </c:pt>
                <c:pt idx="240">
                  <c:v>189.28</c:v>
                </c:pt>
                <c:pt idx="241">
                  <c:v>178.15</c:v>
                </c:pt>
                <c:pt idx="242">
                  <c:v>176.8</c:v>
                </c:pt>
                <c:pt idx="243">
                  <c:v>176.67</c:v>
                </c:pt>
                <c:pt idx="244">
                  <c:v>179.58</c:v>
                </c:pt>
                <c:pt idx="245">
                  <c:v>181.38</c:v>
                </c:pt>
                <c:pt idx="246">
                  <c:v>182.74</c:v>
                </c:pt>
                <c:pt idx="247">
                  <c:v>186.33</c:v>
                </c:pt>
                <c:pt idx="248">
                  <c:v>184.82</c:v>
                </c:pt>
                <c:pt idx="249">
                  <c:v>186.2</c:v>
                </c:pt>
                <c:pt idx="250">
                  <c:v>182.73</c:v>
                </c:pt>
                <c:pt idx="251">
                  <c:v>182.87</c:v>
                </c:pt>
              </c:numCache>
            </c:numRef>
          </c:val>
          <c:smooth val="0"/>
          <c:extLst>
            <c:ext xmlns:c16="http://schemas.microsoft.com/office/drawing/2014/chart" uri="{C3380CC4-5D6E-409C-BE32-E72D297353CC}">
              <c16:uniqueId val="{00000000-151F-42B4-BCD9-051BA30FDB7A}"/>
            </c:ext>
          </c:extLst>
        </c:ser>
        <c:dLbls>
          <c:showLegendKey val="0"/>
          <c:showVal val="0"/>
          <c:showCatName val="0"/>
          <c:showSerName val="0"/>
          <c:showPercent val="0"/>
          <c:showBubbleSize val="0"/>
        </c:dLbls>
        <c:smooth val="0"/>
        <c:axId val="514000424"/>
        <c:axId val="1"/>
      </c:lineChart>
      <c:dateAx>
        <c:axId val="514000424"/>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Offset val="100"/>
        <c:baseTimeUnit val="days"/>
      </c:dateAx>
      <c:valAx>
        <c:axId val="1"/>
        <c:scaling>
          <c:orientation val="minMax"/>
          <c:min val="1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a:pPr>
            <a:endParaRPr lang="en-US"/>
          </a:p>
        </c:txPr>
        <c:crossAx val="514000424"/>
        <c:crosses val="autoZero"/>
        <c:crossBetween val="between"/>
        <c:majorUnit val="2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rial Nova Light" panose="020B0304020202020204" pitchFamily="34" charset="0"/>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827BEF-41D5-3C4E-BFA9-1A74BD10D201}"/>
              </a:ext>
            </a:extLst>
          </p:cNvPr>
          <p:cNvSpPr>
            <a:spLocks noGrp="1"/>
          </p:cNvSpPr>
          <p:nvPr>
            <p:ph type="hdr" sz="quarter"/>
          </p:nvPr>
        </p:nvSpPr>
        <p:spPr>
          <a:xfrm>
            <a:off x="0" y="0"/>
            <a:ext cx="4057333" cy="355083"/>
          </a:xfrm>
          <a:prstGeom prst="rect">
            <a:avLst/>
          </a:prstGeom>
        </p:spPr>
        <p:txBody>
          <a:bodyPr vert="horz" lIns="93936" tIns="46968" rIns="93936" bIns="46968" rtlCol="0"/>
          <a:lstStyle>
            <a:lvl1pPr algn="l">
              <a:defRPr sz="1200"/>
            </a:lvl1pPr>
          </a:lstStyle>
          <a:p>
            <a:endParaRPr lang="en-US" dirty="0"/>
          </a:p>
        </p:txBody>
      </p:sp>
      <p:sp>
        <p:nvSpPr>
          <p:cNvPr id="3" name="Date Placeholder 2">
            <a:extLst>
              <a:ext uri="{FF2B5EF4-FFF2-40B4-BE49-F238E27FC236}">
                <a16:creationId xmlns:a16="http://schemas.microsoft.com/office/drawing/2014/main" id="{8DB6FDDD-6188-294E-81F9-4647B816FA76}"/>
              </a:ext>
            </a:extLst>
          </p:cNvPr>
          <p:cNvSpPr>
            <a:spLocks noGrp="1"/>
          </p:cNvSpPr>
          <p:nvPr>
            <p:ph type="dt" sz="quarter" idx="1"/>
          </p:nvPr>
        </p:nvSpPr>
        <p:spPr>
          <a:xfrm>
            <a:off x="5303576" y="0"/>
            <a:ext cx="4057333" cy="355083"/>
          </a:xfrm>
          <a:prstGeom prst="rect">
            <a:avLst/>
          </a:prstGeom>
        </p:spPr>
        <p:txBody>
          <a:bodyPr vert="horz" lIns="93936" tIns="46968" rIns="93936" bIns="46968" rtlCol="0"/>
          <a:lstStyle>
            <a:lvl1pPr algn="r">
              <a:defRPr sz="1200"/>
            </a:lvl1pPr>
          </a:lstStyle>
          <a:p>
            <a:fld id="{D9AE1AB8-4C37-C747-B446-60198FDF7155}" type="datetimeFigureOut">
              <a:rPr lang="en-US" smtClean="0"/>
              <a:t>1/19/2022</a:t>
            </a:fld>
            <a:endParaRPr lang="en-US" dirty="0"/>
          </a:p>
        </p:txBody>
      </p:sp>
      <p:sp>
        <p:nvSpPr>
          <p:cNvPr id="4" name="Footer Placeholder 3">
            <a:extLst>
              <a:ext uri="{FF2B5EF4-FFF2-40B4-BE49-F238E27FC236}">
                <a16:creationId xmlns:a16="http://schemas.microsoft.com/office/drawing/2014/main" id="{A8E26CF3-DACD-ED4F-96EE-D2243DE4F001}"/>
              </a:ext>
            </a:extLst>
          </p:cNvPr>
          <p:cNvSpPr>
            <a:spLocks noGrp="1"/>
          </p:cNvSpPr>
          <p:nvPr>
            <p:ph type="ftr" sz="quarter" idx="2"/>
          </p:nvPr>
        </p:nvSpPr>
        <p:spPr>
          <a:xfrm>
            <a:off x="0" y="6721993"/>
            <a:ext cx="4057333" cy="355082"/>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02F7EA-C87B-6E4C-BE3C-8A31E8AF8D2C}"/>
              </a:ext>
            </a:extLst>
          </p:cNvPr>
          <p:cNvSpPr>
            <a:spLocks noGrp="1"/>
          </p:cNvSpPr>
          <p:nvPr>
            <p:ph type="sldNum" sz="quarter" idx="3"/>
          </p:nvPr>
        </p:nvSpPr>
        <p:spPr>
          <a:xfrm>
            <a:off x="5303576" y="6721993"/>
            <a:ext cx="4057333" cy="355082"/>
          </a:xfrm>
          <a:prstGeom prst="rect">
            <a:avLst/>
          </a:prstGeom>
        </p:spPr>
        <p:txBody>
          <a:bodyPr vert="horz" lIns="93936" tIns="46968" rIns="93936" bIns="46968" rtlCol="0" anchor="b"/>
          <a:lstStyle>
            <a:lvl1pPr algn="r">
              <a:defRPr sz="1200"/>
            </a:lvl1pPr>
          </a:lstStyle>
          <a:p>
            <a:fld id="{4D7A235A-9931-AD45-AAAD-636A577ABE69}" type="slidenum">
              <a:rPr lang="en-US" smtClean="0"/>
              <a:t>‹#›</a:t>
            </a:fld>
            <a:endParaRPr lang="en-US" dirty="0"/>
          </a:p>
        </p:txBody>
      </p:sp>
    </p:spTree>
    <p:extLst>
      <p:ext uri="{BB962C8B-B14F-4D97-AF65-F5344CB8AC3E}">
        <p14:creationId xmlns:p14="http://schemas.microsoft.com/office/powerpoint/2010/main" val="1399026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1532" y="137581"/>
            <a:ext cx="6526626" cy="580566"/>
          </a:xfrm>
          <a:prstGeom prst="rect">
            <a:avLst/>
          </a:prstGeom>
          <a:solidFill>
            <a:srgbClr val="E6EAF0"/>
          </a:solidFill>
        </p:spPr>
        <p:txBody>
          <a:bodyPr vert="horz" lIns="93936" tIns="93936" rIns="93936" bIns="93936" rtlCol="0" anchor="ctr" anchorCtr="0"/>
          <a:lstStyle>
            <a:lvl1pPr algn="l">
              <a:defRPr sz="2100" b="0" i="0">
                <a:latin typeface="Georgia" panose="02040502050405020303" pitchFamily="18" charset="0"/>
              </a:defRPr>
            </a:lvl1pPr>
          </a:lstStyle>
          <a:p>
            <a:endParaRPr lang="en-US" b="0" dirty="0"/>
          </a:p>
        </p:txBody>
      </p:sp>
      <p:sp>
        <p:nvSpPr>
          <p:cNvPr id="4" name="Slide Image Placeholder 3"/>
          <p:cNvSpPr>
            <a:spLocks noGrp="1" noRot="1" noChangeAspect="1"/>
          </p:cNvSpPr>
          <p:nvPr>
            <p:ph type="sldImg" idx="2"/>
          </p:nvPr>
        </p:nvSpPr>
        <p:spPr>
          <a:xfrm>
            <a:off x="-446088" y="884238"/>
            <a:ext cx="4995863" cy="2811462"/>
          </a:xfrm>
          <a:prstGeom prst="rect">
            <a:avLst/>
          </a:prstGeom>
          <a:noFill/>
          <a:ln w="12700">
            <a:solidFill>
              <a:prstClr val="black"/>
            </a:solidFill>
          </a:ln>
        </p:spPr>
        <p:txBody>
          <a:bodyPr vert="horz" wrap="square" lIns="93936" tIns="46968" rIns="93936" bIns="46968" rtlCol="0" anchor="ctr"/>
          <a:lstStyle/>
          <a:p>
            <a:endParaRPr lang="en-US" dirty="0"/>
          </a:p>
        </p:txBody>
      </p:sp>
      <p:sp>
        <p:nvSpPr>
          <p:cNvPr id="5" name="Notes Placeholder 4"/>
          <p:cNvSpPr>
            <a:spLocks noGrp="1"/>
          </p:cNvSpPr>
          <p:nvPr>
            <p:ph type="body" sz="quarter" idx="3"/>
          </p:nvPr>
        </p:nvSpPr>
        <p:spPr>
          <a:xfrm>
            <a:off x="4051808" y="884635"/>
            <a:ext cx="5120691" cy="5985763"/>
          </a:xfrm>
          <a:prstGeom prst="rect">
            <a:avLst/>
          </a:prstGeom>
        </p:spPr>
        <p:txBody>
          <a:bodyPr vert="horz" wrap="square" lIns="93936" tIns="46968" rIns="93936" bIns="46968" numCol="2" spcCol="281809" rtlCol="0"/>
          <a:lstStyle/>
          <a:p>
            <a:pPr lvl="0"/>
            <a:r>
              <a:rPr lang="en-US" dirty="0"/>
              <a:t>Click to edit Master text styles</a:t>
            </a:r>
          </a:p>
          <a:p>
            <a:pPr lvl="0"/>
            <a:r>
              <a:rPr lang="en-US" dirty="0"/>
              <a:t>Second level</a:t>
            </a:r>
          </a:p>
        </p:txBody>
      </p:sp>
      <p:sp>
        <p:nvSpPr>
          <p:cNvPr id="6" name="Footer Placeholder 5"/>
          <p:cNvSpPr>
            <a:spLocks noGrp="1"/>
          </p:cNvSpPr>
          <p:nvPr>
            <p:ph type="ftr" sz="quarter" idx="4"/>
          </p:nvPr>
        </p:nvSpPr>
        <p:spPr>
          <a:xfrm>
            <a:off x="412823" y="6718005"/>
            <a:ext cx="3282979" cy="154485"/>
          </a:xfrm>
          <a:prstGeom prst="rect">
            <a:avLst/>
          </a:prstGeom>
        </p:spPr>
        <p:txBody>
          <a:bodyPr vert="horz" lIns="0" tIns="0" rIns="0" bIns="0" rtlCol="0" anchor="ctr"/>
          <a:lstStyle>
            <a:lvl1pPr algn="l">
              <a:defRPr sz="800" b="0" i="0">
                <a:solidFill>
                  <a:schemeClr val="bg2">
                    <a:lumMod val="50000"/>
                  </a:schemeClr>
                </a:solidFill>
                <a:latin typeface="Arial Nova Light" panose="020B0304020202020204" pitchFamily="34" charset="0"/>
                <a:cs typeface="Arial Nova Light" panose="020B0304020202020204" pitchFamily="34" charset="0"/>
              </a:defRPr>
            </a:lvl1pPr>
          </a:lstStyle>
          <a:p>
            <a:endParaRPr lang="en-US" dirty="0"/>
          </a:p>
        </p:txBody>
      </p:sp>
      <p:sp>
        <p:nvSpPr>
          <p:cNvPr id="7" name="Slide Number Placeholder 6"/>
          <p:cNvSpPr>
            <a:spLocks noGrp="1"/>
          </p:cNvSpPr>
          <p:nvPr>
            <p:ph type="sldNum" sz="quarter" idx="5"/>
          </p:nvPr>
        </p:nvSpPr>
        <p:spPr>
          <a:xfrm>
            <a:off x="201530" y="6715914"/>
            <a:ext cx="211292" cy="154485"/>
          </a:xfrm>
          <a:prstGeom prst="rect">
            <a:avLst/>
          </a:prstGeom>
        </p:spPr>
        <p:txBody>
          <a:bodyPr vert="horz" lIns="0" tIns="0" rIns="0" bIns="0" rtlCol="0" anchor="ctr"/>
          <a:lstStyle>
            <a:lvl1pPr algn="l">
              <a:defRPr sz="800" b="0" i="0">
                <a:solidFill>
                  <a:schemeClr val="bg2">
                    <a:lumMod val="50000"/>
                  </a:schemeClr>
                </a:solidFill>
                <a:latin typeface="Arial Nova Light" panose="020B0304020202020204" pitchFamily="34" charset="0"/>
                <a:cs typeface="Arial Nova Light" panose="020B0304020202020204" pitchFamily="34" charset="0"/>
              </a:defRPr>
            </a:lvl1pPr>
          </a:lstStyle>
          <a:p>
            <a:fld id="{224278F1-0B89-AA40-A5A7-9BC8FDA8BAC5}" type="slidenum">
              <a:rPr lang="en-US" smtClean="0"/>
              <a:pPr/>
              <a:t>‹#›</a:t>
            </a:fld>
            <a:endParaRPr lang="en-US" dirty="0"/>
          </a:p>
        </p:txBody>
      </p:sp>
      <p:pic>
        <p:nvPicPr>
          <p:cNvPr id="8" name="Picture 7">
            <a:extLst>
              <a:ext uri="{FF2B5EF4-FFF2-40B4-BE49-F238E27FC236}">
                <a16:creationId xmlns:a16="http://schemas.microsoft.com/office/drawing/2014/main" id="{4ADCB9FC-E287-6444-9109-58EA528BA457}"/>
              </a:ext>
            </a:extLst>
          </p:cNvPr>
          <p:cNvPicPr>
            <a:picLocks noChangeAspect="1"/>
          </p:cNvPicPr>
          <p:nvPr/>
        </p:nvPicPr>
        <p:blipFill>
          <a:blip r:embed="rId2"/>
          <a:stretch>
            <a:fillRect/>
          </a:stretch>
        </p:blipFill>
        <p:spPr>
          <a:xfrm>
            <a:off x="7856720" y="137580"/>
            <a:ext cx="1332351" cy="838087"/>
          </a:xfrm>
          <a:prstGeom prst="rect">
            <a:avLst/>
          </a:prstGeom>
        </p:spPr>
      </p:pic>
    </p:spTree>
    <p:extLst>
      <p:ext uri="{BB962C8B-B14F-4D97-AF65-F5344CB8AC3E}">
        <p14:creationId xmlns:p14="http://schemas.microsoft.com/office/powerpoint/2010/main" val="3624268433"/>
      </p:ext>
    </p:extLst>
  </p:cSld>
  <p:clrMap bg1="lt1" tx1="dk1" bg2="lt2" tx2="dk2" accent1="accent1" accent2="accent2" accent3="accent3" accent4="accent4" accent5="accent5" accent6="accent6" hlink="hlink" folHlink="folHlink"/>
  <p:notesStyle>
    <a:lvl1pPr marL="0" algn="l" defTabSz="914400" rtl="0" eaLnBrk="1" latinLnBrk="0" hangingPunct="1">
      <a:defRPr sz="900" b="0" i="0" kern="1200">
        <a:solidFill>
          <a:schemeClr val="tx1"/>
        </a:solidFill>
        <a:latin typeface="Arial Nova Light" panose="020B0304020202020204" pitchFamily="34" charset="0"/>
        <a:ea typeface="+mn-ea"/>
        <a:cs typeface="Arial Nova Light" panose="020B0304020202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29" userDrawn="1">
          <p15:clr>
            <a:srgbClr val="F26B43"/>
          </p15:clr>
        </p15:guide>
        <p15:guide id="2" pos="295" userDrawn="1">
          <p15:clr>
            <a:srgbClr val="F26B43"/>
          </p15:clr>
        </p15:guide>
        <p15:guide id="3" pos="560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C08305-CCA1-7E48-8A63-1F193D29CDE1}" type="slidenum">
              <a:rPr lang="en-US" smtClean="0"/>
              <a:t>1</a:t>
            </a:fld>
            <a:endParaRPr lang="en-US"/>
          </a:p>
        </p:txBody>
      </p:sp>
    </p:spTree>
    <p:extLst>
      <p:ext uri="{BB962C8B-B14F-4D97-AF65-F5344CB8AC3E}">
        <p14:creationId xmlns:p14="http://schemas.microsoft.com/office/powerpoint/2010/main" val="446783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10</a:t>
            </a:fld>
            <a:endParaRPr lang="en-US" dirty="0"/>
          </a:p>
        </p:txBody>
      </p:sp>
    </p:spTree>
    <p:extLst>
      <p:ext uri="{BB962C8B-B14F-4D97-AF65-F5344CB8AC3E}">
        <p14:creationId xmlns:p14="http://schemas.microsoft.com/office/powerpoint/2010/main" val="324000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11</a:t>
            </a:fld>
            <a:endParaRPr lang="en-US" dirty="0"/>
          </a:p>
        </p:txBody>
      </p:sp>
    </p:spTree>
    <p:extLst>
      <p:ext uri="{BB962C8B-B14F-4D97-AF65-F5344CB8AC3E}">
        <p14:creationId xmlns:p14="http://schemas.microsoft.com/office/powerpoint/2010/main" val="409966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12</a:t>
            </a:fld>
            <a:endParaRPr lang="en-US" dirty="0"/>
          </a:p>
        </p:txBody>
      </p:sp>
    </p:spTree>
    <p:extLst>
      <p:ext uri="{BB962C8B-B14F-4D97-AF65-F5344CB8AC3E}">
        <p14:creationId xmlns:p14="http://schemas.microsoft.com/office/powerpoint/2010/main" val="18962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13</a:t>
            </a:fld>
            <a:endParaRPr lang="en-US" dirty="0"/>
          </a:p>
        </p:txBody>
      </p:sp>
    </p:spTree>
    <p:extLst>
      <p:ext uri="{BB962C8B-B14F-4D97-AF65-F5344CB8AC3E}">
        <p14:creationId xmlns:p14="http://schemas.microsoft.com/office/powerpoint/2010/main" val="1564138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14</a:t>
            </a:fld>
            <a:endParaRPr lang="en-US" dirty="0"/>
          </a:p>
        </p:txBody>
      </p:sp>
    </p:spTree>
    <p:extLst>
      <p:ext uri="{BB962C8B-B14F-4D97-AF65-F5344CB8AC3E}">
        <p14:creationId xmlns:p14="http://schemas.microsoft.com/office/powerpoint/2010/main" val="258958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15</a:t>
            </a:fld>
            <a:endParaRPr lang="en-US" dirty="0"/>
          </a:p>
        </p:txBody>
      </p:sp>
    </p:spTree>
    <p:extLst>
      <p:ext uri="{BB962C8B-B14F-4D97-AF65-F5344CB8AC3E}">
        <p14:creationId xmlns:p14="http://schemas.microsoft.com/office/powerpoint/2010/main" val="1414384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224278F1-0B89-AA40-A5A7-9BC8FDA8BAC5}" type="slidenum">
              <a:rPr lang="en-US" smtClean="0"/>
              <a:pPr algn="l"/>
              <a:t>16</a:t>
            </a:fld>
            <a:endParaRPr lang="en-US" dirty="0"/>
          </a:p>
        </p:txBody>
      </p:sp>
    </p:spTree>
    <p:extLst>
      <p:ext uri="{BB962C8B-B14F-4D97-AF65-F5344CB8AC3E}">
        <p14:creationId xmlns:p14="http://schemas.microsoft.com/office/powerpoint/2010/main" val="260588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17</a:t>
            </a:fld>
            <a:endParaRPr lang="en-US" dirty="0"/>
          </a:p>
        </p:txBody>
      </p:sp>
    </p:spTree>
    <p:extLst>
      <p:ext uri="{BB962C8B-B14F-4D97-AF65-F5344CB8AC3E}">
        <p14:creationId xmlns:p14="http://schemas.microsoft.com/office/powerpoint/2010/main" val="337496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18</a:t>
            </a:fld>
            <a:endParaRPr lang="en-US" dirty="0"/>
          </a:p>
        </p:txBody>
      </p:sp>
    </p:spTree>
    <p:extLst>
      <p:ext uri="{BB962C8B-B14F-4D97-AF65-F5344CB8AC3E}">
        <p14:creationId xmlns:p14="http://schemas.microsoft.com/office/powerpoint/2010/main" val="1858484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19</a:t>
            </a:fld>
            <a:endParaRPr lang="en-US" dirty="0"/>
          </a:p>
        </p:txBody>
      </p:sp>
    </p:spTree>
    <p:extLst>
      <p:ext uri="{BB962C8B-B14F-4D97-AF65-F5344CB8AC3E}">
        <p14:creationId xmlns:p14="http://schemas.microsoft.com/office/powerpoint/2010/main" val="277541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2</a:t>
            </a:fld>
            <a:endParaRPr lang="en-US" dirty="0"/>
          </a:p>
        </p:txBody>
      </p:sp>
    </p:spTree>
    <p:extLst>
      <p:ext uri="{BB962C8B-B14F-4D97-AF65-F5344CB8AC3E}">
        <p14:creationId xmlns:p14="http://schemas.microsoft.com/office/powerpoint/2010/main" val="102608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5863" cy="28114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D2E22F-1C55-4387-8CC3-68120BE49F0A}" type="slidenum">
              <a:rPr lang="en-US" smtClean="0"/>
              <a:t>20</a:t>
            </a:fld>
            <a:endParaRPr lang="en-US" dirty="0"/>
          </a:p>
        </p:txBody>
      </p:sp>
    </p:spTree>
    <p:extLst>
      <p:ext uri="{BB962C8B-B14F-4D97-AF65-F5344CB8AC3E}">
        <p14:creationId xmlns:p14="http://schemas.microsoft.com/office/powerpoint/2010/main" val="41348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57250"/>
            <a:ext cx="4840288" cy="2724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224278F1-0B89-AA40-A5A7-9BC8FDA8BAC5}" type="slidenum">
              <a:rPr lang="en-US" smtClean="0"/>
              <a:pPr algn="l"/>
              <a:t>21</a:t>
            </a:fld>
            <a:endParaRPr lang="en-US" dirty="0"/>
          </a:p>
        </p:txBody>
      </p:sp>
    </p:spTree>
    <p:extLst>
      <p:ext uri="{BB962C8B-B14F-4D97-AF65-F5344CB8AC3E}">
        <p14:creationId xmlns:p14="http://schemas.microsoft.com/office/powerpoint/2010/main" val="3851493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57250"/>
            <a:ext cx="4840288" cy="2724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22</a:t>
            </a:fld>
            <a:endParaRPr lang="en-US" dirty="0"/>
          </a:p>
        </p:txBody>
      </p:sp>
    </p:spTree>
    <p:extLst>
      <p:ext uri="{BB962C8B-B14F-4D97-AF65-F5344CB8AC3E}">
        <p14:creationId xmlns:p14="http://schemas.microsoft.com/office/powerpoint/2010/main" val="2389440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57250"/>
            <a:ext cx="4840288" cy="2724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224278F1-0B89-AA40-A5A7-9BC8FDA8BAC5}" type="slidenum">
              <a:rPr lang="en-US" smtClean="0"/>
              <a:pPr algn="l"/>
              <a:t>23</a:t>
            </a:fld>
            <a:endParaRPr lang="en-US" dirty="0"/>
          </a:p>
        </p:txBody>
      </p:sp>
    </p:spTree>
    <p:extLst>
      <p:ext uri="{BB962C8B-B14F-4D97-AF65-F5344CB8AC3E}">
        <p14:creationId xmlns:p14="http://schemas.microsoft.com/office/powerpoint/2010/main" val="682306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57250"/>
            <a:ext cx="4840288" cy="2724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224278F1-0B89-AA40-A5A7-9BC8FDA8BAC5}" type="slidenum">
              <a:rPr lang="en-US" smtClean="0"/>
              <a:pPr algn="l"/>
              <a:t>24</a:t>
            </a:fld>
            <a:endParaRPr lang="en-US" dirty="0"/>
          </a:p>
        </p:txBody>
      </p:sp>
    </p:spTree>
    <p:extLst>
      <p:ext uri="{BB962C8B-B14F-4D97-AF65-F5344CB8AC3E}">
        <p14:creationId xmlns:p14="http://schemas.microsoft.com/office/powerpoint/2010/main" val="391514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57250"/>
            <a:ext cx="4840288" cy="2724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25</a:t>
            </a:fld>
            <a:endParaRPr lang="en-US" dirty="0"/>
          </a:p>
        </p:txBody>
      </p:sp>
    </p:spTree>
    <p:extLst>
      <p:ext uri="{BB962C8B-B14F-4D97-AF65-F5344CB8AC3E}">
        <p14:creationId xmlns:p14="http://schemas.microsoft.com/office/powerpoint/2010/main" val="133920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15925" y="857250"/>
            <a:ext cx="4840288" cy="2724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6676AB8-AA91-4A4A-A956-1F0503B77CF8}" type="slidenum">
              <a:rPr lang="en-US" smtClean="0"/>
              <a:pPr>
                <a:defRPr/>
              </a:pPr>
              <a:t>26</a:t>
            </a:fld>
            <a:endParaRPr lang="en-US" dirty="0"/>
          </a:p>
        </p:txBody>
      </p:sp>
    </p:spTree>
    <p:extLst>
      <p:ext uri="{BB962C8B-B14F-4D97-AF65-F5344CB8AC3E}">
        <p14:creationId xmlns:p14="http://schemas.microsoft.com/office/powerpoint/2010/main" val="3813295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415925" y="857250"/>
            <a:ext cx="4840288" cy="2724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6676AB8-AA91-4A4A-A956-1F0503B77CF8}" type="slidenum">
              <a:rPr lang="en-US" smtClean="0"/>
              <a:pPr>
                <a:defRPr/>
              </a:pPr>
              <a:t>27</a:t>
            </a:fld>
            <a:endParaRPr lang="en-US" dirty="0"/>
          </a:p>
        </p:txBody>
      </p:sp>
    </p:spTree>
    <p:extLst>
      <p:ext uri="{BB962C8B-B14F-4D97-AF65-F5344CB8AC3E}">
        <p14:creationId xmlns:p14="http://schemas.microsoft.com/office/powerpoint/2010/main" val="3840546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5863" cy="28114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28</a:t>
            </a:fld>
            <a:endParaRPr lang="en-US" dirty="0"/>
          </a:p>
        </p:txBody>
      </p:sp>
    </p:spTree>
    <p:extLst>
      <p:ext uri="{BB962C8B-B14F-4D97-AF65-F5344CB8AC3E}">
        <p14:creationId xmlns:p14="http://schemas.microsoft.com/office/powerpoint/2010/main" val="392707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57250"/>
            <a:ext cx="4840288" cy="2724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224278F1-0B89-AA40-A5A7-9BC8FDA8BAC5}" type="slidenum">
              <a:rPr lang="en-US" smtClean="0"/>
              <a:pPr algn="l"/>
              <a:t>29</a:t>
            </a:fld>
            <a:endParaRPr lang="en-US" dirty="0"/>
          </a:p>
        </p:txBody>
      </p:sp>
    </p:spTree>
    <p:extLst>
      <p:ext uri="{BB962C8B-B14F-4D97-AF65-F5344CB8AC3E}">
        <p14:creationId xmlns:p14="http://schemas.microsoft.com/office/powerpoint/2010/main" val="316554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876300"/>
            <a:ext cx="4948238" cy="2784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lgn="l"/>
            <a:fld id="{224278F1-0B89-AA40-A5A7-9BC8FDA8BAC5}" type="slidenum">
              <a:rPr lang="en-US" smtClean="0"/>
              <a:pPr algn="l"/>
              <a:t>3</a:t>
            </a:fld>
            <a:endParaRPr lang="en-US"/>
          </a:p>
        </p:txBody>
      </p:sp>
    </p:spTree>
    <p:extLst>
      <p:ext uri="{BB962C8B-B14F-4D97-AF65-F5344CB8AC3E}">
        <p14:creationId xmlns:p14="http://schemas.microsoft.com/office/powerpoint/2010/main" val="154516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57250"/>
            <a:ext cx="4840288" cy="2724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224278F1-0B89-AA40-A5A7-9BC8FDA8BAC5}" type="slidenum">
              <a:rPr lang="en-US" smtClean="0"/>
              <a:pPr algn="l"/>
              <a:t>30</a:t>
            </a:fld>
            <a:endParaRPr lang="en-US" dirty="0"/>
          </a:p>
        </p:txBody>
      </p:sp>
    </p:spTree>
    <p:extLst>
      <p:ext uri="{BB962C8B-B14F-4D97-AF65-F5344CB8AC3E}">
        <p14:creationId xmlns:p14="http://schemas.microsoft.com/office/powerpoint/2010/main" val="38099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857250"/>
            <a:ext cx="4840288" cy="2724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224278F1-0B89-AA40-A5A7-9BC8FDA8BAC5}" type="slidenum">
              <a:rPr lang="en-US" smtClean="0"/>
              <a:pPr algn="l"/>
              <a:t>31</a:t>
            </a:fld>
            <a:endParaRPr lang="en-US" dirty="0"/>
          </a:p>
        </p:txBody>
      </p:sp>
    </p:spTree>
    <p:extLst>
      <p:ext uri="{BB962C8B-B14F-4D97-AF65-F5344CB8AC3E}">
        <p14:creationId xmlns:p14="http://schemas.microsoft.com/office/powerpoint/2010/main" val="4098874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5863" cy="28114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32</a:t>
            </a:fld>
            <a:endParaRPr lang="en-US" dirty="0"/>
          </a:p>
        </p:txBody>
      </p:sp>
    </p:spTree>
    <p:extLst>
      <p:ext uri="{BB962C8B-B14F-4D97-AF65-F5344CB8AC3E}">
        <p14:creationId xmlns:p14="http://schemas.microsoft.com/office/powerpoint/2010/main" val="2532194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33</a:t>
            </a:fld>
            <a:endParaRPr lang="en-US" dirty="0"/>
          </a:p>
        </p:txBody>
      </p:sp>
    </p:spTree>
    <p:extLst>
      <p:ext uri="{BB962C8B-B14F-4D97-AF65-F5344CB8AC3E}">
        <p14:creationId xmlns:p14="http://schemas.microsoft.com/office/powerpoint/2010/main" val="243364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4</a:t>
            </a:fld>
            <a:endParaRPr lang="en-US" dirty="0"/>
          </a:p>
        </p:txBody>
      </p:sp>
    </p:spTree>
    <p:extLst>
      <p:ext uri="{BB962C8B-B14F-4D97-AF65-F5344CB8AC3E}">
        <p14:creationId xmlns:p14="http://schemas.microsoft.com/office/powerpoint/2010/main" val="392702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278F1-0B89-AA40-A5A7-9BC8FDA8BAC5}" type="slidenum">
              <a:rPr lang="en-US" smtClean="0"/>
              <a:pPr/>
              <a:t>5</a:t>
            </a:fld>
            <a:endParaRPr lang="en-US" dirty="0"/>
          </a:p>
        </p:txBody>
      </p:sp>
    </p:spTree>
    <p:extLst>
      <p:ext uri="{BB962C8B-B14F-4D97-AF65-F5344CB8AC3E}">
        <p14:creationId xmlns:p14="http://schemas.microsoft.com/office/powerpoint/2010/main" val="157074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6</a:t>
            </a:fld>
            <a:endParaRPr lang="en-US" dirty="0"/>
          </a:p>
        </p:txBody>
      </p:sp>
    </p:spTree>
    <p:extLst>
      <p:ext uri="{BB962C8B-B14F-4D97-AF65-F5344CB8AC3E}">
        <p14:creationId xmlns:p14="http://schemas.microsoft.com/office/powerpoint/2010/main" val="215351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7</a:t>
            </a:fld>
            <a:endParaRPr lang="en-US" dirty="0"/>
          </a:p>
        </p:txBody>
      </p:sp>
    </p:spTree>
    <p:extLst>
      <p:ext uri="{BB962C8B-B14F-4D97-AF65-F5344CB8AC3E}">
        <p14:creationId xmlns:p14="http://schemas.microsoft.com/office/powerpoint/2010/main" val="393814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8</a:t>
            </a:fld>
            <a:endParaRPr lang="en-US" dirty="0"/>
          </a:p>
        </p:txBody>
      </p:sp>
    </p:spTree>
    <p:extLst>
      <p:ext uri="{BB962C8B-B14F-4D97-AF65-F5344CB8AC3E}">
        <p14:creationId xmlns:p14="http://schemas.microsoft.com/office/powerpoint/2010/main" val="324659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84238"/>
            <a:ext cx="4997451" cy="2811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224278F1-0B89-AA40-A5A7-9BC8FDA8BAC5}" type="slidenum">
              <a:rPr lang="en-US" smtClean="0"/>
              <a:pPr algn="l"/>
              <a:t>9</a:t>
            </a:fld>
            <a:endParaRPr lang="en-US" dirty="0"/>
          </a:p>
        </p:txBody>
      </p:sp>
    </p:spTree>
    <p:extLst>
      <p:ext uri="{BB962C8B-B14F-4D97-AF65-F5344CB8AC3E}">
        <p14:creationId xmlns:p14="http://schemas.microsoft.com/office/powerpoint/2010/main" val="2370097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278901"/>
            <a:ext cx="10210800" cy="332399"/>
          </a:xfrm>
          <a:prstGeom prst="rect">
            <a:avLst/>
          </a:prstGeom>
        </p:spPr>
        <p:txBody>
          <a:bodyPr anchor="b"/>
          <a:lstStyle>
            <a:lvl1pPr algn="l">
              <a:defRPr sz="2400">
                <a:solidFill>
                  <a:schemeClr val="tx1"/>
                </a:solidFill>
                <a:latin typeface="Arial Nova Light" panose="020B03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09600" y="3903997"/>
            <a:ext cx="4353515" cy="274048"/>
          </a:xfrm>
        </p:spPr>
        <p:txBody>
          <a:bodyPr lIns="0" tIns="0" rIns="0" bIns="0" anchor="b" anchorCtr="0">
            <a:noAutofit/>
          </a:bodyPr>
          <a:lstStyle>
            <a:lvl1pPr marL="0" indent="0" algn="l">
              <a:buNone/>
              <a:defRPr sz="1200">
                <a:solidFill>
                  <a:schemeClr val="bg2">
                    <a:lumMod val="50000"/>
                  </a:schemeClr>
                </a:solidFill>
                <a:latin typeface="Arial Nova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9">
            <a:extLst>
              <a:ext uri="{FF2B5EF4-FFF2-40B4-BE49-F238E27FC236}">
                <a16:creationId xmlns:a16="http://schemas.microsoft.com/office/drawing/2014/main" id="{DE1FDB8C-5CDA-064E-8879-C4789FFB8BCF}"/>
              </a:ext>
            </a:extLst>
          </p:cNvPr>
          <p:cNvSpPr>
            <a:spLocks noGrp="1"/>
          </p:cNvSpPr>
          <p:nvPr>
            <p:ph type="body" sz="quarter" idx="11"/>
          </p:nvPr>
        </p:nvSpPr>
        <p:spPr>
          <a:xfrm>
            <a:off x="7580375" y="4855464"/>
            <a:ext cx="4059936" cy="859536"/>
          </a:xfrm>
        </p:spPr>
        <p:txBody>
          <a:bodyPr lIns="0" tIns="0" rIns="0" bIns="0">
            <a:noAutofit/>
          </a:bodyPr>
          <a:lstStyle>
            <a:lvl1pPr algn="l">
              <a:buFontTx/>
              <a:buNone/>
              <a:defRPr sz="1000">
                <a:solidFill>
                  <a:schemeClr val="tx2"/>
                </a:solidFill>
                <a:latin typeface="Arial Nova Light" panose="020B0304020202020204" pitchFamily="34" charset="0"/>
              </a:defRPr>
            </a:lvl1pPr>
            <a:lvl2pPr>
              <a:buFontTx/>
              <a:buNone/>
              <a:defRPr sz="800"/>
            </a:lvl2pPr>
            <a:lvl3pPr>
              <a:buFontTx/>
              <a:buNone/>
              <a:defRPr sz="800"/>
            </a:lvl3pPr>
            <a:lvl4pPr>
              <a:buFontTx/>
              <a:buNone/>
              <a:defRPr sz="800"/>
            </a:lvl4pPr>
            <a:lvl5pPr>
              <a:buFontTx/>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9">
            <a:extLst>
              <a:ext uri="{FF2B5EF4-FFF2-40B4-BE49-F238E27FC236}">
                <a16:creationId xmlns:a16="http://schemas.microsoft.com/office/drawing/2014/main" id="{0841BF02-40A0-014E-806C-6662761ED09C}"/>
              </a:ext>
            </a:extLst>
          </p:cNvPr>
          <p:cNvSpPr>
            <a:spLocks noGrp="1"/>
          </p:cNvSpPr>
          <p:nvPr>
            <p:ph type="body" sz="quarter" idx="16" hasCustomPrompt="1"/>
          </p:nvPr>
        </p:nvSpPr>
        <p:spPr>
          <a:xfrm>
            <a:off x="612648" y="5166360"/>
            <a:ext cx="891237" cy="110800"/>
          </a:xfrm>
        </p:spPr>
        <p:txBody>
          <a:bodyPr wrap="square" lIns="0" tIns="0" rIns="0" bIns="0">
            <a:noAutofit/>
          </a:bodyPr>
          <a:lstStyle>
            <a:lvl1pPr>
              <a:buFontTx/>
              <a:buNone/>
              <a:defRPr sz="800" b="0" i="0">
                <a:solidFill>
                  <a:schemeClr val="bg2">
                    <a:lumMod val="50000"/>
                  </a:schemeClr>
                </a:solidFill>
                <a:latin typeface="Arial Nova Light" panose="020B0304020202020204" pitchFamily="34" charset="0"/>
                <a:cs typeface="Arial" panose="020B0604020202020204" pitchFamily="34" charset="0"/>
              </a:defRPr>
            </a:lvl1pPr>
            <a:lvl2pPr>
              <a:buFontTx/>
              <a:buNone/>
              <a:defRPr sz="800"/>
            </a:lvl2pPr>
            <a:lvl3pPr>
              <a:buFontTx/>
              <a:buNone/>
              <a:defRPr sz="800"/>
            </a:lvl3pPr>
            <a:lvl4pPr>
              <a:buFontTx/>
              <a:buNone/>
              <a:defRPr sz="800"/>
            </a:lvl4pPr>
            <a:lvl5pPr>
              <a:buFontTx/>
              <a:buNone/>
              <a:defRPr sz="800"/>
            </a:lvl5pPr>
          </a:lstStyle>
          <a:p>
            <a:pPr lvl="0"/>
            <a:r>
              <a:rPr lang="en-US" dirty="0"/>
              <a:t>TP#</a:t>
            </a:r>
          </a:p>
        </p:txBody>
      </p:sp>
      <p:pic>
        <p:nvPicPr>
          <p:cNvPr id="25" name="Picture 24">
            <a:extLst>
              <a:ext uri="{FF2B5EF4-FFF2-40B4-BE49-F238E27FC236}">
                <a16:creationId xmlns:a16="http://schemas.microsoft.com/office/drawing/2014/main" id="{68BA7843-CA7B-4D73-8506-F043FE3F119D}"/>
              </a:ext>
            </a:extLst>
          </p:cNvPr>
          <p:cNvPicPr>
            <a:picLocks noChangeAspect="1"/>
          </p:cNvPicPr>
          <p:nvPr/>
        </p:nvPicPr>
        <p:blipFill>
          <a:blip r:embed="rId2">
            <a:duotone>
              <a:prstClr val="black"/>
              <a:srgbClr val="DEDAD7">
                <a:tint val="45000"/>
                <a:satMod val="400000"/>
              </a:srgbClr>
            </a:duotone>
            <a:lum bright="40000" contrast="-20000"/>
          </a:blip>
          <a:stretch>
            <a:fillRect/>
          </a:stretch>
        </p:blipFill>
        <p:spPr>
          <a:xfrm>
            <a:off x="7395671" y="612012"/>
            <a:ext cx="4182139" cy="4164190"/>
          </a:xfrm>
          <a:prstGeom prst="rect">
            <a:avLst/>
          </a:prstGeom>
        </p:spPr>
      </p:pic>
      <p:pic>
        <p:nvPicPr>
          <p:cNvPr id="26" name="Picture 25">
            <a:extLst>
              <a:ext uri="{FF2B5EF4-FFF2-40B4-BE49-F238E27FC236}">
                <a16:creationId xmlns:a16="http://schemas.microsoft.com/office/drawing/2014/main" id="{D8F9F200-3A6C-4BCC-8089-BE7943EDF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37" y="447421"/>
            <a:ext cx="1715510" cy="957494"/>
          </a:xfrm>
          <a:prstGeom prst="rect">
            <a:avLst/>
          </a:prstGeom>
        </p:spPr>
      </p:pic>
      <p:sp>
        <p:nvSpPr>
          <p:cNvPr id="5" name="Text Placeholder 4">
            <a:extLst>
              <a:ext uri="{FF2B5EF4-FFF2-40B4-BE49-F238E27FC236}">
                <a16:creationId xmlns:a16="http://schemas.microsoft.com/office/drawing/2014/main" id="{0237E506-5BD4-4719-A90F-9D7AF1880E43}"/>
              </a:ext>
            </a:extLst>
          </p:cNvPr>
          <p:cNvSpPr>
            <a:spLocks noGrp="1"/>
          </p:cNvSpPr>
          <p:nvPr>
            <p:ph type="body" sz="quarter" idx="17" hasCustomPrompt="1"/>
          </p:nvPr>
        </p:nvSpPr>
        <p:spPr>
          <a:xfrm>
            <a:off x="612774" y="5357813"/>
            <a:ext cx="4350341" cy="600075"/>
          </a:xfrm>
        </p:spPr>
        <p:txBody>
          <a:bodyPr/>
          <a:lstStyle>
            <a:lvl1pPr>
              <a:defRPr sz="1000" i="1">
                <a:solidFill>
                  <a:srgbClr val="5A6179"/>
                </a:solidFill>
                <a:latin typeface="Arial Nova Light" panose="020B0304020202020204" pitchFamily="34" charset="0"/>
              </a:defRPr>
            </a:lvl1pPr>
          </a:lstStyle>
          <a:p>
            <a:pPr lvl="0"/>
            <a:r>
              <a:rPr lang="en-US" dirty="0"/>
              <a:t>Date &amp; Disclosure</a:t>
            </a:r>
          </a:p>
        </p:txBody>
      </p:sp>
    </p:spTree>
    <p:extLst>
      <p:ext uri="{BB962C8B-B14F-4D97-AF65-F5344CB8AC3E}">
        <p14:creationId xmlns:p14="http://schemas.microsoft.com/office/powerpoint/2010/main" val="317513209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07B1AA-1120-423B-AEE1-EC0E988D657E}"/>
              </a:ext>
            </a:extLst>
          </p:cNvPr>
          <p:cNvSpPr>
            <a:spLocks noGrp="1"/>
          </p:cNvSpPr>
          <p:nvPr>
            <p:ph type="pic" sz="quarter" idx="10"/>
          </p:nvPr>
        </p:nvSpPr>
        <p:spPr>
          <a:xfrm>
            <a:off x="612648" y="612648"/>
            <a:ext cx="10981944" cy="5559552"/>
          </a:xfrm>
          <a:solidFill>
            <a:schemeClr val="accent1"/>
          </a:solidFill>
        </p:spPr>
        <p:txBody>
          <a:bodyPr/>
          <a:lstStyle/>
          <a:p>
            <a:r>
              <a:rPr lang="en-US"/>
              <a:t>Click icon to add picture</a:t>
            </a:r>
          </a:p>
        </p:txBody>
      </p:sp>
      <p:pic>
        <p:nvPicPr>
          <p:cNvPr id="43" name="Open Grid">
            <a:extLst>
              <a:ext uri="{FF2B5EF4-FFF2-40B4-BE49-F238E27FC236}">
                <a16:creationId xmlns:a16="http://schemas.microsoft.com/office/drawing/2014/main" id="{07D554BF-0126-4074-938C-A16AD9466AFD}"/>
              </a:ext>
            </a:extLst>
          </p:cNvPr>
          <p:cNvPicPr>
            <a:picLocks noChangeAspect="1"/>
          </p:cNvPicPr>
          <p:nvPr/>
        </p:nvPicPr>
        <p:blipFill rotWithShape="1">
          <a:blip r:embed="rId2">
            <a:alphaModFix amt="40000"/>
          </a:blip>
          <a:srcRect l="6950" t="9220" r="6981" b="25171"/>
          <a:stretch/>
        </p:blipFill>
        <p:spPr>
          <a:xfrm>
            <a:off x="1" y="-1"/>
            <a:ext cx="12192001" cy="6858001"/>
          </a:xfrm>
          <a:prstGeom prst="rect">
            <a:avLst/>
          </a:prstGeom>
        </p:spPr>
      </p:pic>
      <p:pic>
        <p:nvPicPr>
          <p:cNvPr id="42" name="Squares Dot Grid" hidden="1">
            <a:extLst>
              <a:ext uri="{FF2B5EF4-FFF2-40B4-BE49-F238E27FC236}">
                <a16:creationId xmlns:a16="http://schemas.microsoft.com/office/drawing/2014/main" id="{BDBFBB40-856E-4C3C-812D-CF8163720289}"/>
              </a:ext>
            </a:extLst>
          </p:cNvPr>
          <p:cNvPicPr>
            <a:picLocks noChangeAspect="1"/>
          </p:cNvPicPr>
          <p:nvPr/>
        </p:nvPicPr>
        <p:blipFill rotWithShape="1">
          <a:blip r:embed="rId3" cstate="screen">
            <a:alphaModFix amt="40000"/>
            <a:extLst>
              <a:ext uri="{28A0092B-C50C-407E-A947-70E740481C1C}">
                <a14:useLocalDpi xmlns:a14="http://schemas.microsoft.com/office/drawing/2010/main"/>
              </a:ext>
            </a:extLst>
          </a:blip>
          <a:srcRect l="10181" t="15421" r="8985" b="22963"/>
          <a:stretch/>
        </p:blipFill>
        <p:spPr>
          <a:xfrm>
            <a:off x="1" y="0"/>
            <a:ext cx="12192000" cy="6858000"/>
          </a:xfrm>
          <a:prstGeom prst="rect">
            <a:avLst/>
          </a:prstGeom>
        </p:spPr>
      </p:pic>
      <p:pic>
        <p:nvPicPr>
          <p:cNvPr id="40" name="Dot Grid" hidden="1">
            <a:extLst>
              <a:ext uri="{FF2B5EF4-FFF2-40B4-BE49-F238E27FC236}">
                <a16:creationId xmlns:a16="http://schemas.microsoft.com/office/drawing/2014/main" id="{76AD5539-8CA0-4FB9-B1C4-8C036AEEA6CD}"/>
              </a:ext>
            </a:extLst>
          </p:cNvPr>
          <p:cNvPicPr>
            <a:picLocks noChangeAspect="1"/>
          </p:cNvPicPr>
          <p:nvPr/>
        </p:nvPicPr>
        <p:blipFill rotWithShape="1">
          <a:blip r:embed="rId4" cstate="screen">
            <a:alphaModFix amt="30000"/>
            <a:extLst>
              <a:ext uri="{28A0092B-C50C-407E-A947-70E740481C1C}">
                <a14:useLocalDpi xmlns:a14="http://schemas.microsoft.com/office/drawing/2010/main"/>
              </a:ext>
            </a:extLst>
          </a:blip>
          <a:srcRect l="2903" t="3090" r="2641" b="4214"/>
          <a:stretch/>
        </p:blipFill>
        <p:spPr>
          <a:xfrm>
            <a:off x="1" y="-1"/>
            <a:ext cx="12192000" cy="6858001"/>
          </a:xfrm>
          <a:prstGeom prst="rect">
            <a:avLst/>
          </a:prstGeom>
        </p:spPr>
      </p:pic>
      <p:sp>
        <p:nvSpPr>
          <p:cNvPr id="5" name="Title 4">
            <a:extLst>
              <a:ext uri="{FF2B5EF4-FFF2-40B4-BE49-F238E27FC236}">
                <a16:creationId xmlns:a16="http://schemas.microsoft.com/office/drawing/2014/main" id="{C31AEBEC-A25F-A246-8EDF-4DAED7E67A30}"/>
              </a:ext>
            </a:extLst>
          </p:cNvPr>
          <p:cNvSpPr>
            <a:spLocks noGrp="1"/>
          </p:cNvSpPr>
          <p:nvPr>
            <p:ph type="title" hasCustomPrompt="1"/>
          </p:nvPr>
        </p:nvSpPr>
        <p:spPr>
          <a:xfrm>
            <a:off x="1828802" y="4352545"/>
            <a:ext cx="8540751" cy="300082"/>
          </a:xfrm>
          <a:prstGeom prst="rect">
            <a:avLst/>
          </a:prstGeom>
        </p:spPr>
        <p:txBody>
          <a:bodyPr tIns="45720" rIns="91440" bIns="45720" anchor="t" anchorCtr="0"/>
          <a:lstStyle>
            <a:lvl1pPr>
              <a:defRPr sz="1500">
                <a:solidFill>
                  <a:schemeClr val="tx1"/>
                </a:solidFill>
                <a:latin typeface="Arial Nova" panose="020B0504020202020204" pitchFamily="34" charset="0"/>
              </a:defRPr>
            </a:lvl1pPr>
          </a:lstStyle>
          <a:p>
            <a:r>
              <a:rPr lang="en-US" dirty="0"/>
              <a:t>Click To Edit Master Title Style</a:t>
            </a:r>
          </a:p>
        </p:txBody>
      </p:sp>
    </p:spTree>
    <p:extLst>
      <p:ext uri="{BB962C8B-B14F-4D97-AF65-F5344CB8AC3E}">
        <p14:creationId xmlns:p14="http://schemas.microsoft.com/office/powerpoint/2010/main" val="251961761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ivider with Contents">
    <p:spTree>
      <p:nvGrpSpPr>
        <p:cNvPr id="1" name=""/>
        <p:cNvGrpSpPr/>
        <p:nvPr/>
      </p:nvGrpSpPr>
      <p:grpSpPr>
        <a:xfrm>
          <a:off x="0" y="0"/>
          <a:ext cx="0" cy="0"/>
          <a:chOff x="0" y="0"/>
          <a:chExt cx="0" cy="0"/>
        </a:xfrm>
      </p:grpSpPr>
      <p:pic>
        <p:nvPicPr>
          <p:cNvPr id="16" name="Dot Grid">
            <a:extLst>
              <a:ext uri="{FF2B5EF4-FFF2-40B4-BE49-F238E27FC236}">
                <a16:creationId xmlns:a16="http://schemas.microsoft.com/office/drawing/2014/main" id="{7EF40C6C-4C5A-4391-BD00-D97DB896BCBE}"/>
              </a:ext>
            </a:extLst>
          </p:cNvPr>
          <p:cNvPicPr>
            <a:picLocks noChangeAspect="1"/>
          </p:cNvPicPr>
          <p:nvPr/>
        </p:nvPicPr>
        <p:blipFill rotWithShape="1">
          <a:blip r:embed="rId2" cstate="screen">
            <a:alphaModFix amt="30000"/>
            <a:extLst>
              <a:ext uri="{28A0092B-C50C-407E-A947-70E740481C1C}">
                <a14:useLocalDpi xmlns:a14="http://schemas.microsoft.com/office/drawing/2010/main"/>
              </a:ext>
            </a:extLst>
          </a:blip>
          <a:srcRect l="2903" t="3090" r="2641" b="4214"/>
          <a:stretch/>
        </p:blipFill>
        <p:spPr>
          <a:xfrm>
            <a:off x="-1" y="-1"/>
            <a:ext cx="12192001" cy="6858001"/>
          </a:xfrm>
          <a:prstGeom prst="rect">
            <a:avLst/>
          </a:prstGeom>
        </p:spPr>
      </p:pic>
      <p:sp>
        <p:nvSpPr>
          <p:cNvPr id="17" name="Picture Placeholder 2">
            <a:extLst>
              <a:ext uri="{FF2B5EF4-FFF2-40B4-BE49-F238E27FC236}">
                <a16:creationId xmlns:a16="http://schemas.microsoft.com/office/drawing/2014/main" id="{E83385FF-E04B-4A46-988C-25AA5B68BB45}"/>
              </a:ext>
            </a:extLst>
          </p:cNvPr>
          <p:cNvSpPr>
            <a:spLocks noGrp="1"/>
          </p:cNvSpPr>
          <p:nvPr>
            <p:ph type="pic" sz="quarter" idx="10"/>
          </p:nvPr>
        </p:nvSpPr>
        <p:spPr>
          <a:xfrm>
            <a:off x="612648" y="612648"/>
            <a:ext cx="10981944" cy="5559552"/>
          </a:xfrm>
          <a:solidFill>
            <a:schemeClr val="bg1"/>
          </a:solidFill>
        </p:spPr>
        <p:txBody>
          <a:bodyPr/>
          <a:lstStyle/>
          <a:p>
            <a:r>
              <a:rPr lang="en-US"/>
              <a:t>Click icon to add picture</a:t>
            </a:r>
          </a:p>
        </p:txBody>
      </p:sp>
      <p:pic>
        <p:nvPicPr>
          <p:cNvPr id="15" name="Open Grid">
            <a:extLst>
              <a:ext uri="{FF2B5EF4-FFF2-40B4-BE49-F238E27FC236}">
                <a16:creationId xmlns:a16="http://schemas.microsoft.com/office/drawing/2014/main" id="{EBB4AB7B-8BEB-44CD-9750-545297B3314A}"/>
              </a:ext>
            </a:extLst>
          </p:cNvPr>
          <p:cNvPicPr>
            <a:picLocks noChangeAspect="1"/>
          </p:cNvPicPr>
          <p:nvPr/>
        </p:nvPicPr>
        <p:blipFill rotWithShape="1">
          <a:blip r:embed="rId3">
            <a:alphaModFix amt="40000"/>
          </a:blip>
          <a:srcRect l="5147" t="9220" r="6980" b="-9134"/>
          <a:stretch/>
        </p:blipFill>
        <p:spPr>
          <a:xfrm>
            <a:off x="-255494" y="0"/>
            <a:ext cx="12447495" cy="10443762"/>
          </a:xfrm>
          <a:prstGeom prst="rect">
            <a:avLst/>
          </a:prstGeom>
        </p:spPr>
      </p:pic>
      <p:sp>
        <p:nvSpPr>
          <p:cNvPr id="5" name="Title 4">
            <a:extLst>
              <a:ext uri="{FF2B5EF4-FFF2-40B4-BE49-F238E27FC236}">
                <a16:creationId xmlns:a16="http://schemas.microsoft.com/office/drawing/2014/main" id="{C31AEBEC-A25F-A246-8EDF-4DAED7E67A30}"/>
              </a:ext>
            </a:extLst>
          </p:cNvPr>
          <p:cNvSpPr>
            <a:spLocks noGrp="1"/>
          </p:cNvSpPr>
          <p:nvPr>
            <p:ph type="title" hasCustomPrompt="1"/>
          </p:nvPr>
        </p:nvSpPr>
        <p:spPr>
          <a:xfrm>
            <a:off x="1828800" y="4477196"/>
            <a:ext cx="5903088" cy="207749"/>
          </a:xfrm>
          <a:prstGeom prst="rect">
            <a:avLst/>
          </a:prstGeom>
        </p:spPr>
        <p:txBody>
          <a:bodyPr/>
          <a:lstStyle>
            <a:lvl1pPr>
              <a:defRPr sz="1500">
                <a:solidFill>
                  <a:schemeClr val="tx1"/>
                </a:solidFill>
                <a:latin typeface="Arial Nova" panose="020B0504020202020204" pitchFamily="34" charset="0"/>
              </a:defRPr>
            </a:lvl1pPr>
          </a:lstStyle>
          <a:p>
            <a:r>
              <a:rPr lang="en-US" dirty="0"/>
              <a:t>Click To Edit Master Title Style</a:t>
            </a:r>
          </a:p>
        </p:txBody>
      </p:sp>
      <p:sp>
        <p:nvSpPr>
          <p:cNvPr id="12" name="Text Placeholder 9">
            <a:extLst>
              <a:ext uri="{FF2B5EF4-FFF2-40B4-BE49-F238E27FC236}">
                <a16:creationId xmlns:a16="http://schemas.microsoft.com/office/drawing/2014/main" id="{95A5EC3A-5239-F24D-BD9A-2D14524F859C}"/>
              </a:ext>
            </a:extLst>
          </p:cNvPr>
          <p:cNvSpPr>
            <a:spLocks noGrp="1"/>
          </p:cNvSpPr>
          <p:nvPr>
            <p:ph type="body" sz="quarter" idx="14"/>
          </p:nvPr>
        </p:nvSpPr>
        <p:spPr>
          <a:xfrm>
            <a:off x="1828801" y="4804237"/>
            <a:ext cx="1024667" cy="246221"/>
          </a:xfrm>
        </p:spPr>
        <p:txBody>
          <a:bodyPr wrap="square" lIns="0" tIns="0" rIns="0" bIns="0">
            <a:spAutoFit/>
          </a:bodyPr>
          <a:lstStyle>
            <a:lvl1pPr>
              <a:spcBef>
                <a:spcPts val="0"/>
              </a:spcBef>
              <a:spcAft>
                <a:spcPts val="0"/>
              </a:spcAft>
              <a:buFontTx/>
              <a:buNone/>
              <a:defRPr sz="800" b="0" i="0">
                <a:solidFill>
                  <a:schemeClr val="tx1"/>
                </a:solidFill>
                <a:latin typeface="Arial Nova Light" panose="020B0304020202020204" pitchFamily="34" charset="0"/>
                <a:cs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 Master text styles</a:t>
            </a:r>
          </a:p>
        </p:txBody>
      </p:sp>
      <p:sp>
        <p:nvSpPr>
          <p:cNvPr id="13" name="Text Placeholder 9">
            <a:extLst>
              <a:ext uri="{FF2B5EF4-FFF2-40B4-BE49-F238E27FC236}">
                <a16:creationId xmlns:a16="http://schemas.microsoft.com/office/drawing/2014/main" id="{B425214B-2E27-054F-928C-EE9C3A9C47F5}"/>
              </a:ext>
            </a:extLst>
          </p:cNvPr>
          <p:cNvSpPr>
            <a:spLocks noGrp="1"/>
          </p:cNvSpPr>
          <p:nvPr>
            <p:ph type="body" sz="quarter" idx="15"/>
          </p:nvPr>
        </p:nvSpPr>
        <p:spPr>
          <a:xfrm>
            <a:off x="4377532" y="4811920"/>
            <a:ext cx="1024667" cy="246221"/>
          </a:xfrm>
        </p:spPr>
        <p:txBody>
          <a:bodyPr wrap="square" lIns="0" tIns="0" rIns="0" bIns="0">
            <a:spAutoFit/>
          </a:bodyPr>
          <a:lstStyle>
            <a:lvl1pPr>
              <a:spcBef>
                <a:spcPts val="0"/>
              </a:spcBef>
              <a:spcAft>
                <a:spcPts val="0"/>
              </a:spcAft>
              <a:buFontTx/>
              <a:buNone/>
              <a:defRPr sz="800" b="0" i="0">
                <a:solidFill>
                  <a:schemeClr val="tx1"/>
                </a:solidFill>
                <a:latin typeface="Arial Nova Light" panose="020B0304020202020204" pitchFamily="34" charset="0"/>
                <a:cs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4" name="Text Placeholder 9">
            <a:extLst>
              <a:ext uri="{FF2B5EF4-FFF2-40B4-BE49-F238E27FC236}">
                <a16:creationId xmlns:a16="http://schemas.microsoft.com/office/drawing/2014/main" id="{021C8248-0EF6-6446-B505-7B95CFE6751A}"/>
              </a:ext>
            </a:extLst>
          </p:cNvPr>
          <p:cNvSpPr>
            <a:spLocks noGrp="1"/>
          </p:cNvSpPr>
          <p:nvPr>
            <p:ph type="body" sz="quarter" idx="16"/>
          </p:nvPr>
        </p:nvSpPr>
        <p:spPr>
          <a:xfrm>
            <a:off x="3103165" y="4811432"/>
            <a:ext cx="1024667" cy="246221"/>
          </a:xfrm>
        </p:spPr>
        <p:txBody>
          <a:bodyPr wrap="square" lIns="0" tIns="0" rIns="0" bIns="0">
            <a:spAutoFit/>
          </a:bodyPr>
          <a:lstStyle>
            <a:lvl1pPr>
              <a:spcBef>
                <a:spcPts val="0"/>
              </a:spcBef>
              <a:spcAft>
                <a:spcPts val="0"/>
              </a:spcAft>
              <a:buFontTx/>
              <a:buNone/>
              <a:defRPr sz="800" b="0" i="0">
                <a:solidFill>
                  <a:schemeClr val="tx1"/>
                </a:solidFill>
                <a:latin typeface="Arial Nova Light" panose="020B0304020202020204" pitchFamily="34" charset="0"/>
                <a:cs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8" name="Text Placeholder 9">
            <a:extLst>
              <a:ext uri="{FF2B5EF4-FFF2-40B4-BE49-F238E27FC236}">
                <a16:creationId xmlns:a16="http://schemas.microsoft.com/office/drawing/2014/main" id="{DE69B59E-6129-D149-986D-D5BA08EB953A}"/>
              </a:ext>
            </a:extLst>
          </p:cNvPr>
          <p:cNvSpPr>
            <a:spLocks noGrp="1"/>
          </p:cNvSpPr>
          <p:nvPr>
            <p:ph type="body" sz="quarter" idx="17"/>
          </p:nvPr>
        </p:nvSpPr>
        <p:spPr>
          <a:xfrm>
            <a:off x="5651897" y="4811678"/>
            <a:ext cx="1024667" cy="246221"/>
          </a:xfrm>
        </p:spPr>
        <p:txBody>
          <a:bodyPr wrap="square" lIns="0" tIns="0" rIns="0" bIns="0">
            <a:spAutoFit/>
          </a:bodyPr>
          <a:lstStyle>
            <a:lvl1pPr>
              <a:spcBef>
                <a:spcPts val="0"/>
              </a:spcBef>
              <a:spcAft>
                <a:spcPts val="0"/>
              </a:spcAft>
              <a:buFontTx/>
              <a:buNone/>
              <a:defRPr sz="800" b="0" i="0">
                <a:solidFill>
                  <a:schemeClr val="tx1"/>
                </a:solidFill>
                <a:latin typeface="Arial Nova Light" panose="020B0304020202020204" pitchFamily="34" charset="0"/>
                <a:cs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9" name="Text Placeholder 9">
            <a:extLst>
              <a:ext uri="{FF2B5EF4-FFF2-40B4-BE49-F238E27FC236}">
                <a16:creationId xmlns:a16="http://schemas.microsoft.com/office/drawing/2014/main" id="{7944D61F-A201-084E-B3F7-9B1E40C195BD}"/>
              </a:ext>
            </a:extLst>
          </p:cNvPr>
          <p:cNvSpPr>
            <a:spLocks noGrp="1"/>
          </p:cNvSpPr>
          <p:nvPr>
            <p:ph type="body" sz="quarter" idx="18"/>
          </p:nvPr>
        </p:nvSpPr>
        <p:spPr>
          <a:xfrm>
            <a:off x="6926261" y="4801892"/>
            <a:ext cx="1024667" cy="246221"/>
          </a:xfrm>
        </p:spPr>
        <p:txBody>
          <a:bodyPr wrap="square" lIns="0" tIns="0" rIns="0" bIns="0">
            <a:spAutoFit/>
          </a:bodyPr>
          <a:lstStyle>
            <a:lvl1pPr>
              <a:spcBef>
                <a:spcPts val="0"/>
              </a:spcBef>
              <a:spcAft>
                <a:spcPts val="0"/>
              </a:spcAft>
              <a:buFontTx/>
              <a:buNone/>
              <a:defRPr sz="800" b="0" i="0">
                <a:solidFill>
                  <a:schemeClr val="tx1"/>
                </a:solidFill>
                <a:latin typeface="Arial Nova Light" panose="020B0304020202020204" pitchFamily="34" charset="0"/>
                <a:cs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Tree>
    <p:extLst>
      <p:ext uri="{BB962C8B-B14F-4D97-AF65-F5344CB8AC3E}">
        <p14:creationId xmlns:p14="http://schemas.microsoft.com/office/powerpoint/2010/main" val="398395815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con + Philosoph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lumMod val="50000"/>
                    <a:lumOff val="50000"/>
                  </a:schemeClr>
                </a:solidFill>
                <a:latin typeface="Arial Nova Light" panose="020B0304020202020204" pitchFamily="34" charset="0"/>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latin typeface="Arial Nova Light" panose="020B0304020202020204" pitchFamily="34" charset="0"/>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FCBFCBB3-0BB1-DB41-8315-374D7E9A80EA}"/>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 name="Title 2">
            <a:extLst>
              <a:ext uri="{FF2B5EF4-FFF2-40B4-BE49-F238E27FC236}">
                <a16:creationId xmlns:a16="http://schemas.microsoft.com/office/drawing/2014/main" id="{5739449F-FEA6-3D4D-B93D-CAFB534826A7}"/>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DA5868AD-F63B-4A41-B05C-F1C05146ECC2}"/>
              </a:ext>
            </a:extLst>
          </p:cNvPr>
          <p:cNvSpPr>
            <a:spLocks noGrp="1"/>
          </p:cNvSpPr>
          <p:nvPr>
            <p:ph sz="quarter" idx="19"/>
          </p:nvPr>
        </p:nvSpPr>
        <p:spPr>
          <a:xfrm>
            <a:off x="3547872" y="2641888"/>
            <a:ext cx="7132320" cy="623248"/>
          </a:xfrm>
          <a:noFill/>
        </p:spPr>
        <p:txBody>
          <a:bodyPr wrap="square" lIns="182880" tIns="182880" rIns="182880" bIns="182880" anchor="ctr" anchorCtr="0">
            <a:spAutoFit/>
          </a:bodyPr>
          <a:lstStyle>
            <a:lvl1pPr algn="ctr">
              <a:spcAft>
                <a:spcPts val="0"/>
              </a:spcAft>
              <a:defRPr sz="1650">
                <a:solidFill>
                  <a:schemeClr val="tx1"/>
                </a:solidFill>
                <a:latin typeface="Arial Nova Light" panose="020B0304020202020204" pitchFamily="34" charset="0"/>
              </a:defRPr>
            </a:lvl1pPr>
          </a:lstStyle>
          <a:p>
            <a:pPr lvl="0"/>
            <a:r>
              <a:rPr lang="en-US"/>
              <a:t>Click to edit Master text styles</a:t>
            </a:r>
          </a:p>
        </p:txBody>
      </p:sp>
      <p:pic>
        <p:nvPicPr>
          <p:cNvPr id="11" name="Picture 10">
            <a:extLst>
              <a:ext uri="{FF2B5EF4-FFF2-40B4-BE49-F238E27FC236}">
                <a16:creationId xmlns:a16="http://schemas.microsoft.com/office/drawing/2014/main" id="{F5F99483-B38A-405B-84E8-D7C5181283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5" name="Text Placeholder 14">
            <a:extLst>
              <a:ext uri="{FF2B5EF4-FFF2-40B4-BE49-F238E27FC236}">
                <a16:creationId xmlns:a16="http://schemas.microsoft.com/office/drawing/2014/main" id="{AE8262B3-1D14-4D86-AED1-10B2961E9F60}"/>
              </a:ext>
            </a:extLst>
          </p:cNvPr>
          <p:cNvSpPr>
            <a:spLocks noGrp="1"/>
          </p:cNvSpPr>
          <p:nvPr>
            <p:ph type="body" sz="quarter" idx="20"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6" name="Text Placeholder 14">
            <a:extLst>
              <a:ext uri="{FF2B5EF4-FFF2-40B4-BE49-F238E27FC236}">
                <a16:creationId xmlns:a16="http://schemas.microsoft.com/office/drawing/2014/main" id="{BBDB8D45-7215-4402-801B-A12C3C261B95}"/>
              </a:ext>
            </a:extLst>
          </p:cNvPr>
          <p:cNvSpPr>
            <a:spLocks noGrp="1"/>
          </p:cNvSpPr>
          <p:nvPr>
            <p:ph type="body" sz="quarter" idx="21"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17" name="Freeform 15">
            <a:extLst>
              <a:ext uri="{FF2B5EF4-FFF2-40B4-BE49-F238E27FC236}">
                <a16:creationId xmlns:a16="http://schemas.microsoft.com/office/drawing/2014/main" id="{843AE014-4637-44A6-A91D-843354272220}"/>
              </a:ext>
            </a:extLst>
          </p:cNvPr>
          <p:cNvSpPr/>
          <p:nvPr/>
        </p:nvSpPr>
        <p:spPr>
          <a:xfrm>
            <a:off x="1328346" y="2228775"/>
            <a:ext cx="1923461" cy="1923461"/>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18" name="Text Placeholder 17">
            <a:extLst>
              <a:ext uri="{FF2B5EF4-FFF2-40B4-BE49-F238E27FC236}">
                <a16:creationId xmlns:a16="http://schemas.microsoft.com/office/drawing/2014/main" id="{24E8F037-74C0-4088-B75A-EE7984F688CF}"/>
              </a:ext>
            </a:extLst>
          </p:cNvPr>
          <p:cNvSpPr>
            <a:spLocks noGrp="1"/>
          </p:cNvSpPr>
          <p:nvPr>
            <p:ph type="body" sz="quarter" idx="25"/>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01164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con + ESG Philosoph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lumMod val="50000"/>
                    <a:lumOff val="50000"/>
                  </a:schemeClr>
                </a:solidFill>
                <a:latin typeface="Arial Nova Light" panose="020B0304020202020204" pitchFamily="34" charset="0"/>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FCBFCBB3-0BB1-DB41-8315-374D7E9A80EA}"/>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 name="Title 2">
            <a:extLst>
              <a:ext uri="{FF2B5EF4-FFF2-40B4-BE49-F238E27FC236}">
                <a16:creationId xmlns:a16="http://schemas.microsoft.com/office/drawing/2014/main" id="{5739449F-FEA6-3D4D-B93D-CAFB534826A7}"/>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DA5868AD-F63B-4A41-B05C-F1C05146ECC2}"/>
              </a:ext>
            </a:extLst>
          </p:cNvPr>
          <p:cNvSpPr>
            <a:spLocks noGrp="1"/>
          </p:cNvSpPr>
          <p:nvPr>
            <p:ph sz="quarter" idx="19"/>
          </p:nvPr>
        </p:nvSpPr>
        <p:spPr>
          <a:xfrm>
            <a:off x="3547872" y="2641888"/>
            <a:ext cx="7132320" cy="623248"/>
          </a:xfrm>
          <a:noFill/>
        </p:spPr>
        <p:txBody>
          <a:bodyPr vert="horz" wrap="square" lIns="182880" tIns="182880" rIns="182880" bIns="182880" rtlCol="0" anchor="ctr" anchorCtr="0">
            <a:spAutoFit/>
          </a:bodyPr>
          <a:lstStyle>
            <a:lvl1pPr>
              <a:defRPr lang="en-US" sz="1650" dirty="0">
                <a:latin typeface="Arial Nova Light" panose="020B0304020202020204" pitchFamily="34" charset="0"/>
              </a:defRPr>
            </a:lvl1pPr>
          </a:lstStyle>
          <a:p>
            <a:pPr lvl="0" algn="ctr">
              <a:spcAft>
                <a:spcPts val="0"/>
              </a:spcAft>
            </a:pPr>
            <a:r>
              <a:rPr lang="en-US"/>
              <a:t>Click to edit Master text styles</a:t>
            </a:r>
          </a:p>
        </p:txBody>
      </p:sp>
      <p:pic>
        <p:nvPicPr>
          <p:cNvPr id="11" name="Picture 10">
            <a:extLst>
              <a:ext uri="{FF2B5EF4-FFF2-40B4-BE49-F238E27FC236}">
                <a16:creationId xmlns:a16="http://schemas.microsoft.com/office/drawing/2014/main" id="{818DFD4D-D6D6-4F8F-9AA1-99EC86984E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5" name="Text Placeholder 14">
            <a:extLst>
              <a:ext uri="{FF2B5EF4-FFF2-40B4-BE49-F238E27FC236}">
                <a16:creationId xmlns:a16="http://schemas.microsoft.com/office/drawing/2014/main" id="{6D0D448A-3286-4C92-A14C-977D3A46F462}"/>
              </a:ext>
            </a:extLst>
          </p:cNvPr>
          <p:cNvSpPr>
            <a:spLocks noGrp="1"/>
          </p:cNvSpPr>
          <p:nvPr>
            <p:ph type="body" sz="quarter" idx="20"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6" name="Text Placeholder 14">
            <a:extLst>
              <a:ext uri="{FF2B5EF4-FFF2-40B4-BE49-F238E27FC236}">
                <a16:creationId xmlns:a16="http://schemas.microsoft.com/office/drawing/2014/main" id="{7F87BBBF-4279-429C-A737-AAF62CFFCA0D}"/>
              </a:ext>
            </a:extLst>
          </p:cNvPr>
          <p:cNvSpPr>
            <a:spLocks noGrp="1"/>
          </p:cNvSpPr>
          <p:nvPr>
            <p:ph type="body" sz="quarter" idx="21"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17" name="Text Placeholder 17">
            <a:extLst>
              <a:ext uri="{FF2B5EF4-FFF2-40B4-BE49-F238E27FC236}">
                <a16:creationId xmlns:a16="http://schemas.microsoft.com/office/drawing/2014/main" id="{024620C0-2EA0-4645-A25B-DC5E8A178D2B}"/>
              </a:ext>
            </a:extLst>
          </p:cNvPr>
          <p:cNvSpPr>
            <a:spLocks noGrp="1"/>
          </p:cNvSpPr>
          <p:nvPr>
            <p:ph type="body" sz="quarter" idx="25"/>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
        <p:nvSpPr>
          <p:cNvPr id="18" name="Freeform 15">
            <a:extLst>
              <a:ext uri="{FF2B5EF4-FFF2-40B4-BE49-F238E27FC236}">
                <a16:creationId xmlns:a16="http://schemas.microsoft.com/office/drawing/2014/main" id="{73526960-540B-476A-9AE6-4FCF09ECB293}"/>
              </a:ext>
            </a:extLst>
          </p:cNvPr>
          <p:cNvSpPr/>
          <p:nvPr/>
        </p:nvSpPr>
        <p:spPr>
          <a:xfrm>
            <a:off x="1328346" y="2228775"/>
            <a:ext cx="1923461" cy="1923461"/>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Tree>
    <p:extLst>
      <p:ext uri="{BB962C8B-B14F-4D97-AF65-F5344CB8AC3E}">
        <p14:creationId xmlns:p14="http://schemas.microsoft.com/office/powerpoint/2010/main" val="57763876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Icon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1B1079E5-A23D-A445-87A5-5AB81054A959}"/>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9" name="Content Placeholder 3">
            <a:extLst>
              <a:ext uri="{FF2B5EF4-FFF2-40B4-BE49-F238E27FC236}">
                <a16:creationId xmlns:a16="http://schemas.microsoft.com/office/drawing/2014/main" id="{79268C41-2EF1-DC49-AA9A-8A5CF1F157BD}"/>
              </a:ext>
            </a:extLst>
          </p:cNvPr>
          <p:cNvSpPr>
            <a:spLocks noGrp="1"/>
          </p:cNvSpPr>
          <p:nvPr>
            <p:ph sz="quarter" idx="19" hasCustomPrompt="1"/>
          </p:nvPr>
        </p:nvSpPr>
        <p:spPr>
          <a:xfrm>
            <a:off x="2153851" y="2221992"/>
            <a:ext cx="2468880" cy="219456"/>
          </a:xfrm>
        </p:spPr>
        <p:txBody>
          <a:bodyPr lIns="0" tIns="0" rIns="0" bIns="0" anchor="t" anchorCtr="0">
            <a:noAutofit/>
          </a:bodyPr>
          <a:lstStyle>
            <a:lvl1pPr algn="ctr">
              <a:buFontTx/>
              <a:buNone/>
              <a:defRPr sz="825" b="1">
                <a:solidFill>
                  <a:schemeClr val="tx1"/>
                </a:solidFill>
                <a:latin typeface="Arial Nova" panose="020B0504020202020204" pitchFamily="34" charset="0"/>
              </a:defRPr>
            </a:lvl1pPr>
          </a:lstStyle>
          <a:p>
            <a:pPr lvl="0"/>
            <a:r>
              <a:rPr lang="en-US" dirty="0"/>
              <a:t>CLICK TO EDIT</a:t>
            </a:r>
          </a:p>
        </p:txBody>
      </p:sp>
      <p:sp>
        <p:nvSpPr>
          <p:cNvPr id="30" name="Content Placeholder 3">
            <a:extLst>
              <a:ext uri="{FF2B5EF4-FFF2-40B4-BE49-F238E27FC236}">
                <a16:creationId xmlns:a16="http://schemas.microsoft.com/office/drawing/2014/main" id="{D6FD83CD-24A9-4640-978C-A8873D8307A6}"/>
              </a:ext>
            </a:extLst>
          </p:cNvPr>
          <p:cNvSpPr>
            <a:spLocks noGrp="1"/>
          </p:cNvSpPr>
          <p:nvPr>
            <p:ph sz="quarter" idx="20" hasCustomPrompt="1"/>
          </p:nvPr>
        </p:nvSpPr>
        <p:spPr>
          <a:xfrm>
            <a:off x="7593101" y="2221992"/>
            <a:ext cx="2468880" cy="219456"/>
          </a:xfrm>
        </p:spPr>
        <p:txBody>
          <a:bodyPr lIns="0" tIns="0" rIns="0" bIns="0" anchor="t" anchorCtr="0">
            <a:noAutofit/>
          </a:bodyPr>
          <a:lstStyle>
            <a:lvl1pPr algn="ctr">
              <a:buFontTx/>
              <a:buNone/>
              <a:defRPr sz="825" b="1">
                <a:solidFill>
                  <a:schemeClr val="tx1"/>
                </a:solidFill>
                <a:latin typeface="Arial Nova" panose="020B0504020202020204" pitchFamily="34" charset="0"/>
              </a:defRPr>
            </a:lvl1pPr>
          </a:lstStyle>
          <a:p>
            <a:pPr lvl="0"/>
            <a:r>
              <a:rPr lang="en-US" dirty="0"/>
              <a:t>CLICK TO EDIT</a:t>
            </a:r>
          </a:p>
        </p:txBody>
      </p:sp>
      <p:sp>
        <p:nvSpPr>
          <p:cNvPr id="31" name="Content Placeholder 3">
            <a:extLst>
              <a:ext uri="{FF2B5EF4-FFF2-40B4-BE49-F238E27FC236}">
                <a16:creationId xmlns:a16="http://schemas.microsoft.com/office/drawing/2014/main" id="{ACED6CC3-4695-7D43-8573-0E62F98B652A}"/>
              </a:ext>
            </a:extLst>
          </p:cNvPr>
          <p:cNvSpPr>
            <a:spLocks noGrp="1"/>
          </p:cNvSpPr>
          <p:nvPr>
            <p:ph sz="quarter" idx="21" hasCustomPrompt="1"/>
          </p:nvPr>
        </p:nvSpPr>
        <p:spPr>
          <a:xfrm>
            <a:off x="4840668" y="2221992"/>
            <a:ext cx="2468880" cy="219456"/>
          </a:xfrm>
        </p:spPr>
        <p:txBody>
          <a:bodyPr lIns="0" tIns="0" rIns="0" bIns="0" anchor="t" anchorCtr="0">
            <a:noAutofit/>
          </a:bodyPr>
          <a:lstStyle>
            <a:lvl1pPr algn="ctr">
              <a:buFontTx/>
              <a:buNone/>
              <a:defRPr sz="825" b="1">
                <a:solidFill>
                  <a:schemeClr val="tx1"/>
                </a:solidFill>
                <a:latin typeface="Arial Nova" panose="020B0504020202020204" pitchFamily="34" charset="0"/>
              </a:defRPr>
            </a:lvl1pPr>
          </a:lstStyle>
          <a:p>
            <a:pPr lvl="0"/>
            <a:r>
              <a:rPr lang="en-US" dirty="0"/>
              <a:t>CLICK TO EDIT</a:t>
            </a:r>
          </a:p>
        </p:txBody>
      </p:sp>
      <p:sp>
        <p:nvSpPr>
          <p:cNvPr id="32" name="Content Placeholder 3">
            <a:extLst>
              <a:ext uri="{FF2B5EF4-FFF2-40B4-BE49-F238E27FC236}">
                <a16:creationId xmlns:a16="http://schemas.microsoft.com/office/drawing/2014/main" id="{9BD9B0F5-18F2-6147-9DD6-C9018AAD6800}"/>
              </a:ext>
            </a:extLst>
          </p:cNvPr>
          <p:cNvSpPr>
            <a:spLocks noGrp="1"/>
          </p:cNvSpPr>
          <p:nvPr>
            <p:ph sz="quarter" idx="22"/>
          </p:nvPr>
        </p:nvSpPr>
        <p:spPr>
          <a:xfrm>
            <a:off x="2606479" y="2557788"/>
            <a:ext cx="1563624" cy="115416"/>
          </a:xfrm>
        </p:spPr>
        <p:txBody>
          <a:bodyPr wrap="square" lIns="0" tIns="0" rIns="0" bIns="0" anchor="t" anchorCtr="0">
            <a:spAutoFit/>
          </a:bodyPr>
          <a:lstStyle>
            <a:lvl1pPr marL="128588" indent="-128588" algn="l">
              <a:buFont typeface="Arial" panose="020B0604020202020204" pitchFamily="34" charset="0"/>
              <a:buChar char="•"/>
              <a:defRPr sz="750" b="0" i="0">
                <a:solidFill>
                  <a:schemeClr val="tx1"/>
                </a:solidFill>
                <a:latin typeface="Arial Nova Light" panose="020B0304020202020204" pitchFamily="34" charset="0"/>
                <a:cs typeface="Arial Nova Light" panose="020B0304020202020204" pitchFamily="34" charset="0"/>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674D65F5-0BDC-D54F-8A9B-2E361CA4AD66}"/>
              </a:ext>
            </a:extLst>
          </p:cNvPr>
          <p:cNvSpPr>
            <a:spLocks noGrp="1"/>
          </p:cNvSpPr>
          <p:nvPr>
            <p:ph sz="quarter" idx="23"/>
          </p:nvPr>
        </p:nvSpPr>
        <p:spPr>
          <a:xfrm>
            <a:off x="8045729" y="2557788"/>
            <a:ext cx="1563624" cy="115416"/>
          </a:xfrm>
        </p:spPr>
        <p:txBody>
          <a:bodyPr wrap="square" lIns="0" tIns="0" rIns="0" bIns="0" anchor="t" anchorCtr="0">
            <a:spAutoFit/>
          </a:bodyPr>
          <a:lstStyle>
            <a:lvl1pPr marL="128588" indent="-128588" algn="l">
              <a:buFont typeface="Arial" panose="020B0604020202020204" pitchFamily="34" charset="0"/>
              <a:buChar char="•"/>
              <a:defRPr sz="750" b="0" i="0">
                <a:solidFill>
                  <a:schemeClr val="tx1"/>
                </a:solidFill>
                <a:latin typeface="Arial Nova Light" panose="020B0304020202020204" pitchFamily="34" charset="0"/>
                <a:cs typeface="Arial Nova Light" panose="020B0304020202020204" pitchFamily="34" charset="0"/>
              </a:defRPr>
            </a:lvl1pPr>
          </a:lstStyle>
          <a:p>
            <a:pPr lvl="0"/>
            <a:r>
              <a:rPr lang="en-US"/>
              <a:t>Click to edit Master text styles</a:t>
            </a:r>
          </a:p>
        </p:txBody>
      </p:sp>
      <p:sp>
        <p:nvSpPr>
          <p:cNvPr id="34" name="Content Placeholder 3">
            <a:extLst>
              <a:ext uri="{FF2B5EF4-FFF2-40B4-BE49-F238E27FC236}">
                <a16:creationId xmlns:a16="http://schemas.microsoft.com/office/drawing/2014/main" id="{8954E0FE-8602-544B-9A6D-BC6AE8430695}"/>
              </a:ext>
            </a:extLst>
          </p:cNvPr>
          <p:cNvSpPr>
            <a:spLocks noGrp="1"/>
          </p:cNvSpPr>
          <p:nvPr>
            <p:ph sz="quarter" idx="24"/>
          </p:nvPr>
        </p:nvSpPr>
        <p:spPr>
          <a:xfrm>
            <a:off x="5293296" y="2557788"/>
            <a:ext cx="1563624" cy="115416"/>
          </a:xfrm>
        </p:spPr>
        <p:txBody>
          <a:bodyPr wrap="square" lIns="0" tIns="0" rIns="0" bIns="0" anchor="t" anchorCtr="0">
            <a:spAutoFit/>
          </a:bodyPr>
          <a:lstStyle>
            <a:lvl1pPr marL="128588" indent="-128588" algn="l">
              <a:buFont typeface="Arial" panose="020B0604020202020204" pitchFamily="34" charset="0"/>
              <a:buChar char="•"/>
              <a:defRPr sz="750" b="0" i="0">
                <a:solidFill>
                  <a:schemeClr val="tx1"/>
                </a:solidFill>
                <a:latin typeface="Arial Nova Light" panose="020B0304020202020204" pitchFamily="34" charset="0"/>
                <a:cs typeface="Arial Nova Light" panose="020B0304020202020204" pitchFamily="34" charset="0"/>
              </a:defRPr>
            </a:lvl1pPr>
          </a:lstStyle>
          <a:p>
            <a:pPr lvl="0"/>
            <a:r>
              <a:rPr lang="en-US"/>
              <a:t>Click to edit Master text styles</a:t>
            </a:r>
          </a:p>
        </p:txBody>
      </p:sp>
      <p:sp>
        <p:nvSpPr>
          <p:cNvPr id="23" name="Text Placeholder 17">
            <a:extLst>
              <a:ext uri="{FF2B5EF4-FFF2-40B4-BE49-F238E27FC236}">
                <a16:creationId xmlns:a16="http://schemas.microsoft.com/office/drawing/2014/main" id="{2DEC4891-2E60-9E40-9F36-2D5F536EB145}"/>
              </a:ext>
            </a:extLst>
          </p:cNvPr>
          <p:cNvSpPr>
            <a:spLocks noGrp="1"/>
          </p:cNvSpPr>
          <p:nvPr>
            <p:ph type="body" sz="quarter" idx="25"/>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27" name="Picture 26">
            <a:extLst>
              <a:ext uri="{FF2B5EF4-FFF2-40B4-BE49-F238E27FC236}">
                <a16:creationId xmlns:a16="http://schemas.microsoft.com/office/drawing/2014/main" id="{929854A3-91BF-46FE-96BC-5929EEDD88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28" name="Text Placeholder 14">
            <a:extLst>
              <a:ext uri="{FF2B5EF4-FFF2-40B4-BE49-F238E27FC236}">
                <a16:creationId xmlns:a16="http://schemas.microsoft.com/office/drawing/2014/main" id="{2EB55920-3A44-42DB-AE82-D8BC8381F712}"/>
              </a:ext>
            </a:extLst>
          </p:cNvPr>
          <p:cNvSpPr>
            <a:spLocks noGrp="1"/>
          </p:cNvSpPr>
          <p:nvPr>
            <p:ph type="body" sz="quarter" idx="26"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35" name="Text Placeholder 14">
            <a:extLst>
              <a:ext uri="{FF2B5EF4-FFF2-40B4-BE49-F238E27FC236}">
                <a16:creationId xmlns:a16="http://schemas.microsoft.com/office/drawing/2014/main" id="{3C6ED998-F6D8-48CF-983F-4A48FEDA3CDB}"/>
              </a:ext>
            </a:extLst>
          </p:cNvPr>
          <p:cNvSpPr>
            <a:spLocks noGrp="1"/>
          </p:cNvSpPr>
          <p:nvPr>
            <p:ph type="body" sz="quarter" idx="27"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42" name="Freeform 43">
            <a:extLst>
              <a:ext uri="{FF2B5EF4-FFF2-40B4-BE49-F238E27FC236}">
                <a16:creationId xmlns:a16="http://schemas.microsoft.com/office/drawing/2014/main" id="{2D252FC9-2577-4916-B3E4-B14BB03DF6AD}"/>
              </a:ext>
            </a:extLst>
          </p:cNvPr>
          <p:cNvSpPr/>
          <p:nvPr/>
        </p:nvSpPr>
        <p:spPr>
          <a:xfrm>
            <a:off x="2636025" y="2500238"/>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43" name="Freeform 44">
            <a:extLst>
              <a:ext uri="{FF2B5EF4-FFF2-40B4-BE49-F238E27FC236}">
                <a16:creationId xmlns:a16="http://schemas.microsoft.com/office/drawing/2014/main" id="{DCDA54A3-F7B2-4761-A51F-3B7D772AE7AD}"/>
              </a:ext>
            </a:extLst>
          </p:cNvPr>
          <p:cNvSpPr/>
          <p:nvPr/>
        </p:nvSpPr>
        <p:spPr>
          <a:xfrm>
            <a:off x="5322843" y="2500238"/>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44" name="Freeform 45">
            <a:extLst>
              <a:ext uri="{FF2B5EF4-FFF2-40B4-BE49-F238E27FC236}">
                <a16:creationId xmlns:a16="http://schemas.microsoft.com/office/drawing/2014/main" id="{78F0AC29-F677-47E7-B3B4-26D29B33BD0B}"/>
              </a:ext>
            </a:extLst>
          </p:cNvPr>
          <p:cNvSpPr/>
          <p:nvPr/>
        </p:nvSpPr>
        <p:spPr>
          <a:xfrm>
            <a:off x="8075276" y="2500238"/>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Tree>
    <p:extLst>
      <p:ext uri="{BB962C8B-B14F-4D97-AF65-F5344CB8AC3E}">
        <p14:creationId xmlns:p14="http://schemas.microsoft.com/office/powerpoint/2010/main" val="83520764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 Icons and text">
    <p:spTree>
      <p:nvGrpSpPr>
        <p:cNvPr id="1" name=""/>
        <p:cNvGrpSpPr/>
        <p:nvPr/>
      </p:nvGrpSpPr>
      <p:grpSpPr>
        <a:xfrm>
          <a:off x="0" y="0"/>
          <a:ext cx="0" cy="0"/>
          <a:chOff x="0" y="0"/>
          <a:chExt cx="0" cy="0"/>
        </a:xfrm>
      </p:grpSpPr>
      <p:sp>
        <p:nvSpPr>
          <p:cNvPr id="42" name="Content Placeholder 3">
            <a:extLst>
              <a:ext uri="{FF2B5EF4-FFF2-40B4-BE49-F238E27FC236}">
                <a16:creationId xmlns:a16="http://schemas.microsoft.com/office/drawing/2014/main" id="{7566D22B-6DD4-A44D-9BE9-4B56349DA632}"/>
              </a:ext>
            </a:extLst>
          </p:cNvPr>
          <p:cNvSpPr>
            <a:spLocks noGrp="1"/>
          </p:cNvSpPr>
          <p:nvPr>
            <p:ph sz="quarter" idx="31" hasCustomPrompt="1"/>
          </p:nvPr>
        </p:nvSpPr>
        <p:spPr>
          <a:xfrm>
            <a:off x="8809929" y="2634872"/>
            <a:ext cx="1508760" cy="1389888"/>
          </a:xfrm>
        </p:spPr>
        <p:txBody>
          <a:bodyPr vert="horz" lIns="0" tIns="0" rIns="0" bIns="0" rtlCol="0" anchor="ctr" anchorCtr="0">
            <a:noAutofit/>
          </a:bodyPr>
          <a:lstStyle>
            <a:lvl1pPr>
              <a:defRPr lang="en-US" sz="825" b="0" dirty="0">
                <a:latin typeface="Arial Nova" panose="020B0504020202020204" pitchFamily="34" charset="0"/>
              </a:defRPr>
            </a:lvl1pPr>
          </a:lstStyle>
          <a:p>
            <a:pPr lvl="0" algn="ctr"/>
            <a:r>
              <a:rPr lang="en-US" dirty="0"/>
              <a:t>CLICK TO EDIT</a:t>
            </a:r>
          </a:p>
        </p:txBody>
      </p:sp>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1B1079E5-A23D-A445-87A5-5AB81054A959}"/>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9" name="Content Placeholder 3">
            <a:extLst>
              <a:ext uri="{FF2B5EF4-FFF2-40B4-BE49-F238E27FC236}">
                <a16:creationId xmlns:a16="http://schemas.microsoft.com/office/drawing/2014/main" id="{79268C41-2EF1-DC49-AA9A-8A5CF1F157BD}"/>
              </a:ext>
            </a:extLst>
          </p:cNvPr>
          <p:cNvSpPr>
            <a:spLocks noGrp="1"/>
          </p:cNvSpPr>
          <p:nvPr>
            <p:ph sz="quarter" idx="19" hasCustomPrompt="1"/>
          </p:nvPr>
        </p:nvSpPr>
        <p:spPr>
          <a:xfrm>
            <a:off x="1305087" y="2222723"/>
            <a:ext cx="2011680" cy="219456"/>
          </a:xfrm>
        </p:spPr>
        <p:txBody>
          <a:bodyPr vert="horz" lIns="0" tIns="0" rIns="0" bIns="0" rtlCol="0" anchor="t" anchorCtr="0">
            <a:noAutofit/>
          </a:bodyPr>
          <a:lstStyle>
            <a:lvl1pPr algn="ctr">
              <a:defRPr lang="en-US" sz="825" b="1" dirty="0">
                <a:latin typeface="Arial Nova" panose="020B0504020202020204" pitchFamily="34" charset="0"/>
              </a:defRPr>
            </a:lvl1pPr>
          </a:lstStyle>
          <a:p>
            <a:pPr lvl="0" algn="ctr"/>
            <a:r>
              <a:rPr lang="en-US" dirty="0"/>
              <a:t>CLICK TO EDIT</a:t>
            </a:r>
          </a:p>
        </p:txBody>
      </p:sp>
      <p:sp>
        <p:nvSpPr>
          <p:cNvPr id="30" name="Content Placeholder 3">
            <a:extLst>
              <a:ext uri="{FF2B5EF4-FFF2-40B4-BE49-F238E27FC236}">
                <a16:creationId xmlns:a16="http://schemas.microsoft.com/office/drawing/2014/main" id="{D6FD83CD-24A9-4640-978C-A8873D8307A6}"/>
              </a:ext>
            </a:extLst>
          </p:cNvPr>
          <p:cNvSpPr>
            <a:spLocks noGrp="1"/>
          </p:cNvSpPr>
          <p:nvPr>
            <p:ph sz="quarter" idx="20" hasCustomPrompt="1"/>
          </p:nvPr>
        </p:nvSpPr>
        <p:spPr>
          <a:xfrm>
            <a:off x="6137815" y="2222723"/>
            <a:ext cx="2011680" cy="219456"/>
          </a:xfrm>
        </p:spPr>
        <p:txBody>
          <a:bodyPr vert="horz" lIns="0" tIns="0" rIns="0" bIns="0" rtlCol="0" anchor="t" anchorCtr="0">
            <a:noAutofit/>
          </a:bodyPr>
          <a:lstStyle>
            <a:lvl1pPr algn="ctr">
              <a:defRPr lang="en-US" sz="825" b="1" dirty="0">
                <a:latin typeface="Arial Nova" panose="020B0504020202020204" pitchFamily="34" charset="0"/>
              </a:defRPr>
            </a:lvl1pPr>
          </a:lstStyle>
          <a:p>
            <a:pPr lvl="0" algn="ctr"/>
            <a:r>
              <a:rPr lang="en-US" dirty="0"/>
              <a:t>CLICK TO EDIT</a:t>
            </a:r>
          </a:p>
        </p:txBody>
      </p:sp>
      <p:sp>
        <p:nvSpPr>
          <p:cNvPr id="31" name="Content Placeholder 3">
            <a:extLst>
              <a:ext uri="{FF2B5EF4-FFF2-40B4-BE49-F238E27FC236}">
                <a16:creationId xmlns:a16="http://schemas.microsoft.com/office/drawing/2014/main" id="{ACED6CC3-4695-7D43-8573-0E62F98B652A}"/>
              </a:ext>
            </a:extLst>
          </p:cNvPr>
          <p:cNvSpPr>
            <a:spLocks noGrp="1"/>
          </p:cNvSpPr>
          <p:nvPr>
            <p:ph sz="quarter" idx="21" hasCustomPrompt="1"/>
          </p:nvPr>
        </p:nvSpPr>
        <p:spPr>
          <a:xfrm>
            <a:off x="3700985" y="2222723"/>
            <a:ext cx="2011680" cy="219456"/>
          </a:xfrm>
        </p:spPr>
        <p:txBody>
          <a:bodyPr vert="horz" lIns="0" tIns="0" rIns="0" bIns="0" rtlCol="0" anchor="t" anchorCtr="0">
            <a:noAutofit/>
          </a:bodyPr>
          <a:lstStyle>
            <a:lvl1pPr algn="ctr">
              <a:defRPr lang="en-US" sz="825" b="1" dirty="0">
                <a:latin typeface="Arial Nova" panose="020B0504020202020204" pitchFamily="34" charset="0"/>
              </a:defRPr>
            </a:lvl1pPr>
          </a:lstStyle>
          <a:p>
            <a:pPr lvl="0" algn="ctr"/>
            <a:r>
              <a:rPr lang="en-US" dirty="0"/>
              <a:t>CLICK TO EDIT</a:t>
            </a:r>
          </a:p>
        </p:txBody>
      </p:sp>
      <p:sp>
        <p:nvSpPr>
          <p:cNvPr id="32" name="Content Placeholder 3">
            <a:extLst>
              <a:ext uri="{FF2B5EF4-FFF2-40B4-BE49-F238E27FC236}">
                <a16:creationId xmlns:a16="http://schemas.microsoft.com/office/drawing/2014/main" id="{9BD9B0F5-18F2-6147-9DD6-C9018AAD6800}"/>
              </a:ext>
            </a:extLst>
          </p:cNvPr>
          <p:cNvSpPr>
            <a:spLocks noGrp="1"/>
          </p:cNvSpPr>
          <p:nvPr>
            <p:ph sz="quarter" idx="22"/>
          </p:nvPr>
        </p:nvSpPr>
        <p:spPr>
          <a:xfrm>
            <a:off x="1396527" y="4249487"/>
            <a:ext cx="2011680" cy="138499"/>
          </a:xfrm>
        </p:spPr>
        <p:txBody>
          <a:bodyPr vert="horz" lIns="0" tIns="0" rIns="0" bIns="0" rtlCol="0" anchor="t" anchorCtr="0">
            <a:noAutofit/>
          </a:bodyPr>
          <a:lstStyle>
            <a:lvl1pPr>
              <a:defRPr lang="en-US" sz="675" dirty="0"/>
            </a:lvl1pPr>
          </a:lstStyle>
          <a:p>
            <a:pPr marL="130302" lvl="0" indent="-130302">
              <a:spcBef>
                <a:spcPts val="450"/>
              </a:spcBef>
              <a:spcAft>
                <a:spcPts val="0"/>
              </a:spcAft>
              <a:buFont typeface="Wingdings" pitchFamily="2" charset="2"/>
              <a:buChar char="§"/>
            </a:pPr>
            <a:r>
              <a:rPr lang="en-US"/>
              <a:t>Click to edit Master text styles</a:t>
            </a:r>
          </a:p>
        </p:txBody>
      </p:sp>
      <p:sp>
        <p:nvSpPr>
          <p:cNvPr id="33" name="Content Placeholder 3">
            <a:extLst>
              <a:ext uri="{FF2B5EF4-FFF2-40B4-BE49-F238E27FC236}">
                <a16:creationId xmlns:a16="http://schemas.microsoft.com/office/drawing/2014/main" id="{674D65F5-0BDC-D54F-8A9B-2E361CA4AD66}"/>
              </a:ext>
            </a:extLst>
          </p:cNvPr>
          <p:cNvSpPr>
            <a:spLocks noGrp="1"/>
          </p:cNvSpPr>
          <p:nvPr>
            <p:ph sz="quarter" idx="23"/>
          </p:nvPr>
        </p:nvSpPr>
        <p:spPr>
          <a:xfrm>
            <a:off x="6137815" y="4249487"/>
            <a:ext cx="2011680" cy="138499"/>
          </a:xfrm>
        </p:spPr>
        <p:txBody>
          <a:bodyPr vert="horz" lIns="0" tIns="0" rIns="0" bIns="0" rtlCol="0" anchor="t" anchorCtr="0">
            <a:noAutofit/>
          </a:bodyPr>
          <a:lstStyle>
            <a:lvl1pPr>
              <a:defRPr lang="en-US" sz="675" dirty="0"/>
            </a:lvl1pPr>
          </a:lstStyle>
          <a:p>
            <a:pPr marL="130302" lvl="0" indent="-130302">
              <a:spcBef>
                <a:spcPts val="450"/>
              </a:spcBef>
              <a:spcAft>
                <a:spcPts val="0"/>
              </a:spcAft>
              <a:buFont typeface="Wingdings" pitchFamily="2" charset="2"/>
              <a:buChar char="§"/>
            </a:pPr>
            <a:r>
              <a:rPr lang="en-US"/>
              <a:t>Click to edit Master text styles</a:t>
            </a:r>
          </a:p>
        </p:txBody>
      </p:sp>
      <p:sp>
        <p:nvSpPr>
          <p:cNvPr id="34" name="Content Placeholder 3">
            <a:extLst>
              <a:ext uri="{FF2B5EF4-FFF2-40B4-BE49-F238E27FC236}">
                <a16:creationId xmlns:a16="http://schemas.microsoft.com/office/drawing/2014/main" id="{8954E0FE-8602-544B-9A6D-BC6AE8430695}"/>
              </a:ext>
            </a:extLst>
          </p:cNvPr>
          <p:cNvSpPr>
            <a:spLocks noGrp="1"/>
          </p:cNvSpPr>
          <p:nvPr>
            <p:ph sz="quarter" idx="24"/>
          </p:nvPr>
        </p:nvSpPr>
        <p:spPr>
          <a:xfrm>
            <a:off x="3700985" y="4249487"/>
            <a:ext cx="2011680" cy="138499"/>
          </a:xfrm>
        </p:spPr>
        <p:txBody>
          <a:bodyPr vert="horz" lIns="0" tIns="0" rIns="0" bIns="0" rtlCol="0" anchor="t" anchorCtr="0">
            <a:noAutofit/>
          </a:bodyPr>
          <a:lstStyle>
            <a:lvl1pPr>
              <a:defRPr lang="en-US" sz="675" dirty="0"/>
            </a:lvl1pPr>
          </a:lstStyle>
          <a:p>
            <a:pPr marL="130302" lvl="0" indent="-130302">
              <a:spcBef>
                <a:spcPts val="450"/>
              </a:spcBef>
              <a:spcAft>
                <a:spcPts val="0"/>
              </a:spcAft>
              <a:buFont typeface="Wingdings" pitchFamily="2" charset="2"/>
              <a:buChar char="§"/>
            </a:pPr>
            <a:r>
              <a:rPr lang="en-US"/>
              <a:t>Click to edit Master text styles</a:t>
            </a:r>
          </a:p>
        </p:txBody>
      </p:sp>
      <p:sp>
        <p:nvSpPr>
          <p:cNvPr id="26" name="Content Placeholder 3">
            <a:extLst>
              <a:ext uri="{FF2B5EF4-FFF2-40B4-BE49-F238E27FC236}">
                <a16:creationId xmlns:a16="http://schemas.microsoft.com/office/drawing/2014/main" id="{468E8C33-FE5C-8747-9F86-6ED0526D14E1}"/>
              </a:ext>
            </a:extLst>
          </p:cNvPr>
          <p:cNvSpPr>
            <a:spLocks noGrp="1"/>
          </p:cNvSpPr>
          <p:nvPr>
            <p:ph sz="quarter" idx="25" hasCustomPrompt="1"/>
          </p:nvPr>
        </p:nvSpPr>
        <p:spPr>
          <a:xfrm>
            <a:off x="8558469" y="2222723"/>
            <a:ext cx="2011680" cy="219456"/>
          </a:xfrm>
        </p:spPr>
        <p:txBody>
          <a:bodyPr vert="horz" lIns="0" tIns="0" rIns="0" bIns="0" rtlCol="0" anchor="t" anchorCtr="0">
            <a:noAutofit/>
          </a:bodyPr>
          <a:lstStyle>
            <a:lvl1pPr algn="ctr">
              <a:defRPr lang="en-US" sz="825" b="1" dirty="0">
                <a:latin typeface="Arial Nova" panose="020B0504020202020204" pitchFamily="34" charset="0"/>
              </a:defRPr>
            </a:lvl1pPr>
          </a:lstStyle>
          <a:p>
            <a:pPr lvl="0" algn="ctr"/>
            <a:r>
              <a:rPr lang="en-US" dirty="0"/>
              <a:t>CLICK TO EDIT</a:t>
            </a:r>
          </a:p>
        </p:txBody>
      </p:sp>
      <p:sp>
        <p:nvSpPr>
          <p:cNvPr id="27" name="Content Placeholder 3">
            <a:extLst>
              <a:ext uri="{FF2B5EF4-FFF2-40B4-BE49-F238E27FC236}">
                <a16:creationId xmlns:a16="http://schemas.microsoft.com/office/drawing/2014/main" id="{A354C75B-E9FF-BE4A-B6EC-0EC0EA6CB843}"/>
              </a:ext>
            </a:extLst>
          </p:cNvPr>
          <p:cNvSpPr>
            <a:spLocks noGrp="1"/>
          </p:cNvSpPr>
          <p:nvPr>
            <p:ph sz="quarter" idx="26"/>
          </p:nvPr>
        </p:nvSpPr>
        <p:spPr>
          <a:xfrm>
            <a:off x="8558469" y="4249487"/>
            <a:ext cx="2011680" cy="138499"/>
          </a:xfrm>
        </p:spPr>
        <p:txBody>
          <a:bodyPr vert="horz" lIns="0" tIns="0" rIns="0" bIns="0" rtlCol="0" anchor="t" anchorCtr="0">
            <a:noAutofit/>
          </a:bodyPr>
          <a:lstStyle>
            <a:lvl1pPr>
              <a:defRPr lang="en-US" sz="675" dirty="0"/>
            </a:lvl1pPr>
          </a:lstStyle>
          <a:p>
            <a:pPr marL="130302" lvl="0" indent="-130302">
              <a:spcBef>
                <a:spcPts val="450"/>
              </a:spcBef>
              <a:spcAft>
                <a:spcPts val="0"/>
              </a:spcAft>
              <a:buFont typeface="Wingdings" pitchFamily="2" charset="2"/>
              <a:buChar char="§"/>
            </a:pPr>
            <a:r>
              <a:rPr lang="en-US"/>
              <a:t>Click to edit Master text styles</a:t>
            </a:r>
          </a:p>
        </p:txBody>
      </p:sp>
      <p:sp>
        <p:nvSpPr>
          <p:cNvPr id="24" name="Text Placeholder 17">
            <a:extLst>
              <a:ext uri="{FF2B5EF4-FFF2-40B4-BE49-F238E27FC236}">
                <a16:creationId xmlns:a16="http://schemas.microsoft.com/office/drawing/2014/main" id="{D744244C-AFFB-424C-80BE-8AAEF4E2B642}"/>
              </a:ext>
            </a:extLst>
          </p:cNvPr>
          <p:cNvSpPr>
            <a:spLocks noGrp="1"/>
          </p:cNvSpPr>
          <p:nvPr>
            <p:ph type="body" sz="quarter" idx="27"/>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
        <p:nvSpPr>
          <p:cNvPr id="36" name="Content Placeholder 3">
            <a:extLst>
              <a:ext uri="{FF2B5EF4-FFF2-40B4-BE49-F238E27FC236}">
                <a16:creationId xmlns:a16="http://schemas.microsoft.com/office/drawing/2014/main" id="{D0642223-FEF8-4348-8829-48EC6593AAE9}"/>
              </a:ext>
            </a:extLst>
          </p:cNvPr>
          <p:cNvSpPr>
            <a:spLocks noGrp="1"/>
          </p:cNvSpPr>
          <p:nvPr>
            <p:ph sz="quarter" idx="28" hasCustomPrompt="1"/>
          </p:nvPr>
        </p:nvSpPr>
        <p:spPr>
          <a:xfrm>
            <a:off x="1558663" y="2639082"/>
            <a:ext cx="1504531" cy="1385678"/>
          </a:xfrm>
        </p:spPr>
        <p:txBody>
          <a:bodyPr lIns="0" tIns="0" rIns="0" bIns="0" anchor="ctr" anchorCtr="0">
            <a:noAutofit/>
          </a:bodyPr>
          <a:lstStyle>
            <a:lvl1pPr algn="ctr">
              <a:buFontTx/>
              <a:buNone/>
              <a:defRPr sz="825" b="0">
                <a:solidFill>
                  <a:schemeClr val="tx1"/>
                </a:solidFill>
                <a:latin typeface="Arial Nova" panose="020B0504020202020204" pitchFamily="34" charset="0"/>
              </a:defRPr>
            </a:lvl1pPr>
          </a:lstStyle>
          <a:p>
            <a:pPr lvl="0"/>
            <a:r>
              <a:rPr lang="en-US" dirty="0"/>
              <a:t>CLICK TO EDIT</a:t>
            </a:r>
          </a:p>
        </p:txBody>
      </p:sp>
      <p:sp>
        <p:nvSpPr>
          <p:cNvPr id="38" name="Content Placeholder 3">
            <a:extLst>
              <a:ext uri="{FF2B5EF4-FFF2-40B4-BE49-F238E27FC236}">
                <a16:creationId xmlns:a16="http://schemas.microsoft.com/office/drawing/2014/main" id="{A705A3AE-EB1A-4C40-9EA0-3A9305DC3BE9}"/>
              </a:ext>
            </a:extLst>
          </p:cNvPr>
          <p:cNvSpPr>
            <a:spLocks noGrp="1"/>
          </p:cNvSpPr>
          <p:nvPr>
            <p:ph sz="quarter" idx="29" hasCustomPrompt="1"/>
          </p:nvPr>
        </p:nvSpPr>
        <p:spPr>
          <a:xfrm>
            <a:off x="3952445" y="2634872"/>
            <a:ext cx="1508760" cy="1389888"/>
          </a:xfrm>
        </p:spPr>
        <p:txBody>
          <a:bodyPr vert="horz" lIns="0" tIns="0" rIns="0" bIns="0" rtlCol="0" anchor="ctr" anchorCtr="0">
            <a:noAutofit/>
          </a:bodyPr>
          <a:lstStyle>
            <a:lvl1pPr algn="ctr">
              <a:defRPr lang="en-US" sz="825" b="0" dirty="0">
                <a:latin typeface="Arial Nova" panose="020B0504020202020204" pitchFamily="34" charset="0"/>
              </a:defRPr>
            </a:lvl1pPr>
          </a:lstStyle>
          <a:p>
            <a:pPr lvl="0" algn="ctr"/>
            <a:r>
              <a:rPr lang="en-US" dirty="0"/>
              <a:t>CLICK TO EDIT</a:t>
            </a:r>
          </a:p>
        </p:txBody>
      </p:sp>
      <p:sp>
        <p:nvSpPr>
          <p:cNvPr id="39" name="Content Placeholder 3">
            <a:extLst>
              <a:ext uri="{FF2B5EF4-FFF2-40B4-BE49-F238E27FC236}">
                <a16:creationId xmlns:a16="http://schemas.microsoft.com/office/drawing/2014/main" id="{8D853821-D457-564B-B27D-27B72CF5500B}"/>
              </a:ext>
            </a:extLst>
          </p:cNvPr>
          <p:cNvSpPr>
            <a:spLocks noGrp="1"/>
          </p:cNvSpPr>
          <p:nvPr>
            <p:ph sz="quarter" idx="30" hasCustomPrompt="1"/>
          </p:nvPr>
        </p:nvSpPr>
        <p:spPr>
          <a:xfrm>
            <a:off x="6389275" y="2634872"/>
            <a:ext cx="1508760" cy="1389888"/>
          </a:xfrm>
        </p:spPr>
        <p:txBody>
          <a:bodyPr lIns="0" tIns="0" rIns="0" bIns="0" anchor="ctr" anchorCtr="0">
            <a:noAutofit/>
          </a:bodyPr>
          <a:lstStyle>
            <a:lvl1pPr algn="ctr">
              <a:buFontTx/>
              <a:buNone/>
              <a:defRPr sz="750" b="0">
                <a:solidFill>
                  <a:schemeClr val="tx2"/>
                </a:solidFill>
              </a:defRPr>
            </a:lvl1pPr>
          </a:lstStyle>
          <a:p>
            <a:pPr lvl="0"/>
            <a:r>
              <a:rPr lang="en-US" dirty="0"/>
              <a:t>CLICK TO EDIT</a:t>
            </a:r>
          </a:p>
        </p:txBody>
      </p:sp>
      <p:pic>
        <p:nvPicPr>
          <p:cNvPr id="43" name="Picture 42">
            <a:extLst>
              <a:ext uri="{FF2B5EF4-FFF2-40B4-BE49-F238E27FC236}">
                <a16:creationId xmlns:a16="http://schemas.microsoft.com/office/drawing/2014/main" id="{55DFBEE2-8CC6-4888-9DEA-A4B7E5F2CA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44" name="Text Placeholder 14">
            <a:extLst>
              <a:ext uri="{FF2B5EF4-FFF2-40B4-BE49-F238E27FC236}">
                <a16:creationId xmlns:a16="http://schemas.microsoft.com/office/drawing/2014/main" id="{9D1305D9-41A6-4E4C-A603-2319FD220634}"/>
              </a:ext>
            </a:extLst>
          </p:cNvPr>
          <p:cNvSpPr>
            <a:spLocks noGrp="1"/>
          </p:cNvSpPr>
          <p:nvPr>
            <p:ph type="body" sz="quarter" idx="32" hasCustomPrompt="1"/>
          </p:nvPr>
        </p:nvSpPr>
        <p:spPr>
          <a:xfrm>
            <a:off x="621792" y="5398305"/>
            <a:ext cx="10570464" cy="123111"/>
          </a:xfrm>
        </p:spPr>
        <p:txBody>
          <a:bodyPr wrap="square" lIns="0" tIns="0" rIns="0" bIns="0" anchor="b" anchorCtr="0">
            <a:spAutoFit/>
          </a:bodyPr>
          <a:lstStyle>
            <a:lvl1pPr algn="l">
              <a:spcAft>
                <a:spcPts val="0"/>
              </a:spcAft>
              <a:buFontTx/>
              <a:buNone/>
              <a:defRPr sz="8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45" name="Text Placeholder 14">
            <a:extLst>
              <a:ext uri="{FF2B5EF4-FFF2-40B4-BE49-F238E27FC236}">
                <a16:creationId xmlns:a16="http://schemas.microsoft.com/office/drawing/2014/main" id="{3C1AE968-E17C-48FE-9B2E-C9389334922E}"/>
              </a:ext>
            </a:extLst>
          </p:cNvPr>
          <p:cNvSpPr>
            <a:spLocks noGrp="1"/>
          </p:cNvSpPr>
          <p:nvPr>
            <p:ph type="body" sz="quarter" idx="33"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46" name="Freeform 43">
            <a:extLst>
              <a:ext uri="{FF2B5EF4-FFF2-40B4-BE49-F238E27FC236}">
                <a16:creationId xmlns:a16="http://schemas.microsoft.com/office/drawing/2014/main" id="{B4012A5A-D9EA-409A-BF26-77178A5F23AC}"/>
              </a:ext>
            </a:extLst>
          </p:cNvPr>
          <p:cNvSpPr/>
          <p:nvPr/>
        </p:nvSpPr>
        <p:spPr>
          <a:xfrm>
            <a:off x="1558661" y="2575394"/>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47" name="Freeform 43">
            <a:extLst>
              <a:ext uri="{FF2B5EF4-FFF2-40B4-BE49-F238E27FC236}">
                <a16:creationId xmlns:a16="http://schemas.microsoft.com/office/drawing/2014/main" id="{76A7CDDF-046C-4EB7-8B2B-F8C88A28F3F4}"/>
              </a:ext>
            </a:extLst>
          </p:cNvPr>
          <p:cNvSpPr/>
          <p:nvPr/>
        </p:nvSpPr>
        <p:spPr>
          <a:xfrm>
            <a:off x="3960323" y="2575394"/>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48" name="Freeform 43">
            <a:extLst>
              <a:ext uri="{FF2B5EF4-FFF2-40B4-BE49-F238E27FC236}">
                <a16:creationId xmlns:a16="http://schemas.microsoft.com/office/drawing/2014/main" id="{0E9A1831-E3DF-48A8-8E2B-A62F47C0AAE1}"/>
              </a:ext>
            </a:extLst>
          </p:cNvPr>
          <p:cNvSpPr/>
          <p:nvPr/>
        </p:nvSpPr>
        <p:spPr>
          <a:xfrm>
            <a:off x="6395785" y="2575394"/>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49" name="Freeform 43">
            <a:extLst>
              <a:ext uri="{FF2B5EF4-FFF2-40B4-BE49-F238E27FC236}">
                <a16:creationId xmlns:a16="http://schemas.microsoft.com/office/drawing/2014/main" id="{29B9FA4B-137D-47A3-AB8C-B97B2C710275}"/>
              </a:ext>
            </a:extLst>
          </p:cNvPr>
          <p:cNvSpPr/>
          <p:nvPr/>
        </p:nvSpPr>
        <p:spPr>
          <a:xfrm>
            <a:off x="8822499" y="2575394"/>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Tree>
    <p:extLst>
      <p:ext uri="{BB962C8B-B14F-4D97-AF65-F5344CB8AC3E}">
        <p14:creationId xmlns:p14="http://schemas.microsoft.com/office/powerpoint/2010/main" val="88389254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 Icon">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27A8E4C6-2D92-884C-AC69-679F73B3B9EF}"/>
              </a:ext>
            </a:extLst>
          </p:cNvPr>
          <p:cNvSpPr>
            <a:spLocks noGrp="1"/>
          </p:cNvSpPr>
          <p:nvPr>
            <p:ph type="body" sz="quarter" idx="27"/>
          </p:nvPr>
        </p:nvSpPr>
        <p:spPr>
          <a:xfrm>
            <a:off x="6856563" y="2258568"/>
            <a:ext cx="2011680" cy="219456"/>
          </a:xfrm>
        </p:spPr>
        <p:txBody>
          <a:bodyPr lIns="0" tIns="0" rIns="0" bIns="0" anchor="ctr" anchorCtr="0">
            <a:noAutofit/>
          </a:bodyPr>
          <a:lstStyle>
            <a:lvl1pPr algn="ctr">
              <a:spcAft>
                <a:spcPts val="0"/>
              </a:spcAft>
              <a:buFontTx/>
              <a:buNone/>
              <a:defRPr sz="900" b="1">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8" name="Text Placeholder 9">
            <a:extLst>
              <a:ext uri="{FF2B5EF4-FFF2-40B4-BE49-F238E27FC236}">
                <a16:creationId xmlns:a16="http://schemas.microsoft.com/office/drawing/2014/main" id="{DC53FAFD-A5B6-E546-A1C3-325F70BEDB08}"/>
              </a:ext>
            </a:extLst>
          </p:cNvPr>
          <p:cNvSpPr>
            <a:spLocks noGrp="1"/>
          </p:cNvSpPr>
          <p:nvPr>
            <p:ph type="body" sz="quarter" idx="32"/>
          </p:nvPr>
        </p:nvSpPr>
        <p:spPr>
          <a:xfrm>
            <a:off x="5100915" y="2258568"/>
            <a:ext cx="2011680" cy="219456"/>
          </a:xfrm>
        </p:spPr>
        <p:txBody>
          <a:bodyPr lIns="0" tIns="0" rIns="0" bIns="0" anchor="ctr" anchorCtr="0">
            <a:noAutofit/>
          </a:bodyPr>
          <a:lstStyle>
            <a:lvl1pPr algn="ctr">
              <a:spcAft>
                <a:spcPts val="0"/>
              </a:spcAft>
              <a:buFontTx/>
              <a:buNone/>
              <a:defRPr sz="900" b="1">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1" name="Text Placeholder 9">
            <a:extLst>
              <a:ext uri="{FF2B5EF4-FFF2-40B4-BE49-F238E27FC236}">
                <a16:creationId xmlns:a16="http://schemas.microsoft.com/office/drawing/2014/main" id="{04FCBD4A-4C23-3A47-8187-F5EF2CCF50AA}"/>
              </a:ext>
            </a:extLst>
          </p:cNvPr>
          <p:cNvSpPr>
            <a:spLocks noGrp="1"/>
          </p:cNvSpPr>
          <p:nvPr>
            <p:ph type="body" sz="quarter" idx="26"/>
          </p:nvPr>
        </p:nvSpPr>
        <p:spPr>
          <a:xfrm>
            <a:off x="3345263" y="2258568"/>
            <a:ext cx="2011680" cy="219456"/>
          </a:xfrm>
        </p:spPr>
        <p:txBody>
          <a:bodyPr lIns="0" tIns="0" rIns="0" bIns="0" anchor="ctr" anchorCtr="0">
            <a:noAutofit/>
          </a:bodyPr>
          <a:lstStyle>
            <a:lvl1pPr algn="ctr">
              <a:spcAft>
                <a:spcPts val="0"/>
              </a:spcAft>
              <a:buFontTx/>
              <a:buNone/>
              <a:defRPr sz="900" b="1">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FCBFCBB3-0BB1-DB41-8315-374D7E9A80EA}"/>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0" name="Text Placeholder 9">
            <a:extLst>
              <a:ext uri="{FF2B5EF4-FFF2-40B4-BE49-F238E27FC236}">
                <a16:creationId xmlns:a16="http://schemas.microsoft.com/office/drawing/2014/main" id="{B62B3020-025F-8E41-A2BA-C8C51F32C6E5}"/>
              </a:ext>
            </a:extLst>
          </p:cNvPr>
          <p:cNvSpPr>
            <a:spLocks noGrp="1"/>
          </p:cNvSpPr>
          <p:nvPr>
            <p:ph type="body" sz="quarter" idx="25"/>
          </p:nvPr>
        </p:nvSpPr>
        <p:spPr>
          <a:xfrm>
            <a:off x="1570196" y="2258568"/>
            <a:ext cx="2011680" cy="219456"/>
          </a:xfrm>
        </p:spPr>
        <p:txBody>
          <a:bodyPr lIns="0" tIns="0" rIns="0" bIns="0" anchor="ctr" anchorCtr="0">
            <a:noAutofit/>
          </a:bodyPr>
          <a:lstStyle>
            <a:lvl1pPr algn="ctr">
              <a:spcAft>
                <a:spcPts val="0"/>
              </a:spcAft>
              <a:buFontTx/>
              <a:buNone/>
              <a:defRPr sz="900" b="1">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4" name="Text Placeholder 9">
            <a:extLst>
              <a:ext uri="{FF2B5EF4-FFF2-40B4-BE49-F238E27FC236}">
                <a16:creationId xmlns:a16="http://schemas.microsoft.com/office/drawing/2014/main" id="{69774288-F790-D045-964F-03ECECD372DA}"/>
              </a:ext>
            </a:extLst>
          </p:cNvPr>
          <p:cNvSpPr>
            <a:spLocks noGrp="1"/>
          </p:cNvSpPr>
          <p:nvPr>
            <p:ph type="body" sz="quarter" idx="22"/>
          </p:nvPr>
        </p:nvSpPr>
        <p:spPr>
          <a:xfrm>
            <a:off x="1794224" y="4142232"/>
            <a:ext cx="1563624" cy="786384"/>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675">
                <a:solidFill>
                  <a:schemeClr val="tx1"/>
                </a:solidFill>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5" name="Text Placeholder 9">
            <a:extLst>
              <a:ext uri="{FF2B5EF4-FFF2-40B4-BE49-F238E27FC236}">
                <a16:creationId xmlns:a16="http://schemas.microsoft.com/office/drawing/2014/main" id="{93186105-E0F0-A249-B548-2E10DCE9BB19}"/>
              </a:ext>
            </a:extLst>
          </p:cNvPr>
          <p:cNvSpPr>
            <a:spLocks noGrp="1"/>
          </p:cNvSpPr>
          <p:nvPr>
            <p:ph type="body" sz="quarter" idx="28"/>
          </p:nvPr>
        </p:nvSpPr>
        <p:spPr>
          <a:xfrm>
            <a:off x="3569291" y="4142232"/>
            <a:ext cx="1563624" cy="786384"/>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675">
                <a:solidFill>
                  <a:schemeClr val="tx1"/>
                </a:solidFill>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6" name="Text Placeholder 9">
            <a:extLst>
              <a:ext uri="{FF2B5EF4-FFF2-40B4-BE49-F238E27FC236}">
                <a16:creationId xmlns:a16="http://schemas.microsoft.com/office/drawing/2014/main" id="{45406154-90FD-224F-83C9-9C2E99361D0F}"/>
              </a:ext>
            </a:extLst>
          </p:cNvPr>
          <p:cNvSpPr>
            <a:spLocks noGrp="1"/>
          </p:cNvSpPr>
          <p:nvPr>
            <p:ph type="body" sz="quarter" idx="29"/>
          </p:nvPr>
        </p:nvSpPr>
        <p:spPr>
          <a:xfrm>
            <a:off x="5324943" y="4142232"/>
            <a:ext cx="1563624" cy="786384"/>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675">
                <a:solidFill>
                  <a:schemeClr val="tx1"/>
                </a:solidFill>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0" name="Text Placeholder 9">
            <a:extLst>
              <a:ext uri="{FF2B5EF4-FFF2-40B4-BE49-F238E27FC236}">
                <a16:creationId xmlns:a16="http://schemas.microsoft.com/office/drawing/2014/main" id="{BF1268F8-A31E-464A-B845-ECBBAAF012E8}"/>
              </a:ext>
            </a:extLst>
          </p:cNvPr>
          <p:cNvSpPr>
            <a:spLocks noGrp="1"/>
          </p:cNvSpPr>
          <p:nvPr>
            <p:ph type="body" sz="quarter" idx="30"/>
          </p:nvPr>
        </p:nvSpPr>
        <p:spPr>
          <a:xfrm>
            <a:off x="8612211" y="2258568"/>
            <a:ext cx="2011680" cy="219456"/>
          </a:xfrm>
        </p:spPr>
        <p:txBody>
          <a:bodyPr lIns="0" tIns="0" rIns="0" bIns="0" anchor="ctr" anchorCtr="0">
            <a:noAutofit/>
          </a:bodyPr>
          <a:lstStyle>
            <a:lvl1pPr algn="ctr">
              <a:spcAft>
                <a:spcPts val="0"/>
              </a:spcAft>
              <a:buFontTx/>
              <a:buNone/>
              <a:defRPr sz="900" b="1">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1" name="Text Placeholder 9">
            <a:extLst>
              <a:ext uri="{FF2B5EF4-FFF2-40B4-BE49-F238E27FC236}">
                <a16:creationId xmlns:a16="http://schemas.microsoft.com/office/drawing/2014/main" id="{3AADFC25-2CC4-844A-A48F-71990AF2738E}"/>
              </a:ext>
            </a:extLst>
          </p:cNvPr>
          <p:cNvSpPr>
            <a:spLocks noGrp="1"/>
          </p:cNvSpPr>
          <p:nvPr>
            <p:ph type="body" sz="quarter" idx="31"/>
          </p:nvPr>
        </p:nvSpPr>
        <p:spPr>
          <a:xfrm>
            <a:off x="7080591" y="4142232"/>
            <a:ext cx="1563624" cy="786384"/>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675">
                <a:solidFill>
                  <a:schemeClr val="tx1"/>
                </a:solidFill>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3" name="Text Placeholder 9">
            <a:extLst>
              <a:ext uri="{FF2B5EF4-FFF2-40B4-BE49-F238E27FC236}">
                <a16:creationId xmlns:a16="http://schemas.microsoft.com/office/drawing/2014/main" id="{D04B63CF-A2AC-9E43-AFF7-8D2B001E053F}"/>
              </a:ext>
            </a:extLst>
          </p:cNvPr>
          <p:cNvSpPr>
            <a:spLocks noGrp="1"/>
          </p:cNvSpPr>
          <p:nvPr>
            <p:ph type="body" sz="quarter" idx="33"/>
          </p:nvPr>
        </p:nvSpPr>
        <p:spPr>
          <a:xfrm>
            <a:off x="8836239" y="4142232"/>
            <a:ext cx="1563624" cy="786384"/>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675">
                <a:solidFill>
                  <a:schemeClr val="tx1"/>
                </a:solidFill>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4" name="Title 1">
            <a:extLst>
              <a:ext uri="{FF2B5EF4-FFF2-40B4-BE49-F238E27FC236}">
                <a16:creationId xmlns:a16="http://schemas.microsoft.com/office/drawing/2014/main" id="{AC0E1EB6-6CEA-0042-814D-E4A4ED033AE8}"/>
              </a:ext>
            </a:extLst>
          </p:cNvPr>
          <p:cNvSpPr>
            <a:spLocks noGrp="1"/>
          </p:cNvSpPr>
          <p:nvPr>
            <p:ph type="title" hasCustomPrompt="1"/>
          </p:nvPr>
        </p:nvSpPr>
        <p:spPr>
          <a:xfrm>
            <a:off x="609602" y="1216958"/>
            <a:ext cx="8540751" cy="249299"/>
          </a:xfrm>
          <a:prstGeom prst="rect">
            <a:avLst/>
          </a:prstGeom>
        </p:spPr>
        <p:txBody>
          <a:bodyPr/>
          <a:lstStyle>
            <a:lvl1pPr>
              <a:defRPr>
                <a:solidFill>
                  <a:schemeClr val="tx1"/>
                </a:solidFill>
              </a:defRPr>
            </a:lvl1pPr>
          </a:lstStyle>
          <a:p>
            <a:r>
              <a:rPr lang="en-US" dirty="0"/>
              <a:t>Click to Edit Master Title Style</a:t>
            </a:r>
          </a:p>
        </p:txBody>
      </p:sp>
      <p:sp>
        <p:nvSpPr>
          <p:cNvPr id="41" name="Text Placeholder 17">
            <a:extLst>
              <a:ext uri="{FF2B5EF4-FFF2-40B4-BE49-F238E27FC236}">
                <a16:creationId xmlns:a16="http://schemas.microsoft.com/office/drawing/2014/main" id="{ACD6463F-25D2-9441-BAF7-AA50791DD229}"/>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39" name="Picture 38">
            <a:extLst>
              <a:ext uri="{FF2B5EF4-FFF2-40B4-BE49-F238E27FC236}">
                <a16:creationId xmlns:a16="http://schemas.microsoft.com/office/drawing/2014/main" id="{CF2FA499-4A38-4CAA-889D-B22E163A73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40" name="Text Placeholder 14">
            <a:extLst>
              <a:ext uri="{FF2B5EF4-FFF2-40B4-BE49-F238E27FC236}">
                <a16:creationId xmlns:a16="http://schemas.microsoft.com/office/drawing/2014/main" id="{8444DDF8-521E-4F93-B538-E2004D453B06}"/>
              </a:ext>
            </a:extLst>
          </p:cNvPr>
          <p:cNvSpPr>
            <a:spLocks noGrp="1"/>
          </p:cNvSpPr>
          <p:nvPr>
            <p:ph type="body" sz="quarter" idx="34"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44" name="Text Placeholder 14">
            <a:extLst>
              <a:ext uri="{FF2B5EF4-FFF2-40B4-BE49-F238E27FC236}">
                <a16:creationId xmlns:a16="http://schemas.microsoft.com/office/drawing/2014/main" id="{DFC50F5C-540B-4338-8192-11EDC6E7E726}"/>
              </a:ext>
            </a:extLst>
          </p:cNvPr>
          <p:cNvSpPr>
            <a:spLocks noGrp="1"/>
          </p:cNvSpPr>
          <p:nvPr>
            <p:ph type="body" sz="quarter" idx="35"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65" name="Freeform 45">
            <a:extLst>
              <a:ext uri="{FF2B5EF4-FFF2-40B4-BE49-F238E27FC236}">
                <a16:creationId xmlns:a16="http://schemas.microsoft.com/office/drawing/2014/main" id="{EF4FF6F1-CC71-4FAD-9A50-3A94CEF66DE2}"/>
              </a:ext>
            </a:extLst>
          </p:cNvPr>
          <p:cNvSpPr/>
          <p:nvPr/>
        </p:nvSpPr>
        <p:spPr>
          <a:xfrm>
            <a:off x="1826343" y="2495106"/>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62" name="Freeform 46">
            <a:extLst>
              <a:ext uri="{FF2B5EF4-FFF2-40B4-BE49-F238E27FC236}">
                <a16:creationId xmlns:a16="http://schemas.microsoft.com/office/drawing/2014/main" id="{46A2E045-DA6A-431A-960D-E4CBF04802B7}"/>
              </a:ext>
            </a:extLst>
          </p:cNvPr>
          <p:cNvSpPr/>
          <p:nvPr/>
        </p:nvSpPr>
        <p:spPr>
          <a:xfrm>
            <a:off x="3591135" y="2495106"/>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59" name="Freeform 47">
            <a:extLst>
              <a:ext uri="{FF2B5EF4-FFF2-40B4-BE49-F238E27FC236}">
                <a16:creationId xmlns:a16="http://schemas.microsoft.com/office/drawing/2014/main" id="{CDD86E36-E395-43FD-B63A-BC82796624DC}"/>
              </a:ext>
            </a:extLst>
          </p:cNvPr>
          <p:cNvSpPr/>
          <p:nvPr/>
        </p:nvSpPr>
        <p:spPr>
          <a:xfrm>
            <a:off x="5346783" y="2495106"/>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56" name="Freeform 48">
            <a:extLst>
              <a:ext uri="{FF2B5EF4-FFF2-40B4-BE49-F238E27FC236}">
                <a16:creationId xmlns:a16="http://schemas.microsoft.com/office/drawing/2014/main" id="{41CD24A7-68E6-41A8-B36D-3C92508181D9}"/>
              </a:ext>
            </a:extLst>
          </p:cNvPr>
          <p:cNvSpPr/>
          <p:nvPr/>
        </p:nvSpPr>
        <p:spPr>
          <a:xfrm>
            <a:off x="7102431" y="2495106"/>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53" name="Freeform 49">
            <a:extLst>
              <a:ext uri="{FF2B5EF4-FFF2-40B4-BE49-F238E27FC236}">
                <a16:creationId xmlns:a16="http://schemas.microsoft.com/office/drawing/2014/main" id="{FAFC8AD1-CF42-409B-B7B2-2924927750A4}"/>
              </a:ext>
            </a:extLst>
          </p:cNvPr>
          <p:cNvSpPr/>
          <p:nvPr/>
        </p:nvSpPr>
        <p:spPr>
          <a:xfrm>
            <a:off x="8858079" y="2495106"/>
            <a:ext cx="1504531" cy="1504530"/>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7" name="Content Placeholder 3">
            <a:extLst>
              <a:ext uri="{FF2B5EF4-FFF2-40B4-BE49-F238E27FC236}">
                <a16:creationId xmlns:a16="http://schemas.microsoft.com/office/drawing/2014/main" id="{97EE3B47-D0DF-4382-87A4-4B9C9E133467}"/>
              </a:ext>
            </a:extLst>
          </p:cNvPr>
          <p:cNvSpPr>
            <a:spLocks noGrp="1"/>
          </p:cNvSpPr>
          <p:nvPr>
            <p:ph sz="quarter" idx="36" hasCustomPrompt="1"/>
          </p:nvPr>
        </p:nvSpPr>
        <p:spPr>
          <a:xfrm>
            <a:off x="8866195" y="2580462"/>
            <a:ext cx="1508760" cy="1389888"/>
          </a:xfrm>
        </p:spPr>
        <p:txBody>
          <a:bodyPr vert="horz" lIns="0" tIns="0" rIns="0" bIns="0" rtlCol="0" anchor="ctr" anchorCtr="0">
            <a:noAutofit/>
          </a:bodyPr>
          <a:lstStyle>
            <a:lvl1pPr>
              <a:defRPr lang="en-US" sz="825" b="0" dirty="0">
                <a:latin typeface="Arial Nova" panose="020B0504020202020204" pitchFamily="34" charset="0"/>
              </a:defRPr>
            </a:lvl1pPr>
          </a:lstStyle>
          <a:p>
            <a:pPr lvl="0" algn="ctr"/>
            <a:r>
              <a:rPr lang="en-US" dirty="0"/>
              <a:t>CLICK TO EDIT</a:t>
            </a:r>
          </a:p>
        </p:txBody>
      </p:sp>
      <p:sp>
        <p:nvSpPr>
          <p:cNvPr id="29" name="Content Placeholder 3">
            <a:extLst>
              <a:ext uri="{FF2B5EF4-FFF2-40B4-BE49-F238E27FC236}">
                <a16:creationId xmlns:a16="http://schemas.microsoft.com/office/drawing/2014/main" id="{05987AC4-3851-4D30-A39F-90021E84D5D1}"/>
              </a:ext>
            </a:extLst>
          </p:cNvPr>
          <p:cNvSpPr>
            <a:spLocks noGrp="1"/>
          </p:cNvSpPr>
          <p:nvPr>
            <p:ph sz="quarter" idx="37" hasCustomPrompt="1"/>
          </p:nvPr>
        </p:nvSpPr>
        <p:spPr>
          <a:xfrm>
            <a:off x="1840016" y="2580462"/>
            <a:ext cx="1504531" cy="1385678"/>
          </a:xfrm>
        </p:spPr>
        <p:txBody>
          <a:bodyPr lIns="0" tIns="0" rIns="0" bIns="0" anchor="ctr" anchorCtr="0">
            <a:noAutofit/>
          </a:bodyPr>
          <a:lstStyle>
            <a:lvl1pPr algn="ctr">
              <a:buFontTx/>
              <a:buNone/>
              <a:defRPr sz="825" b="0">
                <a:solidFill>
                  <a:schemeClr val="tx1"/>
                </a:solidFill>
                <a:latin typeface="Arial Nova" panose="020B0504020202020204" pitchFamily="34" charset="0"/>
              </a:defRPr>
            </a:lvl1pPr>
          </a:lstStyle>
          <a:p>
            <a:pPr lvl="0"/>
            <a:r>
              <a:rPr lang="en-US" dirty="0"/>
              <a:t>CLICK TO EDIT</a:t>
            </a:r>
          </a:p>
        </p:txBody>
      </p:sp>
      <p:sp>
        <p:nvSpPr>
          <p:cNvPr id="32" name="Content Placeholder 3">
            <a:extLst>
              <a:ext uri="{FF2B5EF4-FFF2-40B4-BE49-F238E27FC236}">
                <a16:creationId xmlns:a16="http://schemas.microsoft.com/office/drawing/2014/main" id="{7C39188F-EB3B-4D77-9DBF-CFDFF929ACD6}"/>
              </a:ext>
            </a:extLst>
          </p:cNvPr>
          <p:cNvSpPr>
            <a:spLocks noGrp="1"/>
          </p:cNvSpPr>
          <p:nvPr>
            <p:ph sz="quarter" idx="38" hasCustomPrompt="1"/>
          </p:nvPr>
        </p:nvSpPr>
        <p:spPr>
          <a:xfrm>
            <a:off x="5359213" y="2580462"/>
            <a:ext cx="1508760" cy="1389888"/>
          </a:xfrm>
        </p:spPr>
        <p:txBody>
          <a:bodyPr vert="horz" lIns="0" tIns="0" rIns="0" bIns="0" rtlCol="0" anchor="ctr" anchorCtr="0">
            <a:noAutofit/>
          </a:bodyPr>
          <a:lstStyle>
            <a:lvl1pPr algn="ctr">
              <a:defRPr lang="en-US" sz="825" b="0" dirty="0">
                <a:latin typeface="Arial Nova" panose="020B0504020202020204" pitchFamily="34" charset="0"/>
              </a:defRPr>
            </a:lvl1pPr>
          </a:lstStyle>
          <a:p>
            <a:pPr lvl="0" algn="ctr"/>
            <a:r>
              <a:rPr lang="en-US" dirty="0"/>
              <a:t>CLICK TO EDIT</a:t>
            </a:r>
          </a:p>
        </p:txBody>
      </p:sp>
      <p:sp>
        <p:nvSpPr>
          <p:cNvPr id="35" name="Content Placeholder 3">
            <a:extLst>
              <a:ext uri="{FF2B5EF4-FFF2-40B4-BE49-F238E27FC236}">
                <a16:creationId xmlns:a16="http://schemas.microsoft.com/office/drawing/2014/main" id="{638B870F-98F3-4E3D-A386-53BFD5E257E6}"/>
              </a:ext>
            </a:extLst>
          </p:cNvPr>
          <p:cNvSpPr>
            <a:spLocks noGrp="1"/>
          </p:cNvSpPr>
          <p:nvPr>
            <p:ph sz="quarter" idx="39" hasCustomPrompt="1"/>
          </p:nvPr>
        </p:nvSpPr>
        <p:spPr>
          <a:xfrm>
            <a:off x="7106723" y="2580462"/>
            <a:ext cx="1508760" cy="1389888"/>
          </a:xfrm>
        </p:spPr>
        <p:txBody>
          <a:bodyPr lIns="0" tIns="0" rIns="0" bIns="0" anchor="ctr" anchorCtr="0">
            <a:noAutofit/>
          </a:bodyPr>
          <a:lstStyle>
            <a:lvl1pPr algn="ctr">
              <a:buFontTx/>
              <a:buNone/>
              <a:defRPr sz="750" b="0">
                <a:solidFill>
                  <a:schemeClr val="tx2"/>
                </a:solidFill>
              </a:defRPr>
            </a:lvl1pPr>
          </a:lstStyle>
          <a:p>
            <a:pPr lvl="0"/>
            <a:r>
              <a:rPr lang="en-US" dirty="0"/>
              <a:t>CLICK TO EDIT</a:t>
            </a:r>
          </a:p>
        </p:txBody>
      </p:sp>
      <p:sp>
        <p:nvSpPr>
          <p:cNvPr id="36" name="Content Placeholder 3">
            <a:extLst>
              <a:ext uri="{FF2B5EF4-FFF2-40B4-BE49-F238E27FC236}">
                <a16:creationId xmlns:a16="http://schemas.microsoft.com/office/drawing/2014/main" id="{32211FE0-39DC-4A84-897B-2C8B44B862CB}"/>
              </a:ext>
            </a:extLst>
          </p:cNvPr>
          <p:cNvSpPr>
            <a:spLocks noGrp="1"/>
          </p:cNvSpPr>
          <p:nvPr>
            <p:ph sz="quarter" idx="40" hasCustomPrompt="1"/>
          </p:nvPr>
        </p:nvSpPr>
        <p:spPr>
          <a:xfrm>
            <a:off x="3596132" y="2580462"/>
            <a:ext cx="1504531" cy="1385678"/>
          </a:xfrm>
        </p:spPr>
        <p:txBody>
          <a:bodyPr lIns="0" tIns="0" rIns="0" bIns="0" anchor="ctr" anchorCtr="0">
            <a:noAutofit/>
          </a:bodyPr>
          <a:lstStyle>
            <a:lvl1pPr algn="ctr">
              <a:buFontTx/>
              <a:buNone/>
              <a:defRPr sz="825" b="0">
                <a:solidFill>
                  <a:schemeClr val="tx1"/>
                </a:solidFill>
                <a:latin typeface="Arial Nova" panose="020B0504020202020204" pitchFamily="34" charset="0"/>
              </a:defRPr>
            </a:lvl1pPr>
          </a:lstStyle>
          <a:p>
            <a:pPr lvl="0"/>
            <a:r>
              <a:rPr lang="en-US" dirty="0"/>
              <a:t>CLICK TO EDIT</a:t>
            </a:r>
          </a:p>
        </p:txBody>
      </p:sp>
    </p:spTree>
    <p:extLst>
      <p:ext uri="{BB962C8B-B14F-4D97-AF65-F5344CB8AC3E}">
        <p14:creationId xmlns:p14="http://schemas.microsoft.com/office/powerpoint/2010/main" val="10725699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Content">
    <p:spTree>
      <p:nvGrpSpPr>
        <p:cNvPr id="1" name=""/>
        <p:cNvGrpSpPr/>
        <p:nvPr/>
      </p:nvGrpSpPr>
      <p:grpSpPr>
        <a:xfrm>
          <a:off x="0" y="0"/>
          <a:ext cx="0" cy="0"/>
          <a:chOff x="0" y="0"/>
          <a:chExt cx="0" cy="0"/>
        </a:xfrm>
      </p:grpSpPr>
      <p:sp>
        <p:nvSpPr>
          <p:cNvPr id="35" name="Content Placeholder 3">
            <a:extLst>
              <a:ext uri="{FF2B5EF4-FFF2-40B4-BE49-F238E27FC236}">
                <a16:creationId xmlns:a16="http://schemas.microsoft.com/office/drawing/2014/main" id="{DE79E904-C37C-A04E-BCBC-82532DC7D9B5}"/>
              </a:ext>
            </a:extLst>
          </p:cNvPr>
          <p:cNvSpPr>
            <a:spLocks noGrp="1"/>
          </p:cNvSpPr>
          <p:nvPr>
            <p:ph sz="quarter" idx="27" hasCustomPrompt="1"/>
          </p:nvPr>
        </p:nvSpPr>
        <p:spPr>
          <a:xfrm>
            <a:off x="4497857" y="2221992"/>
            <a:ext cx="3200400" cy="2388108"/>
          </a:xfrm>
        </p:spPr>
        <p:txBody>
          <a:bodyPr lIns="0" tIns="0" rIns="0" bIns="0" anchor="ctr" anchorCtr="0">
            <a:noAutofit/>
          </a:bodyPr>
          <a:lstStyle>
            <a:lvl1pPr algn="ctr">
              <a:buFontTx/>
              <a:buNone/>
              <a:defRPr sz="750" b="0">
                <a:solidFill>
                  <a:schemeClr val="tx1"/>
                </a:solidFill>
                <a:latin typeface="Arial Nova Light" panose="020B0304020202020204" pitchFamily="34" charset="0"/>
              </a:defRPr>
            </a:lvl1pPr>
          </a:lstStyle>
          <a:p>
            <a:pPr lvl="0"/>
            <a:r>
              <a:rPr lang="en-US" dirty="0"/>
              <a:t>CLICK TO EDIT</a:t>
            </a:r>
          </a:p>
        </p:txBody>
      </p:sp>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1B1079E5-A23D-A445-87A5-5AB81054A959}"/>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cxnSp>
        <p:nvCxnSpPr>
          <p:cNvPr id="11" name="Straight Connector 10">
            <a:extLst>
              <a:ext uri="{FF2B5EF4-FFF2-40B4-BE49-F238E27FC236}">
                <a16:creationId xmlns:a16="http://schemas.microsoft.com/office/drawing/2014/main" id="{93A9601D-203A-1545-B13E-6360047084F7}"/>
              </a:ext>
            </a:extLst>
          </p:cNvPr>
          <p:cNvCxnSpPr>
            <a:cxnSpLocks/>
          </p:cNvCxnSpPr>
          <p:nvPr/>
        </p:nvCxnSpPr>
        <p:spPr>
          <a:xfrm>
            <a:off x="4161595" y="2231136"/>
            <a:ext cx="0" cy="2286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305DCE-0578-DD42-8DCB-F92867B7EB9E}"/>
              </a:ext>
            </a:extLst>
          </p:cNvPr>
          <p:cNvCxnSpPr>
            <a:cxnSpLocks/>
          </p:cNvCxnSpPr>
          <p:nvPr/>
        </p:nvCxnSpPr>
        <p:spPr>
          <a:xfrm>
            <a:off x="8042928" y="2231136"/>
            <a:ext cx="0" cy="2286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DFB83D6B-B0C5-C647-9E2A-7AC07B721496}"/>
              </a:ext>
            </a:extLst>
          </p:cNvPr>
          <p:cNvSpPr>
            <a:spLocks noGrp="1"/>
          </p:cNvSpPr>
          <p:nvPr>
            <p:ph type="body" sz="quarter" idx="25"/>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7FB9F82C-D906-3243-9946-03F6FB47E399}"/>
              </a:ext>
            </a:extLst>
          </p:cNvPr>
          <p:cNvSpPr>
            <a:spLocks noGrp="1"/>
          </p:cNvSpPr>
          <p:nvPr>
            <p:ph sz="quarter" idx="26" hasCustomPrompt="1"/>
          </p:nvPr>
        </p:nvSpPr>
        <p:spPr>
          <a:xfrm>
            <a:off x="612645" y="2221991"/>
            <a:ext cx="3200400" cy="2388108"/>
          </a:xfrm>
        </p:spPr>
        <p:txBody>
          <a:bodyPr lIns="0" tIns="0" rIns="0" bIns="0" anchor="ctr" anchorCtr="0">
            <a:noAutofit/>
          </a:bodyPr>
          <a:lstStyle>
            <a:lvl1pPr algn="ctr">
              <a:buFontTx/>
              <a:buNone/>
              <a:defRPr sz="750" b="0">
                <a:solidFill>
                  <a:schemeClr val="tx1"/>
                </a:solidFill>
                <a:latin typeface="Arial Nova Light" panose="020B0304020202020204" pitchFamily="34" charset="0"/>
              </a:defRPr>
            </a:lvl1pPr>
          </a:lstStyle>
          <a:p>
            <a:pPr lvl="0"/>
            <a:r>
              <a:rPr lang="en-US" dirty="0"/>
              <a:t>CLICK TO EDIT</a:t>
            </a:r>
          </a:p>
        </p:txBody>
      </p:sp>
      <p:sp>
        <p:nvSpPr>
          <p:cNvPr id="36" name="Content Placeholder 3">
            <a:extLst>
              <a:ext uri="{FF2B5EF4-FFF2-40B4-BE49-F238E27FC236}">
                <a16:creationId xmlns:a16="http://schemas.microsoft.com/office/drawing/2014/main" id="{6F6A11A1-6E0B-7E4F-AA51-DDC1BAD82A52}"/>
              </a:ext>
            </a:extLst>
          </p:cNvPr>
          <p:cNvSpPr>
            <a:spLocks noGrp="1"/>
          </p:cNvSpPr>
          <p:nvPr>
            <p:ph sz="quarter" idx="28" hasCustomPrompt="1"/>
          </p:nvPr>
        </p:nvSpPr>
        <p:spPr>
          <a:xfrm>
            <a:off x="8383068" y="2221992"/>
            <a:ext cx="3200400" cy="2388108"/>
          </a:xfrm>
        </p:spPr>
        <p:txBody>
          <a:bodyPr lIns="0" tIns="0" rIns="0" bIns="0" anchor="ctr" anchorCtr="0">
            <a:noAutofit/>
          </a:bodyPr>
          <a:lstStyle>
            <a:lvl1pPr algn="ctr">
              <a:buFontTx/>
              <a:buNone/>
              <a:defRPr sz="750" b="0">
                <a:solidFill>
                  <a:schemeClr val="tx1"/>
                </a:solidFill>
                <a:latin typeface="Arial Nova Light" panose="020B0304020202020204" pitchFamily="34" charset="0"/>
              </a:defRPr>
            </a:lvl1pPr>
          </a:lstStyle>
          <a:p>
            <a:pPr lvl="0"/>
            <a:r>
              <a:rPr lang="en-US" dirty="0"/>
              <a:t>CLICK TO EDIT</a:t>
            </a:r>
          </a:p>
        </p:txBody>
      </p:sp>
      <p:pic>
        <p:nvPicPr>
          <p:cNvPr id="37" name="Picture 36">
            <a:extLst>
              <a:ext uri="{FF2B5EF4-FFF2-40B4-BE49-F238E27FC236}">
                <a16:creationId xmlns:a16="http://schemas.microsoft.com/office/drawing/2014/main" id="{DFF32C60-E970-4E7D-B29E-58E48C09C7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38" name="Text Placeholder 14">
            <a:extLst>
              <a:ext uri="{FF2B5EF4-FFF2-40B4-BE49-F238E27FC236}">
                <a16:creationId xmlns:a16="http://schemas.microsoft.com/office/drawing/2014/main" id="{269BFD82-91D8-4E7C-9B26-C9576B43AF01}"/>
              </a:ext>
            </a:extLst>
          </p:cNvPr>
          <p:cNvSpPr>
            <a:spLocks noGrp="1"/>
          </p:cNvSpPr>
          <p:nvPr>
            <p:ph type="body" sz="quarter" idx="29"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39" name="Text Placeholder 14">
            <a:extLst>
              <a:ext uri="{FF2B5EF4-FFF2-40B4-BE49-F238E27FC236}">
                <a16:creationId xmlns:a16="http://schemas.microsoft.com/office/drawing/2014/main" id="{01590311-A622-4AB5-94F2-8B4FE3090088}"/>
              </a:ext>
            </a:extLst>
          </p:cNvPr>
          <p:cNvSpPr>
            <a:spLocks noGrp="1"/>
          </p:cNvSpPr>
          <p:nvPr>
            <p:ph type="body" sz="quarter" idx="30"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Tree>
    <p:extLst>
      <p:ext uri="{BB962C8B-B14F-4D97-AF65-F5344CB8AC3E}">
        <p14:creationId xmlns:p14="http://schemas.microsoft.com/office/powerpoint/2010/main" val="8371529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RENA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1B1079E5-A23D-A445-87A5-5AB81054A959}"/>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9" name="Text Placeholder 17">
            <a:extLst>
              <a:ext uri="{FF2B5EF4-FFF2-40B4-BE49-F238E27FC236}">
                <a16:creationId xmlns:a16="http://schemas.microsoft.com/office/drawing/2014/main" id="{2F62CC34-F217-9141-9E80-24013182AAC2}"/>
              </a:ext>
            </a:extLst>
          </p:cNvPr>
          <p:cNvSpPr>
            <a:spLocks noGrp="1"/>
          </p:cNvSpPr>
          <p:nvPr>
            <p:ph type="body" sz="quarter" idx="2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48" name="Picture 47">
            <a:extLst>
              <a:ext uri="{FF2B5EF4-FFF2-40B4-BE49-F238E27FC236}">
                <a16:creationId xmlns:a16="http://schemas.microsoft.com/office/drawing/2014/main" id="{3D44E3E5-67AF-4EEF-A1DB-4C6639D5B3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49" name="Text Placeholder 14">
            <a:extLst>
              <a:ext uri="{FF2B5EF4-FFF2-40B4-BE49-F238E27FC236}">
                <a16:creationId xmlns:a16="http://schemas.microsoft.com/office/drawing/2014/main" id="{00C97003-041C-40AC-830C-74C5E2DE826E}"/>
              </a:ext>
            </a:extLst>
          </p:cNvPr>
          <p:cNvSpPr>
            <a:spLocks noGrp="1"/>
          </p:cNvSpPr>
          <p:nvPr>
            <p:ph type="body" sz="quarter" idx="35"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50" name="Text Placeholder 14">
            <a:extLst>
              <a:ext uri="{FF2B5EF4-FFF2-40B4-BE49-F238E27FC236}">
                <a16:creationId xmlns:a16="http://schemas.microsoft.com/office/drawing/2014/main" id="{A420AEEC-8A5D-45E7-8015-9FC58F06A982}"/>
              </a:ext>
            </a:extLst>
          </p:cNvPr>
          <p:cNvSpPr>
            <a:spLocks noGrp="1"/>
          </p:cNvSpPr>
          <p:nvPr>
            <p:ph type="body" sz="quarter" idx="36"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Tree>
    <p:extLst>
      <p:ext uri="{BB962C8B-B14F-4D97-AF65-F5344CB8AC3E}">
        <p14:creationId xmlns:p14="http://schemas.microsoft.com/office/powerpoint/2010/main" val="66320564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FCBFCBB3-0BB1-DB41-8315-374D7E9A80EA}"/>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0" name="Text Placeholder 9">
            <a:extLst>
              <a:ext uri="{FF2B5EF4-FFF2-40B4-BE49-F238E27FC236}">
                <a16:creationId xmlns:a16="http://schemas.microsoft.com/office/drawing/2014/main" id="{B62B3020-025F-8E41-A2BA-C8C51F32C6E5}"/>
              </a:ext>
            </a:extLst>
          </p:cNvPr>
          <p:cNvSpPr>
            <a:spLocks noGrp="1"/>
          </p:cNvSpPr>
          <p:nvPr>
            <p:ph type="body" sz="quarter" idx="25" hasCustomPrompt="1"/>
          </p:nvPr>
        </p:nvSpPr>
        <p:spPr>
          <a:xfrm>
            <a:off x="1662448" y="2221994"/>
            <a:ext cx="2947653" cy="236743"/>
          </a:xfrm>
        </p:spPr>
        <p:txBody>
          <a:bodyPr lIns="0" tIns="0" rIns="0" bIns="0" anchor="ctr" anchorCtr="0">
            <a:noAutofit/>
          </a:bodyPr>
          <a:lstStyle>
            <a:lvl1pPr algn="l">
              <a:spcAft>
                <a:spcPts val="0"/>
              </a:spcAft>
              <a:buFontTx/>
              <a:buNone/>
              <a:defRPr sz="1050" b="0">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a:t>
            </a:r>
          </a:p>
        </p:txBody>
      </p:sp>
      <p:sp>
        <p:nvSpPr>
          <p:cNvPr id="21" name="Text Placeholder 9">
            <a:extLst>
              <a:ext uri="{FF2B5EF4-FFF2-40B4-BE49-F238E27FC236}">
                <a16:creationId xmlns:a16="http://schemas.microsoft.com/office/drawing/2014/main" id="{04FCBD4A-4C23-3A47-8187-F5EF2CCF50AA}"/>
              </a:ext>
            </a:extLst>
          </p:cNvPr>
          <p:cNvSpPr>
            <a:spLocks noGrp="1"/>
          </p:cNvSpPr>
          <p:nvPr>
            <p:ph type="body" sz="quarter" idx="26" hasCustomPrompt="1"/>
          </p:nvPr>
        </p:nvSpPr>
        <p:spPr>
          <a:xfrm>
            <a:off x="1662448" y="2971299"/>
            <a:ext cx="2947653" cy="161583"/>
          </a:xfrm>
        </p:spPr>
        <p:txBody>
          <a:bodyPr wrap="square" lIns="0" tIns="0" rIns="0" bIns="0" anchor="ctr" anchorCtr="0">
            <a:spAutoFit/>
          </a:bodyPr>
          <a:lstStyle>
            <a:lvl1pPr algn="l">
              <a:spcAft>
                <a:spcPts val="0"/>
              </a:spcAft>
              <a:buFontTx/>
              <a:buNone/>
              <a:defRPr sz="1050" b="0">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a:t>
            </a:r>
          </a:p>
        </p:txBody>
      </p:sp>
      <p:sp>
        <p:nvSpPr>
          <p:cNvPr id="23" name="Text Placeholder 9">
            <a:extLst>
              <a:ext uri="{FF2B5EF4-FFF2-40B4-BE49-F238E27FC236}">
                <a16:creationId xmlns:a16="http://schemas.microsoft.com/office/drawing/2014/main" id="{27A8E4C6-2D92-884C-AC69-679F73B3B9EF}"/>
              </a:ext>
            </a:extLst>
          </p:cNvPr>
          <p:cNvSpPr>
            <a:spLocks noGrp="1"/>
          </p:cNvSpPr>
          <p:nvPr>
            <p:ph type="body" sz="quarter" idx="27" hasCustomPrompt="1"/>
          </p:nvPr>
        </p:nvSpPr>
        <p:spPr>
          <a:xfrm>
            <a:off x="1662450" y="3648458"/>
            <a:ext cx="2947653" cy="236743"/>
          </a:xfrm>
        </p:spPr>
        <p:txBody>
          <a:bodyPr lIns="0" tIns="0" rIns="0" bIns="0" anchor="ctr" anchorCtr="0">
            <a:noAutofit/>
          </a:bodyPr>
          <a:lstStyle>
            <a:lvl1pPr algn="l">
              <a:spcAft>
                <a:spcPts val="0"/>
              </a:spcAft>
              <a:buFontTx/>
              <a:buNone/>
              <a:defRPr sz="1050" b="0">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a:t>
            </a:r>
          </a:p>
        </p:txBody>
      </p:sp>
      <p:sp>
        <p:nvSpPr>
          <p:cNvPr id="24" name="Text Placeholder 9">
            <a:extLst>
              <a:ext uri="{FF2B5EF4-FFF2-40B4-BE49-F238E27FC236}">
                <a16:creationId xmlns:a16="http://schemas.microsoft.com/office/drawing/2014/main" id="{69774288-F790-D045-964F-03ECECD372DA}"/>
              </a:ext>
            </a:extLst>
          </p:cNvPr>
          <p:cNvSpPr>
            <a:spLocks noGrp="1"/>
          </p:cNvSpPr>
          <p:nvPr>
            <p:ph type="body" sz="quarter" idx="22"/>
          </p:nvPr>
        </p:nvSpPr>
        <p:spPr>
          <a:xfrm>
            <a:off x="4762501" y="2221992"/>
            <a:ext cx="6819899" cy="457200"/>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75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5" name="Text Placeholder 9">
            <a:extLst>
              <a:ext uri="{FF2B5EF4-FFF2-40B4-BE49-F238E27FC236}">
                <a16:creationId xmlns:a16="http://schemas.microsoft.com/office/drawing/2014/main" id="{93186105-E0F0-A249-B548-2E10DCE9BB19}"/>
              </a:ext>
            </a:extLst>
          </p:cNvPr>
          <p:cNvSpPr>
            <a:spLocks noGrp="1"/>
          </p:cNvSpPr>
          <p:nvPr>
            <p:ph type="body" sz="quarter" idx="28"/>
          </p:nvPr>
        </p:nvSpPr>
        <p:spPr>
          <a:xfrm>
            <a:off x="4762507" y="2944368"/>
            <a:ext cx="6819899" cy="457200"/>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75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6" name="Text Placeholder 9">
            <a:extLst>
              <a:ext uri="{FF2B5EF4-FFF2-40B4-BE49-F238E27FC236}">
                <a16:creationId xmlns:a16="http://schemas.microsoft.com/office/drawing/2014/main" id="{45406154-90FD-224F-83C9-9C2E99361D0F}"/>
              </a:ext>
            </a:extLst>
          </p:cNvPr>
          <p:cNvSpPr>
            <a:spLocks noGrp="1"/>
          </p:cNvSpPr>
          <p:nvPr>
            <p:ph type="body" sz="quarter" idx="29"/>
          </p:nvPr>
        </p:nvSpPr>
        <p:spPr>
          <a:xfrm>
            <a:off x="4762509" y="3648456"/>
            <a:ext cx="6819899" cy="457200"/>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75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0" name="Text Placeholder 9">
            <a:extLst>
              <a:ext uri="{FF2B5EF4-FFF2-40B4-BE49-F238E27FC236}">
                <a16:creationId xmlns:a16="http://schemas.microsoft.com/office/drawing/2014/main" id="{BF1268F8-A31E-464A-B845-ECBBAAF012E8}"/>
              </a:ext>
            </a:extLst>
          </p:cNvPr>
          <p:cNvSpPr>
            <a:spLocks noGrp="1"/>
          </p:cNvSpPr>
          <p:nvPr>
            <p:ph type="body" sz="quarter" idx="30" hasCustomPrompt="1"/>
          </p:nvPr>
        </p:nvSpPr>
        <p:spPr>
          <a:xfrm>
            <a:off x="1651839" y="4379978"/>
            <a:ext cx="2947653" cy="236743"/>
          </a:xfrm>
        </p:spPr>
        <p:txBody>
          <a:bodyPr lIns="0" tIns="0" rIns="0" bIns="0" anchor="ctr" anchorCtr="0">
            <a:noAutofit/>
          </a:bodyPr>
          <a:lstStyle>
            <a:lvl1pPr algn="l">
              <a:spcAft>
                <a:spcPts val="0"/>
              </a:spcAft>
              <a:buFontTx/>
              <a:buNone/>
              <a:defRPr sz="1050" b="0">
                <a:solidFill>
                  <a:schemeClr val="tx1"/>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a:t>
            </a:r>
          </a:p>
        </p:txBody>
      </p:sp>
      <p:sp>
        <p:nvSpPr>
          <p:cNvPr id="31" name="Text Placeholder 9">
            <a:extLst>
              <a:ext uri="{FF2B5EF4-FFF2-40B4-BE49-F238E27FC236}">
                <a16:creationId xmlns:a16="http://schemas.microsoft.com/office/drawing/2014/main" id="{3AADFC25-2CC4-844A-A48F-71990AF2738E}"/>
              </a:ext>
            </a:extLst>
          </p:cNvPr>
          <p:cNvSpPr>
            <a:spLocks noGrp="1"/>
          </p:cNvSpPr>
          <p:nvPr>
            <p:ph type="body" sz="quarter" idx="31"/>
          </p:nvPr>
        </p:nvSpPr>
        <p:spPr>
          <a:xfrm>
            <a:off x="4751897" y="4379976"/>
            <a:ext cx="6819899" cy="457200"/>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75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7" name="Title 1">
            <a:extLst>
              <a:ext uri="{FF2B5EF4-FFF2-40B4-BE49-F238E27FC236}">
                <a16:creationId xmlns:a16="http://schemas.microsoft.com/office/drawing/2014/main" id="{24ADFF74-F41C-E049-A2B3-851938C1596D}"/>
              </a:ext>
            </a:extLst>
          </p:cNvPr>
          <p:cNvSpPr>
            <a:spLocks noGrp="1"/>
          </p:cNvSpPr>
          <p:nvPr>
            <p:ph type="title" hasCustomPrompt="1"/>
          </p:nvPr>
        </p:nvSpPr>
        <p:spPr>
          <a:xfrm>
            <a:off x="609600" y="1216958"/>
            <a:ext cx="8540749" cy="249299"/>
          </a:xfrm>
          <a:prstGeom prst="rect">
            <a:avLst/>
          </a:prstGeom>
        </p:spPr>
        <p:txBody>
          <a:bodyPr/>
          <a:lstStyle>
            <a:lvl1pPr>
              <a:defRPr>
                <a:solidFill>
                  <a:schemeClr val="tx1"/>
                </a:solidFill>
              </a:defRPr>
            </a:lvl1pPr>
          </a:lstStyle>
          <a:p>
            <a:r>
              <a:rPr lang="en-US" dirty="0"/>
              <a:t>Click to Edit Master Title Style</a:t>
            </a:r>
          </a:p>
        </p:txBody>
      </p:sp>
      <p:sp>
        <p:nvSpPr>
          <p:cNvPr id="35" name="Text Placeholder 17">
            <a:extLst>
              <a:ext uri="{FF2B5EF4-FFF2-40B4-BE49-F238E27FC236}">
                <a16:creationId xmlns:a16="http://schemas.microsoft.com/office/drawing/2014/main" id="{8A81B684-C5F4-E14B-A36C-C3897A38AFDC}"/>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36" name="Picture 35">
            <a:extLst>
              <a:ext uri="{FF2B5EF4-FFF2-40B4-BE49-F238E27FC236}">
                <a16:creationId xmlns:a16="http://schemas.microsoft.com/office/drawing/2014/main" id="{A804BD87-F940-458C-A615-644FF3997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37" name="Text Placeholder 14">
            <a:extLst>
              <a:ext uri="{FF2B5EF4-FFF2-40B4-BE49-F238E27FC236}">
                <a16:creationId xmlns:a16="http://schemas.microsoft.com/office/drawing/2014/main" id="{C7A9A767-4BEE-4DFF-9009-7A37816DFAE2}"/>
              </a:ext>
            </a:extLst>
          </p:cNvPr>
          <p:cNvSpPr>
            <a:spLocks noGrp="1"/>
          </p:cNvSpPr>
          <p:nvPr>
            <p:ph type="body" sz="quarter" idx="32"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40" name="Text Placeholder 14">
            <a:extLst>
              <a:ext uri="{FF2B5EF4-FFF2-40B4-BE49-F238E27FC236}">
                <a16:creationId xmlns:a16="http://schemas.microsoft.com/office/drawing/2014/main" id="{BF32D6A7-AA72-4418-87E4-35BF341C3965}"/>
              </a:ext>
            </a:extLst>
          </p:cNvPr>
          <p:cNvSpPr>
            <a:spLocks noGrp="1"/>
          </p:cNvSpPr>
          <p:nvPr>
            <p:ph type="body" sz="quarter" idx="33"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Tree>
    <p:extLst>
      <p:ext uri="{BB962C8B-B14F-4D97-AF65-F5344CB8AC3E}">
        <p14:creationId xmlns:p14="http://schemas.microsoft.com/office/powerpoint/2010/main" val="124208979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271ED-9CF7-A84F-BDC7-6269533AE8F6}"/>
              </a:ext>
            </a:extLst>
          </p:cNvPr>
          <p:cNvSpPr>
            <a:spLocks noGrp="1"/>
          </p:cNvSpPr>
          <p:nvPr>
            <p:ph idx="1"/>
          </p:nvPr>
        </p:nvSpPr>
        <p:spPr>
          <a:xfrm>
            <a:off x="609601" y="1993392"/>
            <a:ext cx="8343900" cy="2769108"/>
          </a:xfrm>
        </p:spPr>
        <p:txBody>
          <a:bodyPr/>
          <a:lstStyle>
            <a:lvl1pPr>
              <a:defRPr sz="750">
                <a:solidFill>
                  <a:schemeClr val="tx1"/>
                </a:solidFill>
                <a:latin typeface="Arial Nova Light" panose="020B0304020202020204" pitchFamily="34" charset="0"/>
              </a:defRPr>
            </a:lvl1pPr>
            <a:lvl2pPr>
              <a:defRPr sz="750">
                <a:solidFill>
                  <a:schemeClr val="tx1"/>
                </a:solidFill>
                <a:latin typeface="Arial Nova Light" panose="020B0304020202020204" pitchFamily="34" charset="0"/>
              </a:defRPr>
            </a:lvl2pPr>
            <a:lvl3pPr>
              <a:defRPr sz="750">
                <a:solidFill>
                  <a:schemeClr val="tx1"/>
                </a:solidFill>
                <a:latin typeface="Arial Nova Light" panose="020B0304020202020204" pitchFamily="34" charset="0"/>
              </a:defRPr>
            </a:lvl3pPr>
            <a:lvl4pPr>
              <a:defRPr sz="750">
                <a:latin typeface="Arial Nova Light" panose="020B0304020202020204" pitchFamily="34" charset="0"/>
              </a:defRPr>
            </a:lvl4pPr>
            <a:lvl5pPr>
              <a:defRPr sz="7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D41B277D-B03C-784D-B1C4-1A61FB69C009}"/>
              </a:ext>
            </a:extLst>
          </p:cNvPr>
          <p:cNvSpPr>
            <a:spLocks noGrp="1"/>
          </p:cNvSpPr>
          <p:nvPr>
            <p:ph type="ftr" sz="quarter" idx="11"/>
          </p:nvPr>
        </p:nvSpPr>
        <p:spPr/>
        <p:txBody>
          <a:bodyPr/>
          <a:lstStyle>
            <a:lvl1pPr>
              <a:defRPr>
                <a:solidFill>
                  <a:schemeClr val="tx1">
                    <a:lumMod val="50000"/>
                    <a:lumOff val="50000"/>
                  </a:schemeClr>
                </a:solidFill>
                <a:latin typeface="Arial Nova Light" panose="020B0304020202020204" pitchFamily="34" charset="0"/>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a:extLst>
              <a:ext uri="{FF2B5EF4-FFF2-40B4-BE49-F238E27FC236}">
                <a16:creationId xmlns:a16="http://schemas.microsoft.com/office/drawing/2014/main" id="{5DA4E5A6-BB95-7146-B8CE-423077DFDDEE}"/>
              </a:ext>
            </a:extLst>
          </p:cNvPr>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pic>
        <p:nvPicPr>
          <p:cNvPr id="7" name="Picture 6">
            <a:extLst>
              <a:ext uri="{FF2B5EF4-FFF2-40B4-BE49-F238E27FC236}">
                <a16:creationId xmlns:a16="http://schemas.microsoft.com/office/drawing/2014/main" id="{8CA30F7D-2D54-41B0-9E6B-74C725550F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0" name="Text Placeholder 14">
            <a:extLst>
              <a:ext uri="{FF2B5EF4-FFF2-40B4-BE49-F238E27FC236}">
                <a16:creationId xmlns:a16="http://schemas.microsoft.com/office/drawing/2014/main" id="{657C8788-B5E3-422D-AC21-CC428B2F4D62}"/>
              </a:ext>
            </a:extLst>
          </p:cNvPr>
          <p:cNvSpPr>
            <a:spLocks noGrp="1"/>
          </p:cNvSpPr>
          <p:nvPr>
            <p:ph type="body" sz="quarter" idx="17" hasCustomPrompt="1"/>
          </p:nvPr>
        </p:nvSpPr>
        <p:spPr>
          <a:xfrm>
            <a:off x="62033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1" name="Text Placeholder 14">
            <a:extLst>
              <a:ext uri="{FF2B5EF4-FFF2-40B4-BE49-F238E27FC236}">
                <a16:creationId xmlns:a16="http://schemas.microsoft.com/office/drawing/2014/main" id="{1CF8F988-E446-480E-A3AA-7CAB281564AB}"/>
              </a:ext>
            </a:extLst>
          </p:cNvPr>
          <p:cNvSpPr>
            <a:spLocks noGrp="1"/>
          </p:cNvSpPr>
          <p:nvPr>
            <p:ph type="body" sz="quarter" idx="18" hasCustomPrompt="1"/>
          </p:nvPr>
        </p:nvSpPr>
        <p:spPr>
          <a:xfrm>
            <a:off x="62033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12" name="Text Placeholder 9">
            <a:extLst>
              <a:ext uri="{FF2B5EF4-FFF2-40B4-BE49-F238E27FC236}">
                <a16:creationId xmlns:a16="http://schemas.microsoft.com/office/drawing/2014/main" id="{81F31DF5-8994-4B49-B0B3-2CE55B6CBCFB}"/>
              </a:ext>
            </a:extLst>
          </p:cNvPr>
          <p:cNvSpPr>
            <a:spLocks noGrp="1"/>
          </p:cNvSpPr>
          <p:nvPr>
            <p:ph type="body" sz="quarter" idx="15"/>
          </p:nvPr>
        </p:nvSpPr>
        <p:spPr>
          <a:xfrm>
            <a:off x="612648"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3" name="Title 1">
            <a:extLst>
              <a:ext uri="{FF2B5EF4-FFF2-40B4-BE49-F238E27FC236}">
                <a16:creationId xmlns:a16="http://schemas.microsoft.com/office/drawing/2014/main" id="{F093D249-A621-4E00-8624-E5435271258D}"/>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14" name="Text Placeholder 17">
            <a:extLst>
              <a:ext uri="{FF2B5EF4-FFF2-40B4-BE49-F238E27FC236}">
                <a16:creationId xmlns:a16="http://schemas.microsoft.com/office/drawing/2014/main" id="{88FA07DD-64EC-457D-83B8-EE441AB8C4B7}"/>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4671637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nvestment Process Summary">
    <p:spTree>
      <p:nvGrpSpPr>
        <p:cNvPr id="1" name=""/>
        <p:cNvGrpSpPr/>
        <p:nvPr/>
      </p:nvGrpSpPr>
      <p:grpSpPr>
        <a:xfrm>
          <a:off x="0" y="0"/>
          <a:ext cx="0" cy="0"/>
          <a:chOff x="0" y="0"/>
          <a:chExt cx="0" cy="0"/>
        </a:xfrm>
      </p:grpSpPr>
      <p:sp>
        <p:nvSpPr>
          <p:cNvPr id="52" name="Text Placeholder 14">
            <a:extLst>
              <a:ext uri="{FF2B5EF4-FFF2-40B4-BE49-F238E27FC236}">
                <a16:creationId xmlns:a16="http://schemas.microsoft.com/office/drawing/2014/main" id="{92225956-6AC5-4CDC-9866-82F90515141D}"/>
              </a:ext>
            </a:extLst>
          </p:cNvPr>
          <p:cNvSpPr>
            <a:spLocks noGrp="1"/>
          </p:cNvSpPr>
          <p:nvPr>
            <p:ph type="body" sz="quarter" idx="30"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FCBFCBB3-0BB1-DB41-8315-374D7E9A80EA}"/>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3" name="Circle: Hollow 5">
            <a:extLst>
              <a:ext uri="{FF2B5EF4-FFF2-40B4-BE49-F238E27FC236}">
                <a16:creationId xmlns:a16="http://schemas.microsoft.com/office/drawing/2014/main" id="{EAE5ABDD-AEDA-914F-9DE2-358F1D200A2C}"/>
              </a:ext>
            </a:extLst>
          </p:cNvPr>
          <p:cNvSpPr/>
          <p:nvPr/>
        </p:nvSpPr>
        <p:spPr>
          <a:xfrm>
            <a:off x="10419505" y="3459652"/>
            <a:ext cx="822960" cy="822960"/>
          </a:xfrm>
          <a:prstGeom prst="donut">
            <a:avLst>
              <a:gd name="adj" fmla="val 62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23232"/>
              </a:solidFill>
              <a:effectLst/>
              <a:uLnTx/>
              <a:uFillTx/>
              <a:latin typeface="Arial"/>
              <a:ea typeface="+mn-ea"/>
              <a:cs typeface="+mn-cs"/>
            </a:endParaRPr>
          </a:p>
        </p:txBody>
      </p:sp>
      <p:cxnSp>
        <p:nvCxnSpPr>
          <p:cNvPr id="20" name="Straight Arrow Connector 19">
            <a:extLst>
              <a:ext uri="{FF2B5EF4-FFF2-40B4-BE49-F238E27FC236}">
                <a16:creationId xmlns:a16="http://schemas.microsoft.com/office/drawing/2014/main" id="{590F186F-E70E-5444-B3FE-52DD020DAF62}"/>
              </a:ext>
            </a:extLst>
          </p:cNvPr>
          <p:cNvCxnSpPr>
            <a:cxnSpLocks/>
          </p:cNvCxnSpPr>
          <p:nvPr/>
        </p:nvCxnSpPr>
        <p:spPr>
          <a:xfrm>
            <a:off x="721621" y="5284604"/>
            <a:ext cx="9869211"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E7FBAE6-1CA3-954E-98E3-CF63098095B2}"/>
              </a:ext>
            </a:extLst>
          </p:cNvPr>
          <p:cNvCxnSpPr/>
          <p:nvPr/>
        </p:nvCxnSpPr>
        <p:spPr>
          <a:xfrm>
            <a:off x="4530784" y="2960452"/>
            <a:ext cx="0" cy="1644715"/>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C01FC9-4987-1E49-A5AD-59FA45E8AA39}"/>
              </a:ext>
            </a:extLst>
          </p:cNvPr>
          <p:cNvCxnSpPr/>
          <p:nvPr/>
        </p:nvCxnSpPr>
        <p:spPr>
          <a:xfrm>
            <a:off x="720300" y="2106265"/>
            <a:ext cx="562570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9E627E-A351-4F4A-B0B3-95C256031044}"/>
              </a:ext>
            </a:extLst>
          </p:cNvPr>
          <p:cNvCxnSpPr/>
          <p:nvPr/>
        </p:nvCxnSpPr>
        <p:spPr>
          <a:xfrm>
            <a:off x="742113" y="2152055"/>
            <a:ext cx="0" cy="29260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A8EFE11-95F9-134B-9329-123062974E63}"/>
              </a:ext>
            </a:extLst>
          </p:cNvPr>
          <p:cNvCxnSpPr>
            <a:cxnSpLocks/>
          </p:cNvCxnSpPr>
          <p:nvPr/>
        </p:nvCxnSpPr>
        <p:spPr>
          <a:xfrm>
            <a:off x="2620263" y="2415179"/>
            <a:ext cx="0" cy="26495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57E586-6F92-1D41-9EE6-5964E4C6A7A7}"/>
              </a:ext>
            </a:extLst>
          </p:cNvPr>
          <p:cNvCxnSpPr>
            <a:cxnSpLocks/>
          </p:cNvCxnSpPr>
          <p:nvPr/>
        </p:nvCxnSpPr>
        <p:spPr>
          <a:xfrm>
            <a:off x="6504839" y="2998674"/>
            <a:ext cx="0" cy="160649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22323E-3885-2C44-BEBD-7AD59E922E56}"/>
              </a:ext>
            </a:extLst>
          </p:cNvPr>
          <p:cNvCxnSpPr>
            <a:cxnSpLocks/>
          </p:cNvCxnSpPr>
          <p:nvPr/>
        </p:nvCxnSpPr>
        <p:spPr>
          <a:xfrm>
            <a:off x="8369656" y="3260832"/>
            <a:ext cx="0" cy="119189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947962-DDFD-5B46-BDDC-486011CA279E}"/>
              </a:ext>
            </a:extLst>
          </p:cNvPr>
          <p:cNvCxnSpPr>
            <a:cxnSpLocks/>
          </p:cNvCxnSpPr>
          <p:nvPr/>
        </p:nvCxnSpPr>
        <p:spPr>
          <a:xfrm>
            <a:off x="10320559" y="3459652"/>
            <a:ext cx="0" cy="6400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ED3321-0976-B24B-BB40-538D5ABDAA38}"/>
              </a:ext>
            </a:extLst>
          </p:cNvPr>
          <p:cNvCxnSpPr>
            <a:cxnSpLocks/>
          </p:cNvCxnSpPr>
          <p:nvPr/>
        </p:nvCxnSpPr>
        <p:spPr>
          <a:xfrm>
            <a:off x="6492515" y="2960449"/>
            <a:ext cx="17068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82A6EC-44D3-9A48-ADF7-8D1EAD8E23BF}"/>
              </a:ext>
            </a:extLst>
          </p:cNvPr>
          <p:cNvCxnSpPr>
            <a:cxnSpLocks/>
          </p:cNvCxnSpPr>
          <p:nvPr/>
        </p:nvCxnSpPr>
        <p:spPr>
          <a:xfrm>
            <a:off x="8340646" y="3230565"/>
            <a:ext cx="155839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FB4A3C-7533-8249-A215-DF840DCFA08C}"/>
              </a:ext>
            </a:extLst>
          </p:cNvPr>
          <p:cNvCxnSpPr>
            <a:cxnSpLocks/>
          </p:cNvCxnSpPr>
          <p:nvPr/>
        </p:nvCxnSpPr>
        <p:spPr>
          <a:xfrm>
            <a:off x="10300560" y="3420455"/>
            <a:ext cx="105216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81AC7728-2F26-2749-A353-AC457E176A08}"/>
              </a:ext>
            </a:extLst>
          </p:cNvPr>
          <p:cNvSpPr>
            <a:spLocks noGrp="1"/>
          </p:cNvSpPr>
          <p:nvPr>
            <p:ph sz="half" idx="1" hasCustomPrompt="1"/>
          </p:nvPr>
        </p:nvSpPr>
        <p:spPr>
          <a:xfrm>
            <a:off x="841062" y="2415177"/>
            <a:ext cx="1709441" cy="2614023"/>
          </a:xfrm>
        </p:spPr>
        <p:txBody>
          <a:bodyPr lIns="0" tIns="0" rIns="0" bIns="0">
            <a:noAutofit/>
          </a:bodyPr>
          <a:lstStyle>
            <a:lvl1pPr indent="0">
              <a:spcAft>
                <a:spcPts val="0"/>
              </a:spcAft>
              <a:buNone/>
              <a:defRPr sz="600">
                <a:latin typeface="Arial Nova Light" panose="020B0304020202020204" pitchFamily="34" charset="0"/>
              </a:defRPr>
            </a:lvl1pPr>
          </a:lstStyle>
          <a:p>
            <a:pPr lvl="0"/>
            <a:r>
              <a:rPr lang="en-US" dirty="0"/>
              <a:t>Text</a:t>
            </a:r>
          </a:p>
        </p:txBody>
      </p:sp>
      <p:sp>
        <p:nvSpPr>
          <p:cNvPr id="36" name="Content Placeholder 2">
            <a:extLst>
              <a:ext uri="{FF2B5EF4-FFF2-40B4-BE49-F238E27FC236}">
                <a16:creationId xmlns:a16="http://schemas.microsoft.com/office/drawing/2014/main" id="{906C8E1D-47B7-3049-BD0A-C9F0B0DFC9E0}"/>
              </a:ext>
            </a:extLst>
          </p:cNvPr>
          <p:cNvSpPr>
            <a:spLocks noGrp="1"/>
          </p:cNvSpPr>
          <p:nvPr>
            <p:ph sz="half" idx="16" hasCustomPrompt="1"/>
          </p:nvPr>
        </p:nvSpPr>
        <p:spPr>
          <a:xfrm>
            <a:off x="2708446" y="2611446"/>
            <a:ext cx="1709441" cy="2417754"/>
          </a:xfrm>
        </p:spPr>
        <p:txBody>
          <a:bodyPr lIns="0" tIns="0" rIns="0" bIns="0">
            <a:noAutofit/>
          </a:bodyPr>
          <a:lstStyle>
            <a:lvl1pPr indent="0">
              <a:spcAft>
                <a:spcPts val="0"/>
              </a:spcAft>
              <a:buNone/>
              <a:defRPr sz="600">
                <a:latin typeface="Arial Nova Light" panose="020B0304020202020204" pitchFamily="34" charset="0"/>
              </a:defRPr>
            </a:lvl1pPr>
          </a:lstStyle>
          <a:p>
            <a:pPr lvl="0"/>
            <a:r>
              <a:rPr lang="en-US" dirty="0"/>
              <a:t>Text</a:t>
            </a:r>
          </a:p>
        </p:txBody>
      </p:sp>
      <p:sp>
        <p:nvSpPr>
          <p:cNvPr id="37" name="Content Placeholder 2">
            <a:extLst>
              <a:ext uri="{FF2B5EF4-FFF2-40B4-BE49-F238E27FC236}">
                <a16:creationId xmlns:a16="http://schemas.microsoft.com/office/drawing/2014/main" id="{B9E17FAD-5053-964F-9353-C82C87460916}"/>
              </a:ext>
            </a:extLst>
          </p:cNvPr>
          <p:cNvSpPr>
            <a:spLocks noGrp="1"/>
          </p:cNvSpPr>
          <p:nvPr>
            <p:ph sz="half" idx="17" hasCustomPrompt="1"/>
          </p:nvPr>
        </p:nvSpPr>
        <p:spPr>
          <a:xfrm>
            <a:off x="4638248" y="2725343"/>
            <a:ext cx="1709441" cy="1908965"/>
          </a:xfrm>
        </p:spPr>
        <p:txBody>
          <a:bodyPr lIns="0" tIns="0" rIns="0" bIns="0">
            <a:noAutofit/>
          </a:bodyPr>
          <a:lstStyle>
            <a:lvl1pPr indent="0">
              <a:spcAft>
                <a:spcPts val="0"/>
              </a:spcAft>
              <a:buNone/>
              <a:defRPr sz="600">
                <a:latin typeface="Arial Nova Light" panose="020B0304020202020204" pitchFamily="34" charset="0"/>
              </a:defRPr>
            </a:lvl1pPr>
          </a:lstStyle>
          <a:p>
            <a:pPr lvl="0"/>
            <a:r>
              <a:rPr lang="en-US" dirty="0"/>
              <a:t>Text</a:t>
            </a:r>
          </a:p>
        </p:txBody>
      </p:sp>
      <p:sp>
        <p:nvSpPr>
          <p:cNvPr id="38" name="Content Placeholder 2">
            <a:extLst>
              <a:ext uri="{FF2B5EF4-FFF2-40B4-BE49-F238E27FC236}">
                <a16:creationId xmlns:a16="http://schemas.microsoft.com/office/drawing/2014/main" id="{BE038DC7-8537-8143-AFD6-83AC9F773B0C}"/>
              </a:ext>
            </a:extLst>
          </p:cNvPr>
          <p:cNvSpPr>
            <a:spLocks noGrp="1"/>
          </p:cNvSpPr>
          <p:nvPr>
            <p:ph sz="half" idx="18" hasCustomPrompt="1"/>
          </p:nvPr>
        </p:nvSpPr>
        <p:spPr>
          <a:xfrm>
            <a:off x="6591868" y="3027816"/>
            <a:ext cx="1584672" cy="1606490"/>
          </a:xfrm>
        </p:spPr>
        <p:txBody>
          <a:bodyPr lIns="0" tIns="0" rIns="0" bIns="0">
            <a:noAutofit/>
          </a:bodyPr>
          <a:lstStyle>
            <a:lvl1pPr marL="0" indent="0">
              <a:lnSpc>
                <a:spcPct val="100000"/>
              </a:lnSpc>
              <a:spcBef>
                <a:spcPts val="450"/>
              </a:spcBef>
              <a:spcAft>
                <a:spcPts val="0"/>
              </a:spcAft>
              <a:buNone/>
              <a:defRPr sz="600">
                <a:latin typeface="Arial Nova Light" panose="020B0304020202020204" pitchFamily="34" charset="0"/>
              </a:defRPr>
            </a:lvl1pPr>
          </a:lstStyle>
          <a:p>
            <a:pPr lvl="0"/>
            <a:r>
              <a:rPr lang="en-US" dirty="0"/>
              <a:t>Text</a:t>
            </a:r>
          </a:p>
        </p:txBody>
      </p:sp>
      <p:sp>
        <p:nvSpPr>
          <p:cNvPr id="39" name="Content Placeholder 2">
            <a:extLst>
              <a:ext uri="{FF2B5EF4-FFF2-40B4-BE49-F238E27FC236}">
                <a16:creationId xmlns:a16="http://schemas.microsoft.com/office/drawing/2014/main" id="{B9F03B29-E619-2F41-92F6-A38B9E97E00E}"/>
              </a:ext>
            </a:extLst>
          </p:cNvPr>
          <p:cNvSpPr>
            <a:spLocks noGrp="1"/>
          </p:cNvSpPr>
          <p:nvPr>
            <p:ph sz="half" idx="19" hasCustomPrompt="1"/>
          </p:nvPr>
        </p:nvSpPr>
        <p:spPr>
          <a:xfrm>
            <a:off x="8468603" y="3296489"/>
            <a:ext cx="1584672" cy="1191899"/>
          </a:xfrm>
        </p:spPr>
        <p:txBody>
          <a:bodyPr lIns="0" tIns="0" rIns="0" bIns="0">
            <a:noAutofit/>
          </a:bodyPr>
          <a:lstStyle>
            <a:lvl1pPr marL="0" indent="0">
              <a:lnSpc>
                <a:spcPct val="100000"/>
              </a:lnSpc>
              <a:spcBef>
                <a:spcPts val="450"/>
              </a:spcBef>
              <a:spcAft>
                <a:spcPts val="0"/>
              </a:spcAft>
              <a:buNone/>
              <a:defRPr sz="600">
                <a:latin typeface="Arial Nova Light" panose="020B0304020202020204" pitchFamily="34" charset="0"/>
              </a:defRPr>
            </a:lvl1pPr>
          </a:lstStyle>
          <a:p>
            <a:pPr lvl="0"/>
            <a:r>
              <a:rPr lang="en-US" dirty="0"/>
              <a:t>Text</a:t>
            </a:r>
          </a:p>
        </p:txBody>
      </p:sp>
      <p:sp>
        <p:nvSpPr>
          <p:cNvPr id="40" name="Content Placeholder 2">
            <a:extLst>
              <a:ext uri="{FF2B5EF4-FFF2-40B4-BE49-F238E27FC236}">
                <a16:creationId xmlns:a16="http://schemas.microsoft.com/office/drawing/2014/main" id="{D22F480C-C09F-F644-BFC4-F523E794FE36}"/>
              </a:ext>
            </a:extLst>
          </p:cNvPr>
          <p:cNvSpPr>
            <a:spLocks noGrp="1"/>
          </p:cNvSpPr>
          <p:nvPr>
            <p:ph sz="half" idx="20" hasCustomPrompt="1"/>
          </p:nvPr>
        </p:nvSpPr>
        <p:spPr>
          <a:xfrm>
            <a:off x="10498599" y="3715227"/>
            <a:ext cx="675757" cy="312502"/>
          </a:xfrm>
        </p:spPr>
        <p:txBody>
          <a:bodyPr lIns="0" tIns="0" rIns="0" bIns="0" anchor="ctr" anchorCtr="0">
            <a:noAutofit/>
          </a:bodyPr>
          <a:lstStyle>
            <a:lvl1pPr algn="ctr">
              <a:buNone/>
              <a:defRPr sz="788">
                <a:solidFill>
                  <a:schemeClr val="accent1"/>
                </a:solidFill>
                <a:latin typeface="Arial Nova Light" panose="020B0304020202020204" pitchFamily="34" charset="0"/>
              </a:defRPr>
            </a:lvl1pPr>
          </a:lstStyle>
          <a:p>
            <a:pPr lvl="0"/>
            <a:r>
              <a:rPr lang="en-US" dirty="0"/>
              <a:t>Text</a:t>
            </a:r>
          </a:p>
        </p:txBody>
      </p:sp>
      <p:sp>
        <p:nvSpPr>
          <p:cNvPr id="34" name="Content Placeholder 3">
            <a:extLst>
              <a:ext uri="{FF2B5EF4-FFF2-40B4-BE49-F238E27FC236}">
                <a16:creationId xmlns:a16="http://schemas.microsoft.com/office/drawing/2014/main" id="{124D0643-1463-0B45-9254-9DB62ECF332E}"/>
              </a:ext>
            </a:extLst>
          </p:cNvPr>
          <p:cNvSpPr>
            <a:spLocks noGrp="1"/>
          </p:cNvSpPr>
          <p:nvPr>
            <p:ph sz="quarter" idx="21" hasCustomPrompt="1"/>
          </p:nvPr>
        </p:nvSpPr>
        <p:spPr>
          <a:xfrm>
            <a:off x="762699" y="1910464"/>
            <a:ext cx="2474384" cy="138499"/>
          </a:xfrm>
        </p:spPr>
        <p:txBody>
          <a:bodyPr wrap="square" lIns="0" tIns="0" rIns="0" bIns="0" anchor="b" anchorCtr="0">
            <a:spAutoFit/>
          </a:bodyPr>
          <a:lstStyle>
            <a:lvl1pPr algn="l">
              <a:buFontTx/>
              <a:buNone/>
              <a:defRPr sz="900">
                <a:solidFill>
                  <a:schemeClr val="tx2"/>
                </a:solidFill>
                <a:latin typeface="Arial Nova Light" panose="020B0304020202020204" pitchFamily="34" charset="0"/>
              </a:defRPr>
            </a:lvl1pPr>
          </a:lstStyle>
          <a:p>
            <a:pPr lvl="0"/>
            <a:r>
              <a:rPr lang="en-US" dirty="0"/>
              <a:t>Click To Edit</a:t>
            </a:r>
          </a:p>
        </p:txBody>
      </p:sp>
      <p:sp>
        <p:nvSpPr>
          <p:cNvPr id="43" name="Content Placeholder 3">
            <a:extLst>
              <a:ext uri="{FF2B5EF4-FFF2-40B4-BE49-F238E27FC236}">
                <a16:creationId xmlns:a16="http://schemas.microsoft.com/office/drawing/2014/main" id="{70648F09-0841-6E4C-90FF-3E5367AA36DF}"/>
              </a:ext>
            </a:extLst>
          </p:cNvPr>
          <p:cNvSpPr>
            <a:spLocks noGrp="1"/>
          </p:cNvSpPr>
          <p:nvPr>
            <p:ph sz="quarter" idx="22" hasCustomPrompt="1"/>
          </p:nvPr>
        </p:nvSpPr>
        <p:spPr>
          <a:xfrm>
            <a:off x="2703285" y="2441990"/>
            <a:ext cx="3642713" cy="103875"/>
          </a:xfrm>
        </p:spPr>
        <p:txBody>
          <a:bodyPr wrap="square" lIns="0" tIns="0" rIns="0" bIns="0" anchor="b" anchorCtr="0">
            <a:spAutoFit/>
          </a:bodyPr>
          <a:lstStyle>
            <a:lvl1pPr algn="l">
              <a:buFontTx/>
              <a:buNone/>
              <a:defRPr sz="675">
                <a:solidFill>
                  <a:schemeClr val="tx2"/>
                </a:solidFill>
                <a:latin typeface="Arial Nova" panose="020B0504020202020204" pitchFamily="34" charset="0"/>
                <a:cs typeface="Arial" panose="020B0604020202020204" pitchFamily="34" charset="0"/>
              </a:defRPr>
            </a:lvl1pPr>
          </a:lstStyle>
          <a:p>
            <a:pPr lvl="0"/>
            <a:r>
              <a:rPr lang="en-US" dirty="0"/>
              <a:t>CLICK TO EDIT</a:t>
            </a:r>
          </a:p>
        </p:txBody>
      </p:sp>
      <p:sp>
        <p:nvSpPr>
          <p:cNvPr id="44" name="Content Placeholder 3">
            <a:extLst>
              <a:ext uri="{FF2B5EF4-FFF2-40B4-BE49-F238E27FC236}">
                <a16:creationId xmlns:a16="http://schemas.microsoft.com/office/drawing/2014/main" id="{1FCB5DFB-3F37-784D-90D3-61F907EEC97E}"/>
              </a:ext>
            </a:extLst>
          </p:cNvPr>
          <p:cNvSpPr>
            <a:spLocks noGrp="1"/>
          </p:cNvSpPr>
          <p:nvPr>
            <p:ph sz="quarter" idx="23" hasCustomPrompt="1"/>
          </p:nvPr>
        </p:nvSpPr>
        <p:spPr>
          <a:xfrm>
            <a:off x="6502472" y="2771509"/>
            <a:ext cx="1649977" cy="138499"/>
          </a:xfrm>
        </p:spPr>
        <p:txBody>
          <a:bodyPr wrap="square" lIns="0" tIns="0" rIns="0" bIns="0" anchor="b" anchorCtr="0">
            <a:spAutoFit/>
          </a:bodyPr>
          <a:lstStyle>
            <a:lvl1pPr algn="l">
              <a:buFontTx/>
              <a:buNone/>
              <a:defRPr sz="900">
                <a:solidFill>
                  <a:schemeClr val="accent2"/>
                </a:solidFill>
                <a:latin typeface="Arial Nova" panose="020B0504020202020204" pitchFamily="34" charset="0"/>
              </a:defRPr>
            </a:lvl1pPr>
          </a:lstStyle>
          <a:p>
            <a:pPr lvl="0"/>
            <a:r>
              <a:rPr lang="en-US" dirty="0"/>
              <a:t>Click To Edit</a:t>
            </a:r>
          </a:p>
        </p:txBody>
      </p:sp>
      <p:sp>
        <p:nvSpPr>
          <p:cNvPr id="45" name="Content Placeholder 3">
            <a:extLst>
              <a:ext uri="{FF2B5EF4-FFF2-40B4-BE49-F238E27FC236}">
                <a16:creationId xmlns:a16="http://schemas.microsoft.com/office/drawing/2014/main" id="{3A9FFD0F-5E21-9B4D-99DF-973BB3061A61}"/>
              </a:ext>
            </a:extLst>
          </p:cNvPr>
          <p:cNvSpPr>
            <a:spLocks noGrp="1"/>
          </p:cNvSpPr>
          <p:nvPr>
            <p:ph sz="quarter" idx="24" hasCustomPrompt="1"/>
          </p:nvPr>
        </p:nvSpPr>
        <p:spPr>
          <a:xfrm>
            <a:off x="8369658" y="3039113"/>
            <a:ext cx="1649977" cy="138499"/>
          </a:xfrm>
        </p:spPr>
        <p:txBody>
          <a:bodyPr wrap="square" lIns="0" tIns="0" rIns="0" bIns="0" anchor="b" anchorCtr="0">
            <a:spAutoFit/>
          </a:bodyPr>
          <a:lstStyle>
            <a:lvl1pPr algn="l">
              <a:buFontTx/>
              <a:buNone/>
              <a:defRPr sz="900">
                <a:solidFill>
                  <a:schemeClr val="accent3">
                    <a:lumMod val="75000"/>
                  </a:schemeClr>
                </a:solidFill>
                <a:latin typeface="Arial Nova" panose="020B0504020202020204" pitchFamily="34" charset="0"/>
              </a:defRPr>
            </a:lvl1pPr>
          </a:lstStyle>
          <a:p>
            <a:pPr lvl="0"/>
            <a:r>
              <a:rPr lang="en-US" dirty="0"/>
              <a:t>Click To Edit</a:t>
            </a:r>
          </a:p>
        </p:txBody>
      </p:sp>
      <p:sp>
        <p:nvSpPr>
          <p:cNvPr id="46" name="Content Placeholder 3">
            <a:extLst>
              <a:ext uri="{FF2B5EF4-FFF2-40B4-BE49-F238E27FC236}">
                <a16:creationId xmlns:a16="http://schemas.microsoft.com/office/drawing/2014/main" id="{6AC1C3F3-EDBA-274D-8657-EBB86799A397}"/>
              </a:ext>
            </a:extLst>
          </p:cNvPr>
          <p:cNvSpPr>
            <a:spLocks noGrp="1"/>
          </p:cNvSpPr>
          <p:nvPr>
            <p:ph sz="quarter" idx="25" hasCustomPrompt="1"/>
          </p:nvPr>
        </p:nvSpPr>
        <p:spPr>
          <a:xfrm>
            <a:off x="10320560" y="3239126"/>
            <a:ext cx="1316613" cy="138499"/>
          </a:xfrm>
        </p:spPr>
        <p:txBody>
          <a:bodyPr wrap="square" lIns="0" tIns="0" rIns="0" bIns="0" anchor="b" anchorCtr="0">
            <a:spAutoFit/>
          </a:bodyPr>
          <a:lstStyle>
            <a:lvl1pPr algn="l">
              <a:buFontTx/>
              <a:buNone/>
              <a:defRPr sz="900">
                <a:solidFill>
                  <a:schemeClr val="accent1"/>
                </a:solidFill>
                <a:latin typeface="Arial Nova" panose="020B0504020202020204" pitchFamily="34" charset="0"/>
              </a:defRPr>
            </a:lvl1pPr>
          </a:lstStyle>
          <a:p>
            <a:pPr lvl="0"/>
            <a:r>
              <a:rPr lang="en-US" dirty="0"/>
              <a:t>Click To Edit</a:t>
            </a:r>
          </a:p>
        </p:txBody>
      </p:sp>
      <p:sp>
        <p:nvSpPr>
          <p:cNvPr id="47" name="Content Placeholder 3">
            <a:extLst>
              <a:ext uri="{FF2B5EF4-FFF2-40B4-BE49-F238E27FC236}">
                <a16:creationId xmlns:a16="http://schemas.microsoft.com/office/drawing/2014/main" id="{B92772D8-FA3A-CF45-9305-56884906F17B}"/>
              </a:ext>
            </a:extLst>
          </p:cNvPr>
          <p:cNvSpPr>
            <a:spLocks noGrp="1"/>
          </p:cNvSpPr>
          <p:nvPr>
            <p:ph sz="quarter" idx="26" hasCustomPrompt="1"/>
          </p:nvPr>
        </p:nvSpPr>
        <p:spPr>
          <a:xfrm>
            <a:off x="841062" y="2158326"/>
            <a:ext cx="1649977" cy="103875"/>
          </a:xfrm>
        </p:spPr>
        <p:txBody>
          <a:bodyPr wrap="square" lIns="0" tIns="0" rIns="0" bIns="0" anchor="t" anchorCtr="0">
            <a:spAutoFit/>
          </a:bodyPr>
          <a:lstStyle>
            <a:lvl1pPr algn="l">
              <a:buFontTx/>
              <a:buNone/>
              <a:defRPr sz="675">
                <a:solidFill>
                  <a:schemeClr val="tx2"/>
                </a:solidFill>
                <a:latin typeface="Arial Nova" panose="020B0504020202020204" pitchFamily="34" charset="0"/>
                <a:cs typeface="Arial" panose="020B0604020202020204" pitchFamily="34" charset="0"/>
              </a:defRPr>
            </a:lvl1pPr>
          </a:lstStyle>
          <a:p>
            <a:pPr lvl="0"/>
            <a:r>
              <a:rPr lang="en-US" dirty="0"/>
              <a:t>CLICK TO EDIT</a:t>
            </a:r>
          </a:p>
        </p:txBody>
      </p:sp>
      <p:sp>
        <p:nvSpPr>
          <p:cNvPr id="48" name="Content Placeholder 3">
            <a:extLst>
              <a:ext uri="{FF2B5EF4-FFF2-40B4-BE49-F238E27FC236}">
                <a16:creationId xmlns:a16="http://schemas.microsoft.com/office/drawing/2014/main" id="{4D3F60FB-94DA-D947-B0C8-11F17E447039}"/>
              </a:ext>
            </a:extLst>
          </p:cNvPr>
          <p:cNvSpPr>
            <a:spLocks noGrp="1"/>
          </p:cNvSpPr>
          <p:nvPr>
            <p:ph sz="quarter" idx="27" hasCustomPrompt="1"/>
          </p:nvPr>
        </p:nvSpPr>
        <p:spPr>
          <a:xfrm>
            <a:off x="841061" y="5140200"/>
            <a:ext cx="1649977" cy="103875"/>
          </a:xfrm>
        </p:spPr>
        <p:txBody>
          <a:bodyPr wrap="square" lIns="0" tIns="0" rIns="0" bIns="0" anchor="b" anchorCtr="0">
            <a:spAutoFit/>
          </a:bodyPr>
          <a:lstStyle>
            <a:lvl1pPr algn="l">
              <a:buFontTx/>
              <a:buNone/>
              <a:defRPr sz="675">
                <a:solidFill>
                  <a:schemeClr val="tx2"/>
                </a:solidFill>
                <a:latin typeface="Arial Nova" panose="020B0504020202020204" pitchFamily="34" charset="0"/>
                <a:cs typeface="Arial" panose="020B0604020202020204" pitchFamily="34" charset="0"/>
              </a:defRPr>
            </a:lvl1pPr>
          </a:lstStyle>
          <a:p>
            <a:pPr lvl="0"/>
            <a:r>
              <a:rPr lang="en-US" dirty="0"/>
              <a:t>CLICK TO EDIT</a:t>
            </a:r>
          </a:p>
        </p:txBody>
      </p:sp>
      <p:sp>
        <p:nvSpPr>
          <p:cNvPr id="49" name="Content Placeholder 3">
            <a:extLst>
              <a:ext uri="{FF2B5EF4-FFF2-40B4-BE49-F238E27FC236}">
                <a16:creationId xmlns:a16="http://schemas.microsoft.com/office/drawing/2014/main" id="{4F30CFDB-3587-4F40-849A-6601FF7F71A6}"/>
              </a:ext>
            </a:extLst>
          </p:cNvPr>
          <p:cNvSpPr>
            <a:spLocks noGrp="1"/>
          </p:cNvSpPr>
          <p:nvPr>
            <p:ph sz="quarter" idx="28" hasCustomPrompt="1"/>
          </p:nvPr>
        </p:nvSpPr>
        <p:spPr>
          <a:xfrm>
            <a:off x="2703285" y="5140200"/>
            <a:ext cx="1649977" cy="103875"/>
          </a:xfrm>
        </p:spPr>
        <p:txBody>
          <a:bodyPr wrap="square" lIns="0" tIns="0" rIns="0" bIns="0" anchor="b" anchorCtr="0">
            <a:spAutoFit/>
          </a:bodyPr>
          <a:lstStyle>
            <a:lvl1pPr algn="l">
              <a:buFontTx/>
              <a:buNone/>
              <a:defRPr sz="675">
                <a:solidFill>
                  <a:schemeClr val="tx2"/>
                </a:solidFill>
                <a:latin typeface="Arial Nova" panose="020B0504020202020204" pitchFamily="34" charset="0"/>
                <a:cs typeface="Arial" panose="020B0604020202020204" pitchFamily="34" charset="0"/>
              </a:defRPr>
            </a:lvl1pPr>
          </a:lstStyle>
          <a:p>
            <a:pPr lvl="0"/>
            <a:r>
              <a:rPr lang="en-US" dirty="0"/>
              <a:t>CLICK TO EDIT</a:t>
            </a:r>
          </a:p>
        </p:txBody>
      </p:sp>
      <p:sp>
        <p:nvSpPr>
          <p:cNvPr id="41" name="Title 1">
            <a:extLst>
              <a:ext uri="{FF2B5EF4-FFF2-40B4-BE49-F238E27FC236}">
                <a16:creationId xmlns:a16="http://schemas.microsoft.com/office/drawing/2014/main" id="{4A5739BA-F604-F547-A8FD-C7474F4C84FF}"/>
              </a:ext>
            </a:extLst>
          </p:cNvPr>
          <p:cNvSpPr>
            <a:spLocks noGrp="1"/>
          </p:cNvSpPr>
          <p:nvPr>
            <p:ph type="title" hasCustomPrompt="1"/>
          </p:nvPr>
        </p:nvSpPr>
        <p:spPr>
          <a:xfrm>
            <a:off x="609600" y="1216958"/>
            <a:ext cx="8540749" cy="249299"/>
          </a:xfrm>
          <a:prstGeom prst="rect">
            <a:avLst/>
          </a:prstGeom>
        </p:spPr>
        <p:txBody>
          <a:bodyPr/>
          <a:lstStyle>
            <a:lvl1pPr>
              <a:defRPr>
                <a:solidFill>
                  <a:schemeClr val="tx1"/>
                </a:solidFill>
              </a:defRPr>
            </a:lvl1pPr>
          </a:lstStyle>
          <a:p>
            <a:r>
              <a:rPr lang="en-US" dirty="0"/>
              <a:t>Click to Edit Master Title Style</a:t>
            </a:r>
          </a:p>
        </p:txBody>
      </p:sp>
      <p:sp>
        <p:nvSpPr>
          <p:cNvPr id="50" name="Text Placeholder 17">
            <a:extLst>
              <a:ext uri="{FF2B5EF4-FFF2-40B4-BE49-F238E27FC236}">
                <a16:creationId xmlns:a16="http://schemas.microsoft.com/office/drawing/2014/main" id="{751B720A-B474-0D46-9940-AB97F6EB7835}"/>
              </a:ext>
            </a:extLst>
          </p:cNvPr>
          <p:cNvSpPr>
            <a:spLocks noGrp="1"/>
          </p:cNvSpPr>
          <p:nvPr>
            <p:ph type="body" sz="quarter" idx="2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51" name="Picture 50">
            <a:extLst>
              <a:ext uri="{FF2B5EF4-FFF2-40B4-BE49-F238E27FC236}">
                <a16:creationId xmlns:a16="http://schemas.microsoft.com/office/drawing/2014/main" id="{A9A76717-2505-4630-A854-8FBBA51BF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53" name="Text Placeholder 14">
            <a:extLst>
              <a:ext uri="{FF2B5EF4-FFF2-40B4-BE49-F238E27FC236}">
                <a16:creationId xmlns:a16="http://schemas.microsoft.com/office/drawing/2014/main" id="{D1CFB4F2-C1B7-4BEF-B83A-77425FFC1845}"/>
              </a:ext>
            </a:extLst>
          </p:cNvPr>
          <p:cNvSpPr>
            <a:spLocks noGrp="1"/>
          </p:cNvSpPr>
          <p:nvPr>
            <p:ph type="body" sz="quarter" idx="31"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Tree>
    <p:extLst>
      <p:ext uri="{BB962C8B-B14F-4D97-AF65-F5344CB8AC3E}">
        <p14:creationId xmlns:p14="http://schemas.microsoft.com/office/powerpoint/2010/main" val="87047987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Investment Process Summar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FCBFCBB3-0BB1-DB41-8315-374D7E9A80EA}"/>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3" name="Circle: Hollow 5">
            <a:extLst>
              <a:ext uri="{FF2B5EF4-FFF2-40B4-BE49-F238E27FC236}">
                <a16:creationId xmlns:a16="http://schemas.microsoft.com/office/drawing/2014/main" id="{EAE5ABDD-AEDA-914F-9DE2-358F1D200A2C}"/>
              </a:ext>
            </a:extLst>
          </p:cNvPr>
          <p:cNvSpPr/>
          <p:nvPr/>
        </p:nvSpPr>
        <p:spPr>
          <a:xfrm>
            <a:off x="8677623" y="3294585"/>
            <a:ext cx="822960" cy="822960"/>
          </a:xfrm>
          <a:prstGeom prst="donut">
            <a:avLst>
              <a:gd name="adj" fmla="val 62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23232"/>
              </a:solidFill>
              <a:effectLst/>
              <a:uLnTx/>
              <a:uFillTx/>
              <a:latin typeface="Arial"/>
              <a:ea typeface="+mn-ea"/>
              <a:cs typeface="+mn-cs"/>
            </a:endParaRPr>
          </a:p>
        </p:txBody>
      </p:sp>
      <p:cxnSp>
        <p:nvCxnSpPr>
          <p:cNvPr id="20" name="Straight Arrow Connector 19">
            <a:extLst>
              <a:ext uri="{FF2B5EF4-FFF2-40B4-BE49-F238E27FC236}">
                <a16:creationId xmlns:a16="http://schemas.microsoft.com/office/drawing/2014/main" id="{590F186F-E70E-5444-B3FE-52DD020DAF62}"/>
              </a:ext>
            </a:extLst>
          </p:cNvPr>
          <p:cNvCxnSpPr>
            <a:cxnSpLocks/>
          </p:cNvCxnSpPr>
          <p:nvPr/>
        </p:nvCxnSpPr>
        <p:spPr>
          <a:xfrm>
            <a:off x="721621" y="5547650"/>
            <a:ext cx="9869211"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C01FC9-4987-1E49-A5AD-59FA45E8AA39}"/>
              </a:ext>
            </a:extLst>
          </p:cNvPr>
          <p:cNvCxnSpPr/>
          <p:nvPr/>
        </p:nvCxnSpPr>
        <p:spPr>
          <a:xfrm>
            <a:off x="720300" y="2106265"/>
            <a:ext cx="562570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9E627E-A351-4F4A-B0B3-95C256031044}"/>
              </a:ext>
            </a:extLst>
          </p:cNvPr>
          <p:cNvCxnSpPr/>
          <p:nvPr/>
        </p:nvCxnSpPr>
        <p:spPr>
          <a:xfrm>
            <a:off x="742113" y="2152055"/>
            <a:ext cx="0" cy="32129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A8EFE11-95F9-134B-9329-123062974E63}"/>
              </a:ext>
            </a:extLst>
          </p:cNvPr>
          <p:cNvCxnSpPr>
            <a:cxnSpLocks/>
          </p:cNvCxnSpPr>
          <p:nvPr/>
        </p:nvCxnSpPr>
        <p:spPr>
          <a:xfrm>
            <a:off x="2732169" y="2415179"/>
            <a:ext cx="0" cy="264950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57E586-6F92-1D41-9EE6-5964E4C6A7A7}"/>
              </a:ext>
            </a:extLst>
          </p:cNvPr>
          <p:cNvCxnSpPr>
            <a:cxnSpLocks/>
          </p:cNvCxnSpPr>
          <p:nvPr/>
        </p:nvCxnSpPr>
        <p:spPr>
          <a:xfrm>
            <a:off x="4785940" y="2833607"/>
            <a:ext cx="0" cy="160649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22323E-3885-2C44-BEBD-7AD59E922E56}"/>
              </a:ext>
            </a:extLst>
          </p:cNvPr>
          <p:cNvCxnSpPr>
            <a:cxnSpLocks/>
          </p:cNvCxnSpPr>
          <p:nvPr/>
        </p:nvCxnSpPr>
        <p:spPr>
          <a:xfrm>
            <a:off x="6664935" y="3095766"/>
            <a:ext cx="0" cy="119189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947962-DDFD-5B46-BDDC-486011CA279E}"/>
              </a:ext>
            </a:extLst>
          </p:cNvPr>
          <p:cNvCxnSpPr>
            <a:cxnSpLocks/>
          </p:cNvCxnSpPr>
          <p:nvPr/>
        </p:nvCxnSpPr>
        <p:spPr>
          <a:xfrm>
            <a:off x="8578676" y="3294585"/>
            <a:ext cx="0" cy="64008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ED3321-0976-B24B-BB40-538D5ABDAA38}"/>
              </a:ext>
            </a:extLst>
          </p:cNvPr>
          <p:cNvCxnSpPr>
            <a:cxnSpLocks/>
          </p:cNvCxnSpPr>
          <p:nvPr/>
        </p:nvCxnSpPr>
        <p:spPr>
          <a:xfrm>
            <a:off x="4769393" y="2795382"/>
            <a:ext cx="17068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82A6EC-44D3-9A48-ADF7-8D1EAD8E23BF}"/>
              </a:ext>
            </a:extLst>
          </p:cNvPr>
          <p:cNvCxnSpPr>
            <a:cxnSpLocks/>
          </p:cNvCxnSpPr>
          <p:nvPr/>
        </p:nvCxnSpPr>
        <p:spPr>
          <a:xfrm>
            <a:off x="6635924" y="3065498"/>
            <a:ext cx="155839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FB4A3C-7533-8249-A215-DF840DCFA08C}"/>
              </a:ext>
            </a:extLst>
          </p:cNvPr>
          <p:cNvCxnSpPr>
            <a:cxnSpLocks/>
          </p:cNvCxnSpPr>
          <p:nvPr/>
        </p:nvCxnSpPr>
        <p:spPr>
          <a:xfrm>
            <a:off x="8558677" y="3255388"/>
            <a:ext cx="105216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81AC7728-2F26-2749-A353-AC457E176A08}"/>
              </a:ext>
            </a:extLst>
          </p:cNvPr>
          <p:cNvSpPr>
            <a:spLocks noGrp="1"/>
          </p:cNvSpPr>
          <p:nvPr>
            <p:ph sz="half" idx="1" hasCustomPrompt="1"/>
          </p:nvPr>
        </p:nvSpPr>
        <p:spPr>
          <a:xfrm>
            <a:off x="841062" y="2581776"/>
            <a:ext cx="1709441" cy="2447425"/>
          </a:xfrm>
        </p:spPr>
        <p:txBody>
          <a:bodyPr lIns="0" tIns="0" rIns="0" bIns="0">
            <a:noAutofit/>
          </a:bodyPr>
          <a:lstStyle>
            <a:lvl1pPr>
              <a:buNone/>
              <a:defRPr sz="600"/>
            </a:lvl1pPr>
          </a:lstStyle>
          <a:p>
            <a:pPr lvl="0"/>
            <a:r>
              <a:rPr lang="en-US" dirty="0"/>
              <a:t>Text</a:t>
            </a:r>
          </a:p>
        </p:txBody>
      </p:sp>
      <p:sp>
        <p:nvSpPr>
          <p:cNvPr id="36" name="Content Placeholder 2">
            <a:extLst>
              <a:ext uri="{FF2B5EF4-FFF2-40B4-BE49-F238E27FC236}">
                <a16:creationId xmlns:a16="http://schemas.microsoft.com/office/drawing/2014/main" id="{906C8E1D-47B7-3049-BD0A-C9F0B0DFC9E0}"/>
              </a:ext>
            </a:extLst>
          </p:cNvPr>
          <p:cNvSpPr>
            <a:spLocks noGrp="1"/>
          </p:cNvSpPr>
          <p:nvPr>
            <p:ph sz="half" idx="16" hasCustomPrompt="1"/>
          </p:nvPr>
        </p:nvSpPr>
        <p:spPr>
          <a:xfrm>
            <a:off x="2848708" y="2581776"/>
            <a:ext cx="1709441" cy="2447425"/>
          </a:xfrm>
        </p:spPr>
        <p:txBody>
          <a:bodyPr lIns="0" tIns="0" rIns="0" bIns="0">
            <a:noAutofit/>
          </a:bodyPr>
          <a:lstStyle>
            <a:lvl1pPr>
              <a:buNone/>
              <a:defRPr sz="600"/>
            </a:lvl1pPr>
          </a:lstStyle>
          <a:p>
            <a:pPr lvl="0"/>
            <a:r>
              <a:rPr lang="en-US" dirty="0"/>
              <a:t>Text</a:t>
            </a:r>
          </a:p>
        </p:txBody>
      </p:sp>
      <p:sp>
        <p:nvSpPr>
          <p:cNvPr id="38" name="Content Placeholder 2">
            <a:extLst>
              <a:ext uri="{FF2B5EF4-FFF2-40B4-BE49-F238E27FC236}">
                <a16:creationId xmlns:a16="http://schemas.microsoft.com/office/drawing/2014/main" id="{BE038DC7-8537-8143-AFD6-83AC9F773B0C}"/>
              </a:ext>
            </a:extLst>
          </p:cNvPr>
          <p:cNvSpPr>
            <a:spLocks noGrp="1"/>
          </p:cNvSpPr>
          <p:nvPr>
            <p:ph sz="half" idx="18" hasCustomPrompt="1"/>
          </p:nvPr>
        </p:nvSpPr>
        <p:spPr>
          <a:xfrm>
            <a:off x="4887147" y="2862749"/>
            <a:ext cx="1584672" cy="1606490"/>
          </a:xfrm>
        </p:spPr>
        <p:txBody>
          <a:bodyPr lIns="0" tIns="0" rIns="0" bIns="0">
            <a:noAutofit/>
          </a:bodyPr>
          <a:lstStyle>
            <a:lvl1pPr marL="130302" indent="-130302">
              <a:lnSpc>
                <a:spcPct val="100000"/>
              </a:lnSpc>
              <a:spcBef>
                <a:spcPts val="450"/>
              </a:spcBef>
              <a:spcAft>
                <a:spcPts val="450"/>
              </a:spcAft>
              <a:buNone/>
              <a:defRPr sz="600"/>
            </a:lvl1pPr>
          </a:lstStyle>
          <a:p>
            <a:pPr lvl="0"/>
            <a:r>
              <a:rPr lang="en-US" dirty="0"/>
              <a:t>Text</a:t>
            </a:r>
          </a:p>
        </p:txBody>
      </p:sp>
      <p:sp>
        <p:nvSpPr>
          <p:cNvPr id="39" name="Content Placeholder 2">
            <a:extLst>
              <a:ext uri="{FF2B5EF4-FFF2-40B4-BE49-F238E27FC236}">
                <a16:creationId xmlns:a16="http://schemas.microsoft.com/office/drawing/2014/main" id="{B9F03B29-E619-2F41-92F6-A38B9E97E00E}"/>
              </a:ext>
            </a:extLst>
          </p:cNvPr>
          <p:cNvSpPr>
            <a:spLocks noGrp="1"/>
          </p:cNvSpPr>
          <p:nvPr>
            <p:ph sz="half" idx="19" hasCustomPrompt="1"/>
          </p:nvPr>
        </p:nvSpPr>
        <p:spPr>
          <a:xfrm>
            <a:off x="6763881" y="3131420"/>
            <a:ext cx="1584672" cy="1337818"/>
          </a:xfrm>
        </p:spPr>
        <p:txBody>
          <a:bodyPr lIns="0" tIns="0" rIns="0" bIns="0">
            <a:noAutofit/>
          </a:bodyPr>
          <a:lstStyle>
            <a:lvl1pPr marL="130302" indent="-130302">
              <a:lnSpc>
                <a:spcPct val="100000"/>
              </a:lnSpc>
              <a:spcBef>
                <a:spcPts val="450"/>
              </a:spcBef>
              <a:spcAft>
                <a:spcPts val="450"/>
              </a:spcAft>
              <a:buNone/>
              <a:defRPr sz="600"/>
            </a:lvl1pPr>
          </a:lstStyle>
          <a:p>
            <a:pPr lvl="0"/>
            <a:r>
              <a:rPr lang="en-US" dirty="0"/>
              <a:t>Text</a:t>
            </a:r>
          </a:p>
        </p:txBody>
      </p:sp>
      <p:sp>
        <p:nvSpPr>
          <p:cNvPr id="40" name="Content Placeholder 2">
            <a:extLst>
              <a:ext uri="{FF2B5EF4-FFF2-40B4-BE49-F238E27FC236}">
                <a16:creationId xmlns:a16="http://schemas.microsoft.com/office/drawing/2014/main" id="{D22F480C-C09F-F644-BFC4-F523E794FE36}"/>
              </a:ext>
            </a:extLst>
          </p:cNvPr>
          <p:cNvSpPr>
            <a:spLocks noGrp="1"/>
          </p:cNvSpPr>
          <p:nvPr>
            <p:ph sz="half" idx="20" hasCustomPrompt="1"/>
          </p:nvPr>
        </p:nvSpPr>
        <p:spPr>
          <a:xfrm>
            <a:off x="8753205" y="3524034"/>
            <a:ext cx="652027" cy="312502"/>
          </a:xfrm>
        </p:spPr>
        <p:txBody>
          <a:bodyPr lIns="0" tIns="0" rIns="0" bIns="0" anchor="ctr" anchorCtr="0">
            <a:noAutofit/>
          </a:bodyPr>
          <a:lstStyle>
            <a:lvl1pPr algn="ctr">
              <a:buNone/>
              <a:defRPr sz="788">
                <a:solidFill>
                  <a:schemeClr val="accent1"/>
                </a:solidFill>
              </a:defRPr>
            </a:lvl1pPr>
          </a:lstStyle>
          <a:p>
            <a:pPr lvl="0"/>
            <a:r>
              <a:rPr lang="en-US" dirty="0"/>
              <a:t>Text</a:t>
            </a:r>
          </a:p>
        </p:txBody>
      </p:sp>
      <p:sp>
        <p:nvSpPr>
          <p:cNvPr id="34" name="Content Placeholder 3">
            <a:extLst>
              <a:ext uri="{FF2B5EF4-FFF2-40B4-BE49-F238E27FC236}">
                <a16:creationId xmlns:a16="http://schemas.microsoft.com/office/drawing/2014/main" id="{124D0643-1463-0B45-9254-9DB62ECF332E}"/>
              </a:ext>
            </a:extLst>
          </p:cNvPr>
          <p:cNvSpPr>
            <a:spLocks noGrp="1"/>
          </p:cNvSpPr>
          <p:nvPr>
            <p:ph sz="quarter" idx="21" hasCustomPrompt="1"/>
          </p:nvPr>
        </p:nvSpPr>
        <p:spPr>
          <a:xfrm>
            <a:off x="762699" y="1910464"/>
            <a:ext cx="2474384" cy="138499"/>
          </a:xfrm>
        </p:spPr>
        <p:txBody>
          <a:bodyPr wrap="square" lIns="0" tIns="0" rIns="0" bIns="0" anchor="b" anchorCtr="0">
            <a:spAutoFit/>
          </a:bodyPr>
          <a:lstStyle>
            <a:lvl1pPr algn="l">
              <a:buFontTx/>
              <a:buNone/>
              <a:defRPr sz="900">
                <a:solidFill>
                  <a:schemeClr val="tx2"/>
                </a:solidFill>
                <a:latin typeface="Arial Nova Light" panose="020B0304020202020204" pitchFamily="34" charset="0"/>
              </a:defRPr>
            </a:lvl1pPr>
          </a:lstStyle>
          <a:p>
            <a:pPr lvl="0"/>
            <a:r>
              <a:rPr lang="en-US" dirty="0"/>
              <a:t>Click To Edit</a:t>
            </a:r>
          </a:p>
        </p:txBody>
      </p:sp>
      <p:sp>
        <p:nvSpPr>
          <p:cNvPr id="43" name="Content Placeholder 3">
            <a:extLst>
              <a:ext uri="{FF2B5EF4-FFF2-40B4-BE49-F238E27FC236}">
                <a16:creationId xmlns:a16="http://schemas.microsoft.com/office/drawing/2014/main" id="{70648F09-0841-6E4C-90FF-3E5367AA36DF}"/>
              </a:ext>
            </a:extLst>
          </p:cNvPr>
          <p:cNvSpPr>
            <a:spLocks noGrp="1"/>
          </p:cNvSpPr>
          <p:nvPr>
            <p:ph sz="quarter" idx="22" hasCustomPrompt="1"/>
          </p:nvPr>
        </p:nvSpPr>
        <p:spPr>
          <a:xfrm>
            <a:off x="2843547" y="2441988"/>
            <a:ext cx="1709439" cy="103875"/>
          </a:xfrm>
        </p:spPr>
        <p:txBody>
          <a:bodyPr wrap="square" lIns="0" tIns="0" rIns="0" bIns="0" anchor="b" anchorCtr="0">
            <a:spAutoFit/>
          </a:bodyPr>
          <a:lstStyle>
            <a:lvl1pPr algn="l">
              <a:buFontTx/>
              <a:buNone/>
              <a:defRPr sz="675">
                <a:solidFill>
                  <a:schemeClr val="tx2"/>
                </a:solidFill>
                <a:latin typeface="Arial" panose="020B0604020202020204" pitchFamily="34" charset="0"/>
                <a:cs typeface="Arial" panose="020B0604020202020204" pitchFamily="34" charset="0"/>
              </a:defRPr>
            </a:lvl1pPr>
          </a:lstStyle>
          <a:p>
            <a:pPr lvl="0"/>
            <a:r>
              <a:rPr lang="en-US" dirty="0"/>
              <a:t>CLICK TO EDIT</a:t>
            </a:r>
          </a:p>
        </p:txBody>
      </p:sp>
      <p:sp>
        <p:nvSpPr>
          <p:cNvPr id="44" name="Content Placeholder 3">
            <a:extLst>
              <a:ext uri="{FF2B5EF4-FFF2-40B4-BE49-F238E27FC236}">
                <a16:creationId xmlns:a16="http://schemas.microsoft.com/office/drawing/2014/main" id="{1FCB5DFB-3F37-784D-90D3-61F907EEC97E}"/>
              </a:ext>
            </a:extLst>
          </p:cNvPr>
          <p:cNvSpPr>
            <a:spLocks noGrp="1"/>
          </p:cNvSpPr>
          <p:nvPr>
            <p:ph sz="quarter" idx="23" hasCustomPrompt="1"/>
          </p:nvPr>
        </p:nvSpPr>
        <p:spPr>
          <a:xfrm>
            <a:off x="4797750" y="2606442"/>
            <a:ext cx="1649977" cy="138499"/>
          </a:xfrm>
        </p:spPr>
        <p:txBody>
          <a:bodyPr wrap="square" lIns="0" tIns="0" rIns="0" bIns="0" anchor="b" anchorCtr="0">
            <a:spAutoFit/>
          </a:bodyPr>
          <a:lstStyle>
            <a:lvl1pPr algn="l">
              <a:buFontTx/>
              <a:buNone/>
              <a:defRPr sz="900">
                <a:solidFill>
                  <a:schemeClr val="accent2"/>
                </a:solidFill>
                <a:latin typeface="Arial Nova Light" panose="020B0304020202020204" pitchFamily="34" charset="0"/>
              </a:defRPr>
            </a:lvl1pPr>
          </a:lstStyle>
          <a:p>
            <a:pPr lvl="0"/>
            <a:r>
              <a:rPr lang="en-US" dirty="0"/>
              <a:t>Click To Edit</a:t>
            </a:r>
          </a:p>
        </p:txBody>
      </p:sp>
      <p:sp>
        <p:nvSpPr>
          <p:cNvPr id="45" name="Content Placeholder 3">
            <a:extLst>
              <a:ext uri="{FF2B5EF4-FFF2-40B4-BE49-F238E27FC236}">
                <a16:creationId xmlns:a16="http://schemas.microsoft.com/office/drawing/2014/main" id="{3A9FFD0F-5E21-9B4D-99DF-973BB3061A61}"/>
              </a:ext>
            </a:extLst>
          </p:cNvPr>
          <p:cNvSpPr>
            <a:spLocks noGrp="1"/>
          </p:cNvSpPr>
          <p:nvPr>
            <p:ph sz="quarter" idx="24" hasCustomPrompt="1"/>
          </p:nvPr>
        </p:nvSpPr>
        <p:spPr>
          <a:xfrm>
            <a:off x="6664937" y="2874046"/>
            <a:ext cx="1649977" cy="138499"/>
          </a:xfrm>
        </p:spPr>
        <p:txBody>
          <a:bodyPr wrap="square" lIns="0" tIns="0" rIns="0" bIns="0" anchor="b" anchorCtr="0">
            <a:spAutoFit/>
          </a:bodyPr>
          <a:lstStyle>
            <a:lvl1pPr algn="l">
              <a:buFontTx/>
              <a:buNone/>
              <a:defRPr sz="900">
                <a:solidFill>
                  <a:schemeClr val="accent3">
                    <a:lumMod val="75000"/>
                  </a:schemeClr>
                </a:solidFill>
                <a:latin typeface="Arial Nova Light" panose="020B0304020202020204" pitchFamily="34" charset="0"/>
              </a:defRPr>
            </a:lvl1pPr>
          </a:lstStyle>
          <a:p>
            <a:pPr lvl="0"/>
            <a:r>
              <a:rPr lang="en-US" dirty="0"/>
              <a:t>Click To Edit</a:t>
            </a:r>
          </a:p>
        </p:txBody>
      </p:sp>
      <p:sp>
        <p:nvSpPr>
          <p:cNvPr id="46" name="Content Placeholder 3">
            <a:extLst>
              <a:ext uri="{FF2B5EF4-FFF2-40B4-BE49-F238E27FC236}">
                <a16:creationId xmlns:a16="http://schemas.microsoft.com/office/drawing/2014/main" id="{6AC1C3F3-EDBA-274D-8657-EBB86799A397}"/>
              </a:ext>
            </a:extLst>
          </p:cNvPr>
          <p:cNvSpPr>
            <a:spLocks noGrp="1"/>
          </p:cNvSpPr>
          <p:nvPr>
            <p:ph sz="quarter" idx="25" hasCustomPrompt="1"/>
          </p:nvPr>
        </p:nvSpPr>
        <p:spPr>
          <a:xfrm>
            <a:off x="8578676" y="3074059"/>
            <a:ext cx="1316613" cy="138499"/>
          </a:xfrm>
        </p:spPr>
        <p:txBody>
          <a:bodyPr wrap="square" lIns="0" tIns="0" rIns="0" bIns="0" anchor="b" anchorCtr="0">
            <a:spAutoFit/>
          </a:bodyPr>
          <a:lstStyle>
            <a:lvl1pPr algn="l">
              <a:buFontTx/>
              <a:buNone/>
              <a:defRPr sz="900">
                <a:solidFill>
                  <a:schemeClr val="accent1"/>
                </a:solidFill>
                <a:latin typeface="Arial Nova Light" panose="020B0304020202020204" pitchFamily="34" charset="0"/>
              </a:defRPr>
            </a:lvl1pPr>
          </a:lstStyle>
          <a:p>
            <a:pPr lvl="0"/>
            <a:r>
              <a:rPr lang="en-US" dirty="0"/>
              <a:t>Click To Edit</a:t>
            </a:r>
          </a:p>
        </p:txBody>
      </p:sp>
      <p:sp>
        <p:nvSpPr>
          <p:cNvPr id="47" name="Content Placeholder 3">
            <a:extLst>
              <a:ext uri="{FF2B5EF4-FFF2-40B4-BE49-F238E27FC236}">
                <a16:creationId xmlns:a16="http://schemas.microsoft.com/office/drawing/2014/main" id="{B92772D8-FA3A-CF45-9305-56884906F17B}"/>
              </a:ext>
            </a:extLst>
          </p:cNvPr>
          <p:cNvSpPr>
            <a:spLocks noGrp="1"/>
          </p:cNvSpPr>
          <p:nvPr>
            <p:ph sz="quarter" idx="26" hasCustomPrompt="1"/>
          </p:nvPr>
        </p:nvSpPr>
        <p:spPr>
          <a:xfrm>
            <a:off x="841062" y="2158326"/>
            <a:ext cx="1649977" cy="103875"/>
          </a:xfrm>
        </p:spPr>
        <p:txBody>
          <a:bodyPr wrap="square" lIns="0" tIns="0" rIns="0" bIns="0" anchor="t" anchorCtr="0">
            <a:spAutoFit/>
          </a:bodyPr>
          <a:lstStyle>
            <a:lvl1pPr algn="l">
              <a:buFontTx/>
              <a:buNone/>
              <a:defRPr sz="675">
                <a:solidFill>
                  <a:schemeClr val="tx2"/>
                </a:solidFill>
                <a:latin typeface="Arial" panose="020B0604020202020204" pitchFamily="34" charset="0"/>
                <a:cs typeface="Arial" panose="020B0604020202020204" pitchFamily="34" charset="0"/>
              </a:defRPr>
            </a:lvl1pPr>
          </a:lstStyle>
          <a:p>
            <a:pPr lvl="0"/>
            <a:r>
              <a:rPr lang="en-US" dirty="0"/>
              <a:t>CLICK TO EDIT</a:t>
            </a:r>
          </a:p>
        </p:txBody>
      </p:sp>
      <p:sp>
        <p:nvSpPr>
          <p:cNvPr id="48" name="Content Placeholder 3">
            <a:extLst>
              <a:ext uri="{FF2B5EF4-FFF2-40B4-BE49-F238E27FC236}">
                <a16:creationId xmlns:a16="http://schemas.microsoft.com/office/drawing/2014/main" id="{4D3F60FB-94DA-D947-B0C8-11F17E447039}"/>
              </a:ext>
            </a:extLst>
          </p:cNvPr>
          <p:cNvSpPr>
            <a:spLocks noGrp="1"/>
          </p:cNvSpPr>
          <p:nvPr>
            <p:ph sz="quarter" idx="27" hasCustomPrompt="1"/>
          </p:nvPr>
        </p:nvSpPr>
        <p:spPr>
          <a:xfrm>
            <a:off x="841061" y="5378194"/>
            <a:ext cx="1649977" cy="103875"/>
          </a:xfrm>
        </p:spPr>
        <p:txBody>
          <a:bodyPr wrap="square" lIns="0" tIns="0" rIns="0" bIns="0" anchor="b" anchorCtr="0">
            <a:spAutoFit/>
          </a:bodyPr>
          <a:lstStyle>
            <a:lvl1pPr algn="l">
              <a:buFontTx/>
              <a:buNone/>
              <a:defRPr sz="675">
                <a:solidFill>
                  <a:schemeClr val="tx2"/>
                </a:solidFill>
                <a:latin typeface="Arial" panose="020B0604020202020204" pitchFamily="34" charset="0"/>
                <a:cs typeface="Arial" panose="020B0604020202020204" pitchFamily="34" charset="0"/>
              </a:defRPr>
            </a:lvl1pPr>
          </a:lstStyle>
          <a:p>
            <a:pPr lvl="0"/>
            <a:r>
              <a:rPr lang="en-US" dirty="0"/>
              <a:t>CLICK TO EDIT</a:t>
            </a:r>
          </a:p>
        </p:txBody>
      </p:sp>
      <p:sp>
        <p:nvSpPr>
          <p:cNvPr id="49" name="Content Placeholder 3">
            <a:extLst>
              <a:ext uri="{FF2B5EF4-FFF2-40B4-BE49-F238E27FC236}">
                <a16:creationId xmlns:a16="http://schemas.microsoft.com/office/drawing/2014/main" id="{4F30CFDB-3587-4F40-849A-6601FF7F71A6}"/>
              </a:ext>
            </a:extLst>
          </p:cNvPr>
          <p:cNvSpPr>
            <a:spLocks noGrp="1"/>
          </p:cNvSpPr>
          <p:nvPr>
            <p:ph sz="quarter" idx="28" hasCustomPrompt="1"/>
          </p:nvPr>
        </p:nvSpPr>
        <p:spPr>
          <a:xfrm>
            <a:off x="2843546" y="5378194"/>
            <a:ext cx="1649977" cy="103875"/>
          </a:xfrm>
        </p:spPr>
        <p:txBody>
          <a:bodyPr wrap="square" lIns="0" tIns="0" rIns="0" bIns="0" anchor="b" anchorCtr="0">
            <a:spAutoFit/>
          </a:bodyPr>
          <a:lstStyle>
            <a:lvl1pPr algn="l">
              <a:buFontTx/>
              <a:buNone/>
              <a:defRPr sz="675">
                <a:solidFill>
                  <a:schemeClr val="tx2"/>
                </a:solidFill>
                <a:latin typeface="Arial" panose="020B0604020202020204" pitchFamily="34" charset="0"/>
                <a:cs typeface="Arial" panose="020B0604020202020204" pitchFamily="34" charset="0"/>
              </a:defRPr>
            </a:lvl1pPr>
          </a:lstStyle>
          <a:p>
            <a:pPr lvl="0"/>
            <a:r>
              <a:rPr lang="en-US" dirty="0"/>
              <a:t>CLICK TO EDIT</a:t>
            </a:r>
          </a:p>
        </p:txBody>
      </p:sp>
      <p:sp>
        <p:nvSpPr>
          <p:cNvPr id="3" name="Title 2">
            <a:extLst>
              <a:ext uri="{FF2B5EF4-FFF2-40B4-BE49-F238E27FC236}">
                <a16:creationId xmlns:a16="http://schemas.microsoft.com/office/drawing/2014/main" id="{3CB04667-F253-9C4F-B532-5282A94C3569}"/>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37" name="Text Placeholder 17">
            <a:extLst>
              <a:ext uri="{FF2B5EF4-FFF2-40B4-BE49-F238E27FC236}">
                <a16:creationId xmlns:a16="http://schemas.microsoft.com/office/drawing/2014/main" id="{9987BA67-F47B-9F4C-8F21-F8E8B611C384}"/>
              </a:ext>
            </a:extLst>
          </p:cNvPr>
          <p:cNvSpPr>
            <a:spLocks noGrp="1"/>
          </p:cNvSpPr>
          <p:nvPr>
            <p:ph type="body" sz="quarter" idx="2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41" name="Picture 40">
            <a:extLst>
              <a:ext uri="{FF2B5EF4-FFF2-40B4-BE49-F238E27FC236}">
                <a16:creationId xmlns:a16="http://schemas.microsoft.com/office/drawing/2014/main" id="{C1E0BC9F-ACDA-4C53-AA7D-350643C990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42" name="Text Placeholder 14">
            <a:extLst>
              <a:ext uri="{FF2B5EF4-FFF2-40B4-BE49-F238E27FC236}">
                <a16:creationId xmlns:a16="http://schemas.microsoft.com/office/drawing/2014/main" id="{D1B84DA1-6056-4520-AF04-23FDE4C07768}"/>
              </a:ext>
            </a:extLst>
          </p:cNvPr>
          <p:cNvSpPr>
            <a:spLocks noGrp="1"/>
          </p:cNvSpPr>
          <p:nvPr>
            <p:ph type="body" sz="quarter" idx="30" hasCustomPrompt="1"/>
          </p:nvPr>
        </p:nvSpPr>
        <p:spPr>
          <a:xfrm>
            <a:off x="621792" y="5705154"/>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50" name="Text Placeholder 14">
            <a:extLst>
              <a:ext uri="{FF2B5EF4-FFF2-40B4-BE49-F238E27FC236}">
                <a16:creationId xmlns:a16="http://schemas.microsoft.com/office/drawing/2014/main" id="{E07C5407-95E6-42A9-8C96-E8B250B930CC}"/>
              </a:ext>
            </a:extLst>
          </p:cNvPr>
          <p:cNvSpPr>
            <a:spLocks noGrp="1"/>
          </p:cNvSpPr>
          <p:nvPr>
            <p:ph type="body" sz="quarter" idx="31" hasCustomPrompt="1"/>
          </p:nvPr>
        </p:nvSpPr>
        <p:spPr>
          <a:xfrm>
            <a:off x="621792" y="5933756"/>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Tree>
    <p:extLst>
      <p:ext uri="{BB962C8B-B14F-4D97-AF65-F5344CB8AC3E}">
        <p14:creationId xmlns:p14="http://schemas.microsoft.com/office/powerpoint/2010/main" val="305639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trategy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25504" y="2363270"/>
            <a:ext cx="4871499" cy="123111"/>
          </a:xfrm>
        </p:spPr>
        <p:txBody>
          <a:bodyPr lIns="0" tIns="0" rIns="0" bIns="0">
            <a:spAutoFit/>
          </a:bodyPr>
          <a:lstStyle>
            <a:lvl1pPr>
              <a:spcAft>
                <a:spcPts val="0"/>
              </a:spcAft>
              <a:buNone/>
              <a:defRPr sz="800">
                <a:latin typeface="Arial Nova Light" panose="020B0304020202020204" pitchFamily="34" charset="0"/>
              </a:defRPr>
            </a:lvl1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 Master text styles</a:t>
            </a:r>
          </a:p>
        </p:txBody>
      </p:sp>
      <p:sp>
        <p:nvSpPr>
          <p:cNvPr id="13" name="Content Placeholder 2">
            <a:extLst>
              <a:ext uri="{FF2B5EF4-FFF2-40B4-BE49-F238E27FC236}">
                <a16:creationId xmlns:a16="http://schemas.microsoft.com/office/drawing/2014/main" id="{CDEB2887-1A14-7645-AFFE-72A92993DC11}"/>
              </a:ext>
            </a:extLst>
          </p:cNvPr>
          <p:cNvSpPr>
            <a:spLocks noGrp="1"/>
          </p:cNvSpPr>
          <p:nvPr>
            <p:ph sz="half" idx="17"/>
          </p:nvPr>
        </p:nvSpPr>
        <p:spPr>
          <a:xfrm>
            <a:off x="625504" y="3920191"/>
            <a:ext cx="4855597" cy="123111"/>
          </a:xfrm>
        </p:spPr>
        <p:txBody>
          <a:bodyPr lIns="0" tIns="0" rIns="0" bIns="0">
            <a:spAutoFit/>
          </a:bodyPr>
          <a:lstStyle>
            <a:lvl1pPr>
              <a:spcAft>
                <a:spcPts val="0"/>
              </a:spcAft>
              <a:buNone/>
              <a:defRPr sz="800">
                <a:latin typeface="Arial Nova Light" panose="020B0304020202020204" pitchFamily="34" charset="0"/>
              </a:defRPr>
            </a:lvl1pPr>
          </a:lstStyle>
          <a:p>
            <a:pPr lvl="0"/>
            <a:r>
              <a:rPr lang="en-US"/>
              <a:t>Click to edit Master text styles</a:t>
            </a:r>
          </a:p>
        </p:txBody>
      </p:sp>
      <p:sp>
        <p:nvSpPr>
          <p:cNvPr id="9" name="Rectangle 8">
            <a:extLst>
              <a:ext uri="{FF2B5EF4-FFF2-40B4-BE49-F238E27FC236}">
                <a16:creationId xmlns:a16="http://schemas.microsoft.com/office/drawing/2014/main" id="{F52B5A26-A669-3740-AE75-9CBC096C4F9F}"/>
              </a:ext>
            </a:extLst>
          </p:cNvPr>
          <p:cNvSpPr/>
          <p:nvPr/>
        </p:nvSpPr>
        <p:spPr>
          <a:xfrm>
            <a:off x="6031568" y="1996252"/>
            <a:ext cx="5550833" cy="1463040"/>
          </a:xfrm>
          <a:prstGeom prst="rect">
            <a:avLst/>
          </a:prstGeom>
          <a:solidFill>
            <a:srgbClr val="EBE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Nova Light" panose="020B0304020202020204" pitchFamily="34" charset="0"/>
            </a:endParaRPr>
          </a:p>
        </p:txBody>
      </p:sp>
      <p:sp>
        <p:nvSpPr>
          <p:cNvPr id="34" name="Text Placeholder 33">
            <a:extLst>
              <a:ext uri="{FF2B5EF4-FFF2-40B4-BE49-F238E27FC236}">
                <a16:creationId xmlns:a16="http://schemas.microsoft.com/office/drawing/2014/main" id="{2F54EE37-A20A-264F-A4B3-8A84D29B7BDB}"/>
              </a:ext>
            </a:extLst>
          </p:cNvPr>
          <p:cNvSpPr>
            <a:spLocks noGrp="1"/>
          </p:cNvSpPr>
          <p:nvPr>
            <p:ph type="body" sz="quarter" idx="18" hasCustomPrompt="1"/>
          </p:nvPr>
        </p:nvSpPr>
        <p:spPr>
          <a:xfrm>
            <a:off x="6212969" y="4119329"/>
            <a:ext cx="1047148" cy="261146"/>
          </a:xfrm>
        </p:spPr>
        <p:txBody>
          <a:bodyPr lIns="0" tIns="0" rIns="0" bIns="0" anchor="b" anchorCtr="0">
            <a:noAutofit/>
          </a:bodyPr>
          <a:lstStyle>
            <a:lvl1pPr algn="ctr">
              <a:buFontTx/>
              <a:buNone/>
              <a:defRPr sz="2400" b="0">
                <a:solidFill>
                  <a:schemeClr val="tx2"/>
                </a:solidFill>
                <a:latin typeface="Arial Nova Cond" panose="020B0506020202020204" pitchFamily="34" charset="0"/>
              </a:defRPr>
            </a:lvl1pPr>
          </a:lstStyle>
          <a:p>
            <a:pPr lvl="0"/>
            <a:r>
              <a:rPr lang="en-US" dirty="0"/>
              <a:t>#</a:t>
            </a:r>
          </a:p>
        </p:txBody>
      </p:sp>
      <p:sp>
        <p:nvSpPr>
          <p:cNvPr id="35" name="Text Placeholder 33">
            <a:extLst>
              <a:ext uri="{FF2B5EF4-FFF2-40B4-BE49-F238E27FC236}">
                <a16:creationId xmlns:a16="http://schemas.microsoft.com/office/drawing/2014/main" id="{75043A59-CA27-054B-9B6A-BA38D6F3B33D}"/>
              </a:ext>
            </a:extLst>
          </p:cNvPr>
          <p:cNvSpPr>
            <a:spLocks noGrp="1"/>
          </p:cNvSpPr>
          <p:nvPr>
            <p:ph type="body" sz="quarter" idx="19" hasCustomPrompt="1"/>
          </p:nvPr>
        </p:nvSpPr>
        <p:spPr>
          <a:xfrm>
            <a:off x="7599518" y="4119329"/>
            <a:ext cx="1047148" cy="261146"/>
          </a:xfrm>
        </p:spPr>
        <p:txBody>
          <a:bodyPr lIns="0" tIns="0" rIns="0" bIns="0" anchor="b" anchorCtr="0">
            <a:noAutofit/>
          </a:bodyPr>
          <a:lstStyle>
            <a:lvl1pPr algn="ctr">
              <a:buFontTx/>
              <a:buNone/>
              <a:defRPr sz="2400" b="0">
                <a:solidFill>
                  <a:schemeClr val="tx2"/>
                </a:solidFill>
                <a:latin typeface="Arial Nova Cond" panose="020B0506020202020204" pitchFamily="34" charset="0"/>
              </a:defRPr>
            </a:lvl1pPr>
          </a:lstStyle>
          <a:p>
            <a:pPr lvl="0"/>
            <a:r>
              <a:rPr lang="en-US" dirty="0"/>
              <a:t>#</a:t>
            </a:r>
          </a:p>
        </p:txBody>
      </p:sp>
      <p:sp>
        <p:nvSpPr>
          <p:cNvPr id="36" name="Text Placeholder 33">
            <a:extLst>
              <a:ext uri="{FF2B5EF4-FFF2-40B4-BE49-F238E27FC236}">
                <a16:creationId xmlns:a16="http://schemas.microsoft.com/office/drawing/2014/main" id="{5AA241FA-D2C7-514A-AC83-1261369DBCF9}"/>
              </a:ext>
            </a:extLst>
          </p:cNvPr>
          <p:cNvSpPr>
            <a:spLocks noGrp="1"/>
          </p:cNvSpPr>
          <p:nvPr>
            <p:ph type="body" sz="quarter" idx="20" hasCustomPrompt="1"/>
          </p:nvPr>
        </p:nvSpPr>
        <p:spPr>
          <a:xfrm>
            <a:off x="9004323" y="4119329"/>
            <a:ext cx="1047148" cy="261146"/>
          </a:xfrm>
        </p:spPr>
        <p:txBody>
          <a:bodyPr lIns="0" tIns="0" rIns="0" bIns="0" anchor="b" anchorCtr="0">
            <a:noAutofit/>
          </a:bodyPr>
          <a:lstStyle>
            <a:lvl1pPr algn="ctr">
              <a:buFontTx/>
              <a:buNone/>
              <a:defRPr sz="2400" b="0">
                <a:solidFill>
                  <a:schemeClr val="tx2"/>
                </a:solidFill>
                <a:latin typeface="Arial Nova Cond" panose="020B0506020202020204" pitchFamily="34" charset="0"/>
              </a:defRPr>
            </a:lvl1pPr>
          </a:lstStyle>
          <a:p>
            <a:pPr lvl="0"/>
            <a:r>
              <a:rPr lang="en-US" dirty="0"/>
              <a:t>#</a:t>
            </a:r>
          </a:p>
        </p:txBody>
      </p:sp>
      <p:sp>
        <p:nvSpPr>
          <p:cNvPr id="37" name="Text Placeholder 33">
            <a:extLst>
              <a:ext uri="{FF2B5EF4-FFF2-40B4-BE49-F238E27FC236}">
                <a16:creationId xmlns:a16="http://schemas.microsoft.com/office/drawing/2014/main" id="{230D53BE-1A95-5545-8D2B-BF1038B5A14E}"/>
              </a:ext>
            </a:extLst>
          </p:cNvPr>
          <p:cNvSpPr>
            <a:spLocks noGrp="1"/>
          </p:cNvSpPr>
          <p:nvPr>
            <p:ph type="body" sz="quarter" idx="21" hasCustomPrompt="1"/>
          </p:nvPr>
        </p:nvSpPr>
        <p:spPr>
          <a:xfrm>
            <a:off x="10411795" y="4119329"/>
            <a:ext cx="1047148" cy="261146"/>
          </a:xfrm>
        </p:spPr>
        <p:txBody>
          <a:bodyPr lIns="0" tIns="0" rIns="0" bIns="0" anchor="b" anchorCtr="0">
            <a:noAutofit/>
          </a:bodyPr>
          <a:lstStyle>
            <a:lvl1pPr algn="ctr">
              <a:buFontTx/>
              <a:buNone/>
              <a:defRPr sz="2400" b="0">
                <a:solidFill>
                  <a:schemeClr val="tx2"/>
                </a:solidFill>
                <a:latin typeface="Arial Nova Cond" panose="020B0506020202020204" pitchFamily="34" charset="0"/>
              </a:defRPr>
            </a:lvl1pPr>
          </a:lstStyle>
          <a:p>
            <a:pPr lvl="0"/>
            <a:r>
              <a:rPr lang="en-US" dirty="0"/>
              <a:t>#</a:t>
            </a:r>
          </a:p>
        </p:txBody>
      </p:sp>
      <p:sp>
        <p:nvSpPr>
          <p:cNvPr id="38" name="Text Placeholder 9">
            <a:extLst>
              <a:ext uri="{FF2B5EF4-FFF2-40B4-BE49-F238E27FC236}">
                <a16:creationId xmlns:a16="http://schemas.microsoft.com/office/drawing/2014/main" id="{C7763E4D-6E91-004B-BD2F-45BB4BD9C068}"/>
              </a:ext>
            </a:extLst>
          </p:cNvPr>
          <p:cNvSpPr>
            <a:spLocks noGrp="1"/>
          </p:cNvSpPr>
          <p:nvPr>
            <p:ph type="body" sz="quarter" idx="22"/>
          </p:nvPr>
        </p:nvSpPr>
        <p:spPr>
          <a:xfrm>
            <a:off x="6217920" y="2362789"/>
            <a:ext cx="2316480" cy="1005840"/>
          </a:xfrm>
        </p:spPr>
        <p:txBody>
          <a:bodyPr lIns="0" tIns="0" rIns="0" bIns="0" anchor="t" anchorCtr="0">
            <a:noAutofit/>
          </a:bodyPr>
          <a:lstStyle>
            <a:lvl1pPr marL="130302" indent="-130302" algn="l">
              <a:spcBef>
                <a:spcPts val="450"/>
              </a:spcBef>
              <a:spcAft>
                <a:spcPts val="0"/>
              </a:spcAft>
              <a:buClr>
                <a:schemeClr val="tx2"/>
              </a:buClr>
              <a:buFont typeface="Wingdings" pitchFamily="2" charset="2"/>
              <a:buChar char="§"/>
              <a:defRPr sz="80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9" name="Text Placeholder 9">
            <a:extLst>
              <a:ext uri="{FF2B5EF4-FFF2-40B4-BE49-F238E27FC236}">
                <a16:creationId xmlns:a16="http://schemas.microsoft.com/office/drawing/2014/main" id="{ABE5BFCD-2238-154A-8801-0D99F44EEDC1}"/>
              </a:ext>
            </a:extLst>
          </p:cNvPr>
          <p:cNvSpPr>
            <a:spLocks noGrp="1"/>
          </p:cNvSpPr>
          <p:nvPr>
            <p:ph type="body" sz="quarter" idx="23"/>
          </p:nvPr>
        </p:nvSpPr>
        <p:spPr>
          <a:xfrm>
            <a:off x="9003665" y="2362789"/>
            <a:ext cx="2316480" cy="1005840"/>
          </a:xfrm>
        </p:spPr>
        <p:txBody>
          <a:bodyPr lIns="0" tIns="0" rIns="0" bIns="0" anchor="t" anchorCtr="0">
            <a:noAutofit/>
          </a:bodyPr>
          <a:lstStyle>
            <a:lvl1pPr marL="130302" indent="-130302" algn="l">
              <a:spcBef>
                <a:spcPts val="450"/>
              </a:spcBef>
              <a:spcAft>
                <a:spcPts val="0"/>
              </a:spcAft>
              <a:buFont typeface="Wingdings" pitchFamily="2" charset="2"/>
              <a:buChar char="§"/>
              <a:defRPr sz="80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43" name="Text Placeholder 9">
            <a:extLst>
              <a:ext uri="{FF2B5EF4-FFF2-40B4-BE49-F238E27FC236}">
                <a16:creationId xmlns:a16="http://schemas.microsoft.com/office/drawing/2014/main" id="{27D826B1-1584-EA44-8ADD-0A109F12364D}"/>
              </a:ext>
            </a:extLst>
          </p:cNvPr>
          <p:cNvSpPr>
            <a:spLocks noGrp="1"/>
          </p:cNvSpPr>
          <p:nvPr>
            <p:ph type="body" sz="quarter" idx="24" hasCustomPrompt="1"/>
          </p:nvPr>
        </p:nvSpPr>
        <p:spPr>
          <a:xfrm>
            <a:off x="625503" y="1995921"/>
            <a:ext cx="4855596" cy="277000"/>
          </a:xfrm>
        </p:spPr>
        <p:txBody>
          <a:bodyPr lIns="0" tIns="0" rIns="0" bIns="0" anchor="ctr" anchorCtr="0">
            <a:noAutofit/>
          </a:bodyPr>
          <a:lstStyle>
            <a:lvl1pPr>
              <a:buFontTx/>
              <a:buNone/>
              <a:defRPr sz="1350">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Add Text</a:t>
            </a:r>
          </a:p>
        </p:txBody>
      </p:sp>
      <p:sp>
        <p:nvSpPr>
          <p:cNvPr id="44" name="Text Placeholder 9">
            <a:extLst>
              <a:ext uri="{FF2B5EF4-FFF2-40B4-BE49-F238E27FC236}">
                <a16:creationId xmlns:a16="http://schemas.microsoft.com/office/drawing/2014/main" id="{5CE4B103-48D2-7144-837B-37EBAD49D55D}"/>
              </a:ext>
            </a:extLst>
          </p:cNvPr>
          <p:cNvSpPr>
            <a:spLocks noGrp="1"/>
          </p:cNvSpPr>
          <p:nvPr>
            <p:ph type="body" sz="quarter" idx="25"/>
          </p:nvPr>
        </p:nvSpPr>
        <p:spPr>
          <a:xfrm>
            <a:off x="6212287" y="4599255"/>
            <a:ext cx="1048512" cy="246221"/>
          </a:xfrm>
        </p:spPr>
        <p:txBody>
          <a:bodyPr wrap="square" lIns="0" tIns="0" rIns="0" bIns="0">
            <a:spAutoFit/>
          </a:bodyPr>
          <a:lstStyle>
            <a:lvl1pPr algn="ctr">
              <a:spcBef>
                <a:spcPts val="0"/>
              </a:spcBef>
              <a:spcAft>
                <a:spcPts val="0"/>
              </a:spcAft>
              <a:buFontTx/>
              <a:buNone/>
              <a:defRPr sz="800" b="0" i="0">
                <a:solidFill>
                  <a:schemeClr val="tx1"/>
                </a:solidFill>
                <a:latin typeface="Arial Nova Cond" panose="020B0506020202020204" pitchFamily="34" charset="0"/>
                <a:cs typeface="Arial Nova Cond" panose="020B0506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 Master text styles</a:t>
            </a:r>
          </a:p>
        </p:txBody>
      </p:sp>
      <p:sp>
        <p:nvSpPr>
          <p:cNvPr id="45" name="Text Placeholder 9">
            <a:extLst>
              <a:ext uri="{FF2B5EF4-FFF2-40B4-BE49-F238E27FC236}">
                <a16:creationId xmlns:a16="http://schemas.microsoft.com/office/drawing/2014/main" id="{9566BB2B-4C4B-CF40-A401-BA6C7D2B0D14}"/>
              </a:ext>
            </a:extLst>
          </p:cNvPr>
          <p:cNvSpPr>
            <a:spLocks noGrp="1"/>
          </p:cNvSpPr>
          <p:nvPr>
            <p:ph type="body" sz="quarter" idx="24" hasCustomPrompt="1"/>
          </p:nvPr>
        </p:nvSpPr>
        <p:spPr>
          <a:xfrm>
            <a:off x="625503" y="3557740"/>
            <a:ext cx="4855596" cy="277000"/>
          </a:xfrm>
        </p:spPr>
        <p:txBody>
          <a:bodyPr lIns="0" tIns="0" rIns="0" bIns="0" anchor="ctr" anchorCtr="0">
            <a:noAutofit/>
          </a:bodyPr>
          <a:lstStyle>
            <a:lvl1pPr>
              <a:buFontTx/>
              <a:buNone/>
              <a:defRPr sz="1350">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Add Text</a:t>
            </a:r>
          </a:p>
        </p:txBody>
      </p:sp>
      <p:sp>
        <p:nvSpPr>
          <p:cNvPr id="46" name="Text Placeholder 9">
            <a:extLst>
              <a:ext uri="{FF2B5EF4-FFF2-40B4-BE49-F238E27FC236}">
                <a16:creationId xmlns:a16="http://schemas.microsoft.com/office/drawing/2014/main" id="{716DF66E-8C29-7543-9D8E-8A5871519438}"/>
              </a:ext>
            </a:extLst>
          </p:cNvPr>
          <p:cNvSpPr>
            <a:spLocks noGrp="1"/>
          </p:cNvSpPr>
          <p:nvPr>
            <p:ph type="body" sz="quarter" idx="26"/>
          </p:nvPr>
        </p:nvSpPr>
        <p:spPr>
          <a:xfrm>
            <a:off x="7598835" y="4599255"/>
            <a:ext cx="1048512" cy="246221"/>
          </a:xfrm>
        </p:spPr>
        <p:txBody>
          <a:bodyPr wrap="square" lIns="0" tIns="0" rIns="0" bIns="0">
            <a:spAutoFit/>
          </a:bodyPr>
          <a:lstStyle>
            <a:lvl1pPr algn="ctr">
              <a:spcBef>
                <a:spcPts val="0"/>
              </a:spcBef>
              <a:spcAft>
                <a:spcPts val="0"/>
              </a:spcAft>
              <a:buFontTx/>
              <a:buNone/>
              <a:defRPr sz="800" b="0" i="0">
                <a:solidFill>
                  <a:schemeClr val="tx1"/>
                </a:solidFill>
                <a:latin typeface="Arial Nova Cond" panose="020B0506020202020204" pitchFamily="34" charset="0"/>
                <a:cs typeface="Arial Nova Cond" panose="020B0506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 Master text styles</a:t>
            </a:r>
          </a:p>
        </p:txBody>
      </p:sp>
      <p:sp>
        <p:nvSpPr>
          <p:cNvPr id="47" name="Text Placeholder 9">
            <a:extLst>
              <a:ext uri="{FF2B5EF4-FFF2-40B4-BE49-F238E27FC236}">
                <a16:creationId xmlns:a16="http://schemas.microsoft.com/office/drawing/2014/main" id="{9369D05E-7A23-9D44-855E-21AF96DE8C93}"/>
              </a:ext>
            </a:extLst>
          </p:cNvPr>
          <p:cNvSpPr>
            <a:spLocks noGrp="1"/>
          </p:cNvSpPr>
          <p:nvPr>
            <p:ph type="body" sz="quarter" idx="27"/>
          </p:nvPr>
        </p:nvSpPr>
        <p:spPr>
          <a:xfrm>
            <a:off x="9003640" y="4599255"/>
            <a:ext cx="1048512" cy="246221"/>
          </a:xfrm>
        </p:spPr>
        <p:txBody>
          <a:bodyPr wrap="square" lIns="0" tIns="0" rIns="0" bIns="0">
            <a:spAutoFit/>
          </a:bodyPr>
          <a:lstStyle>
            <a:lvl1pPr algn="ctr">
              <a:spcBef>
                <a:spcPts val="0"/>
              </a:spcBef>
              <a:spcAft>
                <a:spcPts val="0"/>
              </a:spcAft>
              <a:buFontTx/>
              <a:buNone/>
              <a:defRPr sz="800" b="0" i="0">
                <a:solidFill>
                  <a:schemeClr val="tx1"/>
                </a:solidFill>
                <a:latin typeface="Arial Nova Cond" panose="020B0506020202020204" pitchFamily="34" charset="0"/>
                <a:cs typeface="Arial Nova Cond" panose="020B0506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 Master text styles</a:t>
            </a:r>
          </a:p>
        </p:txBody>
      </p:sp>
      <p:sp>
        <p:nvSpPr>
          <p:cNvPr id="48" name="Text Placeholder 9">
            <a:extLst>
              <a:ext uri="{FF2B5EF4-FFF2-40B4-BE49-F238E27FC236}">
                <a16:creationId xmlns:a16="http://schemas.microsoft.com/office/drawing/2014/main" id="{0496AECE-E48E-E144-B8B0-BD5BA00167BD}"/>
              </a:ext>
            </a:extLst>
          </p:cNvPr>
          <p:cNvSpPr>
            <a:spLocks noGrp="1"/>
          </p:cNvSpPr>
          <p:nvPr>
            <p:ph type="body" sz="quarter" idx="28"/>
          </p:nvPr>
        </p:nvSpPr>
        <p:spPr>
          <a:xfrm>
            <a:off x="10411113" y="4599255"/>
            <a:ext cx="1048512" cy="246221"/>
          </a:xfrm>
        </p:spPr>
        <p:txBody>
          <a:bodyPr wrap="square" lIns="0" tIns="0" rIns="0" bIns="0">
            <a:spAutoFit/>
          </a:bodyPr>
          <a:lstStyle>
            <a:lvl1pPr algn="ctr">
              <a:spcBef>
                <a:spcPts val="0"/>
              </a:spcBef>
              <a:spcAft>
                <a:spcPts val="0"/>
              </a:spcAft>
              <a:buFontTx/>
              <a:buNone/>
              <a:defRPr sz="800" b="0" i="0">
                <a:solidFill>
                  <a:schemeClr val="tx1"/>
                </a:solidFill>
                <a:latin typeface="Arial Nova Cond" panose="020B0506020202020204" pitchFamily="34" charset="0"/>
                <a:cs typeface="Arial Nova Cond" panose="020B0506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 Master text styles</a:t>
            </a:r>
          </a:p>
        </p:txBody>
      </p:sp>
      <p:sp>
        <p:nvSpPr>
          <p:cNvPr id="51" name="Text Placeholder 9">
            <a:extLst>
              <a:ext uri="{FF2B5EF4-FFF2-40B4-BE49-F238E27FC236}">
                <a16:creationId xmlns:a16="http://schemas.microsoft.com/office/drawing/2014/main" id="{B6E6E2EA-572B-9047-8652-E645BF998AED}"/>
              </a:ext>
            </a:extLst>
          </p:cNvPr>
          <p:cNvSpPr>
            <a:spLocks noGrp="1"/>
          </p:cNvSpPr>
          <p:nvPr>
            <p:ph type="body" sz="quarter" idx="31" hasCustomPrompt="1"/>
          </p:nvPr>
        </p:nvSpPr>
        <p:spPr>
          <a:xfrm>
            <a:off x="6079067" y="3557740"/>
            <a:ext cx="5503333" cy="277000"/>
          </a:xfrm>
        </p:spPr>
        <p:txBody>
          <a:bodyPr lIns="0" tIns="0" rIns="0" bIns="0" anchor="ctr" anchorCtr="0">
            <a:noAutofit/>
          </a:bodyPr>
          <a:lstStyle>
            <a:lvl1pPr>
              <a:buFontTx/>
              <a:buNone/>
              <a:defRPr sz="1350">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Add Text</a:t>
            </a:r>
          </a:p>
        </p:txBody>
      </p:sp>
      <p:sp>
        <p:nvSpPr>
          <p:cNvPr id="68" name="Text Placeholder 17">
            <a:extLst>
              <a:ext uri="{FF2B5EF4-FFF2-40B4-BE49-F238E27FC236}">
                <a16:creationId xmlns:a16="http://schemas.microsoft.com/office/drawing/2014/main" id="{8D7B5A2E-AEEE-6947-AAB4-1E8229E9FD6B}"/>
              </a:ext>
            </a:extLst>
          </p:cNvPr>
          <p:cNvSpPr>
            <a:spLocks noGrp="1"/>
          </p:cNvSpPr>
          <p:nvPr>
            <p:ph type="body" sz="quarter" idx="32"/>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
        <p:nvSpPr>
          <p:cNvPr id="70" name="Text Placeholder 4">
            <a:extLst>
              <a:ext uri="{FF2B5EF4-FFF2-40B4-BE49-F238E27FC236}">
                <a16:creationId xmlns:a16="http://schemas.microsoft.com/office/drawing/2014/main" id="{40AFF863-BD77-F147-A94F-7AE8493D720D}"/>
              </a:ext>
            </a:extLst>
          </p:cNvPr>
          <p:cNvSpPr>
            <a:spLocks noGrp="1"/>
          </p:cNvSpPr>
          <p:nvPr>
            <p:ph type="body" sz="quarter" idx="33" hasCustomPrompt="1"/>
          </p:nvPr>
        </p:nvSpPr>
        <p:spPr>
          <a:xfrm>
            <a:off x="6217921" y="2115048"/>
            <a:ext cx="1842753" cy="234950"/>
          </a:xfrm>
        </p:spPr>
        <p:txBody>
          <a:bodyPr/>
          <a:lstStyle>
            <a:lvl1pPr algn="l">
              <a:defRPr sz="800" b="1">
                <a:solidFill>
                  <a:schemeClr val="tx1"/>
                </a:solidFill>
                <a:latin typeface="Arial Nova Cond" panose="020B0506020202020204" pitchFamily="34" charset="0"/>
              </a:defRPr>
            </a:lvl1pPr>
          </a:lstStyle>
          <a:p>
            <a:pPr lvl="0"/>
            <a:r>
              <a:rPr lang="en-US" dirty="0"/>
              <a:t>CLICK TO EDIT</a:t>
            </a:r>
          </a:p>
        </p:txBody>
      </p:sp>
      <p:sp>
        <p:nvSpPr>
          <p:cNvPr id="71" name="Text Placeholder 4">
            <a:extLst>
              <a:ext uri="{FF2B5EF4-FFF2-40B4-BE49-F238E27FC236}">
                <a16:creationId xmlns:a16="http://schemas.microsoft.com/office/drawing/2014/main" id="{4E66FDFC-4D46-CA48-9B29-E73E2AF5638D}"/>
              </a:ext>
            </a:extLst>
          </p:cNvPr>
          <p:cNvSpPr>
            <a:spLocks noGrp="1"/>
          </p:cNvSpPr>
          <p:nvPr>
            <p:ph type="body" sz="quarter" idx="34" hasCustomPrompt="1"/>
          </p:nvPr>
        </p:nvSpPr>
        <p:spPr>
          <a:xfrm>
            <a:off x="9003666" y="2115048"/>
            <a:ext cx="1923637" cy="234950"/>
          </a:xfrm>
        </p:spPr>
        <p:txBody>
          <a:bodyPr/>
          <a:lstStyle>
            <a:lvl1pPr algn="l">
              <a:defRPr sz="800" b="1">
                <a:solidFill>
                  <a:schemeClr val="tx1"/>
                </a:solidFill>
                <a:latin typeface="Arial Nova Cond" panose="020B0506020202020204" pitchFamily="34" charset="0"/>
              </a:defRPr>
            </a:lvl1pPr>
          </a:lstStyle>
          <a:p>
            <a:pPr lvl="0"/>
            <a:r>
              <a:rPr lang="en-US" dirty="0"/>
              <a:t>CLICK TO EDIT</a:t>
            </a:r>
          </a:p>
        </p:txBody>
      </p:sp>
      <p:pic>
        <p:nvPicPr>
          <p:cNvPr id="67" name="Picture 66">
            <a:extLst>
              <a:ext uri="{FF2B5EF4-FFF2-40B4-BE49-F238E27FC236}">
                <a16:creationId xmlns:a16="http://schemas.microsoft.com/office/drawing/2014/main" id="{8B5B8E2F-720B-4557-8434-72F8D0A32F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69" name="Text Placeholder 14">
            <a:extLst>
              <a:ext uri="{FF2B5EF4-FFF2-40B4-BE49-F238E27FC236}">
                <a16:creationId xmlns:a16="http://schemas.microsoft.com/office/drawing/2014/main" id="{B17AD718-E23A-413D-A74D-5B45CE658B88}"/>
              </a:ext>
            </a:extLst>
          </p:cNvPr>
          <p:cNvSpPr>
            <a:spLocks noGrp="1"/>
          </p:cNvSpPr>
          <p:nvPr>
            <p:ph type="body" sz="quarter" idx="37"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72" name="Text Placeholder 14">
            <a:extLst>
              <a:ext uri="{FF2B5EF4-FFF2-40B4-BE49-F238E27FC236}">
                <a16:creationId xmlns:a16="http://schemas.microsoft.com/office/drawing/2014/main" id="{EDBF2CE2-E8EC-4720-8B5B-3D95E6983D91}"/>
              </a:ext>
            </a:extLst>
          </p:cNvPr>
          <p:cNvSpPr>
            <a:spLocks noGrp="1"/>
          </p:cNvSpPr>
          <p:nvPr>
            <p:ph type="body" sz="quarter" idx="38"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76" name="Freeform 61">
            <a:extLst>
              <a:ext uri="{FF2B5EF4-FFF2-40B4-BE49-F238E27FC236}">
                <a16:creationId xmlns:a16="http://schemas.microsoft.com/office/drawing/2014/main" id="{E1A9D712-EFB5-4410-BC2E-EE12B3601C0D}"/>
              </a:ext>
            </a:extLst>
          </p:cNvPr>
          <p:cNvSpPr/>
          <p:nvPr/>
        </p:nvSpPr>
        <p:spPr>
          <a:xfrm>
            <a:off x="7489455" y="3890240"/>
            <a:ext cx="1294059" cy="1294058"/>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tx1"/>
              </a:solidFill>
            </a:endParaRPr>
          </a:p>
        </p:txBody>
      </p:sp>
      <p:grpSp>
        <p:nvGrpSpPr>
          <p:cNvPr id="77" name="Group 76">
            <a:extLst>
              <a:ext uri="{FF2B5EF4-FFF2-40B4-BE49-F238E27FC236}">
                <a16:creationId xmlns:a16="http://schemas.microsoft.com/office/drawing/2014/main" id="{9A7919C4-E294-4A10-9443-39BBA00283EF}"/>
              </a:ext>
            </a:extLst>
          </p:cNvPr>
          <p:cNvGrpSpPr/>
          <p:nvPr/>
        </p:nvGrpSpPr>
        <p:grpSpPr>
          <a:xfrm rot="5400000">
            <a:off x="6088712" y="3889743"/>
            <a:ext cx="1295665" cy="1296663"/>
            <a:chOff x="3763709" y="3806172"/>
            <a:chExt cx="1295665" cy="1296663"/>
          </a:xfrm>
          <a:solidFill>
            <a:schemeClr val="tx2"/>
          </a:solidFill>
        </p:grpSpPr>
        <p:sp>
          <p:nvSpPr>
            <p:cNvPr id="78" name="L-Shape 77">
              <a:extLst>
                <a:ext uri="{FF2B5EF4-FFF2-40B4-BE49-F238E27FC236}">
                  <a16:creationId xmlns:a16="http://schemas.microsoft.com/office/drawing/2014/main" id="{5D6B88C7-0BE6-48D2-9560-F8A07BCD26C7}"/>
                </a:ext>
              </a:extLst>
            </p:cNvPr>
            <p:cNvSpPr/>
            <p:nvPr/>
          </p:nvSpPr>
          <p:spPr>
            <a:xfrm rot="10800000">
              <a:off x="4479824" y="3806172"/>
              <a:ext cx="579550" cy="579550"/>
            </a:xfrm>
            <a:prstGeom prst="corner">
              <a:avLst>
                <a:gd name="adj1" fmla="val 9016"/>
                <a:gd name="adj2" fmla="val 90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L-Shape 78">
              <a:extLst>
                <a:ext uri="{FF2B5EF4-FFF2-40B4-BE49-F238E27FC236}">
                  <a16:creationId xmlns:a16="http://schemas.microsoft.com/office/drawing/2014/main" id="{D6BC112E-2C94-4F70-A254-AE38E55E6645}"/>
                </a:ext>
              </a:extLst>
            </p:cNvPr>
            <p:cNvSpPr/>
            <p:nvPr/>
          </p:nvSpPr>
          <p:spPr>
            <a:xfrm>
              <a:off x="3763709" y="4523285"/>
              <a:ext cx="579550" cy="579550"/>
            </a:xfrm>
            <a:prstGeom prst="corner">
              <a:avLst>
                <a:gd name="adj1" fmla="val 9016"/>
                <a:gd name="adj2" fmla="val 90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0" name="Group 79">
            <a:extLst>
              <a:ext uri="{FF2B5EF4-FFF2-40B4-BE49-F238E27FC236}">
                <a16:creationId xmlns:a16="http://schemas.microsoft.com/office/drawing/2014/main" id="{2CFA6919-DDB9-4F93-A9B3-D9707EF11C0B}"/>
              </a:ext>
            </a:extLst>
          </p:cNvPr>
          <p:cNvGrpSpPr/>
          <p:nvPr/>
        </p:nvGrpSpPr>
        <p:grpSpPr>
          <a:xfrm>
            <a:off x="8888096" y="3890242"/>
            <a:ext cx="1295665" cy="1296663"/>
            <a:chOff x="3763709" y="3806172"/>
            <a:chExt cx="1295665" cy="1296663"/>
          </a:xfrm>
          <a:solidFill>
            <a:schemeClr val="accent2"/>
          </a:solidFill>
        </p:grpSpPr>
        <p:sp>
          <p:nvSpPr>
            <p:cNvPr id="81" name="L-Shape 80">
              <a:extLst>
                <a:ext uri="{FF2B5EF4-FFF2-40B4-BE49-F238E27FC236}">
                  <a16:creationId xmlns:a16="http://schemas.microsoft.com/office/drawing/2014/main" id="{413BE15F-8F51-4E17-ABA1-E1690FE44C91}"/>
                </a:ext>
              </a:extLst>
            </p:cNvPr>
            <p:cNvSpPr/>
            <p:nvPr/>
          </p:nvSpPr>
          <p:spPr>
            <a:xfrm rot="10800000">
              <a:off x="4479824" y="3806172"/>
              <a:ext cx="579550" cy="579550"/>
            </a:xfrm>
            <a:prstGeom prst="corner">
              <a:avLst>
                <a:gd name="adj1" fmla="val 9016"/>
                <a:gd name="adj2" fmla="val 90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L-Shape 81">
              <a:extLst>
                <a:ext uri="{FF2B5EF4-FFF2-40B4-BE49-F238E27FC236}">
                  <a16:creationId xmlns:a16="http://schemas.microsoft.com/office/drawing/2014/main" id="{8673FE63-AA12-4D52-8109-5592EFBF9A23}"/>
                </a:ext>
              </a:extLst>
            </p:cNvPr>
            <p:cNvSpPr/>
            <p:nvPr/>
          </p:nvSpPr>
          <p:spPr>
            <a:xfrm>
              <a:off x="3763709" y="4523285"/>
              <a:ext cx="579550" cy="579550"/>
            </a:xfrm>
            <a:prstGeom prst="corner">
              <a:avLst>
                <a:gd name="adj1" fmla="val 9016"/>
                <a:gd name="adj2" fmla="val 90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3" name="Freeform 61">
            <a:extLst>
              <a:ext uri="{FF2B5EF4-FFF2-40B4-BE49-F238E27FC236}">
                <a16:creationId xmlns:a16="http://schemas.microsoft.com/office/drawing/2014/main" id="{331E85B4-3A85-48AC-86AA-53ABE3237F71}"/>
              </a:ext>
            </a:extLst>
          </p:cNvPr>
          <p:cNvSpPr/>
          <p:nvPr/>
        </p:nvSpPr>
        <p:spPr>
          <a:xfrm>
            <a:off x="10288340" y="3890240"/>
            <a:ext cx="1294059" cy="1294058"/>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tx1"/>
              </a:solidFill>
            </a:endParaRPr>
          </a:p>
        </p:txBody>
      </p:sp>
    </p:spTree>
    <p:extLst>
      <p:ext uri="{BB962C8B-B14F-4D97-AF65-F5344CB8AC3E}">
        <p14:creationId xmlns:p14="http://schemas.microsoft.com/office/powerpoint/2010/main" val="182191028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ortfolio Manag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4" name="Picture Placeholder 3">
            <a:extLst>
              <a:ext uri="{FF2B5EF4-FFF2-40B4-BE49-F238E27FC236}">
                <a16:creationId xmlns:a16="http://schemas.microsoft.com/office/drawing/2014/main" id="{F2251DD9-D270-DB49-A1CA-7054E22C666C}"/>
              </a:ext>
            </a:extLst>
          </p:cNvPr>
          <p:cNvSpPr>
            <a:spLocks noGrp="1"/>
          </p:cNvSpPr>
          <p:nvPr>
            <p:ph type="pic" sz="quarter" idx="30" hasCustomPrompt="1"/>
          </p:nvPr>
        </p:nvSpPr>
        <p:spPr>
          <a:xfrm>
            <a:off x="1353312" y="2231136"/>
            <a:ext cx="1097280" cy="1097280"/>
          </a:xfrm>
          <a:prstGeom prst="rect">
            <a:avLst/>
          </a:prstGeom>
        </p:spPr>
        <p:txBody>
          <a:bodyPr>
            <a:noAutofit/>
          </a:bodyPr>
          <a:lstStyle>
            <a:lvl1pPr algn="ctr">
              <a:buFontTx/>
              <a:buNone/>
              <a:defRPr sz="600">
                <a:latin typeface="Arial Nova Light" panose="020B0304020202020204" pitchFamily="34" charset="0"/>
              </a:defRPr>
            </a:lvl1pPr>
          </a:lstStyle>
          <a:p>
            <a:r>
              <a:rPr lang="en-US" dirty="0"/>
              <a:t>Image, 1.2”x1.2”</a:t>
            </a:r>
          </a:p>
        </p:txBody>
      </p:sp>
      <p:sp>
        <p:nvSpPr>
          <p:cNvPr id="25" name="Picture Placeholder 3">
            <a:extLst>
              <a:ext uri="{FF2B5EF4-FFF2-40B4-BE49-F238E27FC236}">
                <a16:creationId xmlns:a16="http://schemas.microsoft.com/office/drawing/2014/main" id="{7DE3F5D9-3FAD-9643-A65D-9C9659668A5C}"/>
              </a:ext>
            </a:extLst>
          </p:cNvPr>
          <p:cNvSpPr>
            <a:spLocks noGrp="1"/>
          </p:cNvSpPr>
          <p:nvPr>
            <p:ph type="pic" sz="quarter" idx="31" hasCustomPrompt="1"/>
          </p:nvPr>
        </p:nvSpPr>
        <p:spPr>
          <a:xfrm>
            <a:off x="6574536" y="2231136"/>
            <a:ext cx="1097280" cy="1097280"/>
          </a:xfrm>
        </p:spPr>
        <p:txBody>
          <a:bodyPr>
            <a:noAutofit/>
          </a:bodyPr>
          <a:lstStyle>
            <a:lvl1pPr algn="ctr">
              <a:buFontTx/>
              <a:buNone/>
              <a:defRPr sz="600">
                <a:latin typeface="Arial Nova Light" panose="020B0304020202020204" pitchFamily="34" charset="0"/>
              </a:defRPr>
            </a:lvl1pPr>
          </a:lstStyle>
          <a:p>
            <a:pPr marL="0" marR="0" lvl="0" indent="0" algn="ctr" defTabSz="685800" rtl="0" eaLnBrk="1" fontAlgn="auto" latinLnBrk="0" hangingPunct="1">
              <a:lnSpc>
                <a:spcPct val="100000"/>
              </a:lnSpc>
              <a:spcBef>
                <a:spcPts val="0"/>
              </a:spcBef>
              <a:spcAft>
                <a:spcPts val="450"/>
              </a:spcAft>
              <a:buClr>
                <a:schemeClr val="tx2"/>
              </a:buClr>
              <a:buSzTx/>
              <a:buFontTx/>
              <a:buNone/>
              <a:tabLst/>
              <a:defRPr/>
            </a:pPr>
            <a:r>
              <a:rPr lang="en-US" dirty="0"/>
              <a:t>Image, 1.2”x1.2”</a:t>
            </a:r>
          </a:p>
        </p:txBody>
      </p:sp>
      <p:sp>
        <p:nvSpPr>
          <p:cNvPr id="26" name="Picture Placeholder 3">
            <a:extLst>
              <a:ext uri="{FF2B5EF4-FFF2-40B4-BE49-F238E27FC236}">
                <a16:creationId xmlns:a16="http://schemas.microsoft.com/office/drawing/2014/main" id="{F57AAE70-8045-0748-8B68-187C236255DE}"/>
              </a:ext>
            </a:extLst>
          </p:cNvPr>
          <p:cNvSpPr>
            <a:spLocks noGrp="1"/>
          </p:cNvSpPr>
          <p:nvPr>
            <p:ph type="pic" sz="quarter" idx="32" hasCustomPrompt="1"/>
          </p:nvPr>
        </p:nvSpPr>
        <p:spPr>
          <a:xfrm>
            <a:off x="1353312" y="3886200"/>
            <a:ext cx="1097280" cy="1097280"/>
          </a:xfrm>
        </p:spPr>
        <p:txBody>
          <a:bodyPr>
            <a:noAutofit/>
          </a:bodyPr>
          <a:lstStyle>
            <a:lvl1pPr algn="ctr">
              <a:buFontTx/>
              <a:buNone/>
              <a:defRPr sz="600">
                <a:latin typeface="Arial Nova Light" panose="020B0304020202020204" pitchFamily="34" charset="0"/>
              </a:defRPr>
            </a:lvl1pPr>
          </a:lstStyle>
          <a:p>
            <a:r>
              <a:rPr lang="en-US" dirty="0"/>
              <a:t>Image, 1.2”x1.2”</a:t>
            </a:r>
          </a:p>
        </p:txBody>
      </p:sp>
      <p:sp>
        <p:nvSpPr>
          <p:cNvPr id="27" name="Picture Placeholder 3">
            <a:extLst>
              <a:ext uri="{FF2B5EF4-FFF2-40B4-BE49-F238E27FC236}">
                <a16:creationId xmlns:a16="http://schemas.microsoft.com/office/drawing/2014/main" id="{EB4CBC49-999C-F040-A29F-442F5119D5FD}"/>
              </a:ext>
            </a:extLst>
          </p:cNvPr>
          <p:cNvSpPr>
            <a:spLocks noGrp="1"/>
          </p:cNvSpPr>
          <p:nvPr>
            <p:ph type="pic" sz="quarter" idx="33" hasCustomPrompt="1"/>
          </p:nvPr>
        </p:nvSpPr>
        <p:spPr>
          <a:xfrm>
            <a:off x="6574536" y="3886200"/>
            <a:ext cx="1097280" cy="1097280"/>
          </a:xfrm>
        </p:spPr>
        <p:txBody>
          <a:bodyPr>
            <a:noAutofit/>
          </a:bodyPr>
          <a:lstStyle>
            <a:lvl1pPr algn="ctr">
              <a:buFontTx/>
              <a:buNone/>
              <a:defRPr sz="600">
                <a:latin typeface="Arial Nova Light" panose="020B0304020202020204" pitchFamily="34" charset="0"/>
              </a:defRPr>
            </a:lvl1pPr>
          </a:lstStyle>
          <a:p>
            <a:r>
              <a:rPr lang="en-US" dirty="0"/>
              <a:t>Image, 1.2”x1.2”</a:t>
            </a:r>
          </a:p>
        </p:txBody>
      </p:sp>
      <p:sp>
        <p:nvSpPr>
          <p:cNvPr id="9" name="Text Placeholder 8">
            <a:extLst>
              <a:ext uri="{FF2B5EF4-FFF2-40B4-BE49-F238E27FC236}">
                <a16:creationId xmlns:a16="http://schemas.microsoft.com/office/drawing/2014/main" id="{195B438A-819D-3740-B61E-A50E0ABCC1D3}"/>
              </a:ext>
            </a:extLst>
          </p:cNvPr>
          <p:cNvSpPr>
            <a:spLocks noGrp="1"/>
          </p:cNvSpPr>
          <p:nvPr>
            <p:ph type="body" sz="quarter" idx="34"/>
          </p:nvPr>
        </p:nvSpPr>
        <p:spPr>
          <a:xfrm>
            <a:off x="2569464" y="2231136"/>
            <a:ext cx="3593592"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
        <p:nvSpPr>
          <p:cNvPr id="28" name="Text Placeholder 8">
            <a:extLst>
              <a:ext uri="{FF2B5EF4-FFF2-40B4-BE49-F238E27FC236}">
                <a16:creationId xmlns:a16="http://schemas.microsoft.com/office/drawing/2014/main" id="{98FAD883-4407-054D-8059-0DF6B3940757}"/>
              </a:ext>
            </a:extLst>
          </p:cNvPr>
          <p:cNvSpPr>
            <a:spLocks noGrp="1"/>
          </p:cNvSpPr>
          <p:nvPr>
            <p:ph type="body" sz="quarter" idx="35"/>
          </p:nvPr>
        </p:nvSpPr>
        <p:spPr>
          <a:xfrm>
            <a:off x="2569464" y="3886200"/>
            <a:ext cx="3593592"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
        <p:nvSpPr>
          <p:cNvPr id="29" name="Text Placeholder 8">
            <a:extLst>
              <a:ext uri="{FF2B5EF4-FFF2-40B4-BE49-F238E27FC236}">
                <a16:creationId xmlns:a16="http://schemas.microsoft.com/office/drawing/2014/main" id="{1447063D-8083-DB45-95F3-048395302CA6}"/>
              </a:ext>
            </a:extLst>
          </p:cNvPr>
          <p:cNvSpPr>
            <a:spLocks noGrp="1"/>
          </p:cNvSpPr>
          <p:nvPr>
            <p:ph type="body" sz="quarter" idx="36"/>
          </p:nvPr>
        </p:nvSpPr>
        <p:spPr>
          <a:xfrm>
            <a:off x="7790688" y="2231136"/>
            <a:ext cx="3593592"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
        <p:nvSpPr>
          <p:cNvPr id="30" name="Text Placeholder 8">
            <a:extLst>
              <a:ext uri="{FF2B5EF4-FFF2-40B4-BE49-F238E27FC236}">
                <a16:creationId xmlns:a16="http://schemas.microsoft.com/office/drawing/2014/main" id="{9E048AEC-4D27-7F4E-9E49-C919FE0F31E3}"/>
              </a:ext>
            </a:extLst>
          </p:cNvPr>
          <p:cNvSpPr>
            <a:spLocks noGrp="1"/>
          </p:cNvSpPr>
          <p:nvPr>
            <p:ph type="body" sz="quarter" idx="37"/>
          </p:nvPr>
        </p:nvSpPr>
        <p:spPr>
          <a:xfrm>
            <a:off x="7790688" y="3886200"/>
            <a:ext cx="3593592"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
        <p:nvSpPr>
          <p:cNvPr id="31" name="Text Placeholder 17">
            <a:extLst>
              <a:ext uri="{FF2B5EF4-FFF2-40B4-BE49-F238E27FC236}">
                <a16:creationId xmlns:a16="http://schemas.microsoft.com/office/drawing/2014/main" id="{1FA2EBC0-45D3-7640-8976-1ADCBF06366A}"/>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22" name="Picture 21">
            <a:extLst>
              <a:ext uri="{FF2B5EF4-FFF2-40B4-BE49-F238E27FC236}">
                <a16:creationId xmlns:a16="http://schemas.microsoft.com/office/drawing/2014/main" id="{D956778F-9BEC-4744-9B8D-24FB1DD18F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Tree>
    <p:extLst>
      <p:ext uri="{BB962C8B-B14F-4D97-AF65-F5344CB8AC3E}">
        <p14:creationId xmlns:p14="http://schemas.microsoft.com/office/powerpoint/2010/main" val="241424734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Portfolio Management five pla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1" name="Text Placeholder 17">
            <a:extLst>
              <a:ext uri="{FF2B5EF4-FFF2-40B4-BE49-F238E27FC236}">
                <a16:creationId xmlns:a16="http://schemas.microsoft.com/office/drawing/2014/main" id="{1FA2EBC0-45D3-7640-8976-1ADCBF06366A}"/>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34" name="Picture 33">
            <a:extLst>
              <a:ext uri="{FF2B5EF4-FFF2-40B4-BE49-F238E27FC236}">
                <a16:creationId xmlns:a16="http://schemas.microsoft.com/office/drawing/2014/main" id="{ABB8AEF0-F0E5-424E-8C38-57C9FCE5C7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35" name="Picture Placeholder 3">
            <a:extLst>
              <a:ext uri="{FF2B5EF4-FFF2-40B4-BE49-F238E27FC236}">
                <a16:creationId xmlns:a16="http://schemas.microsoft.com/office/drawing/2014/main" id="{16B9902B-5615-4837-84C0-B3E83DC6B8FB}"/>
              </a:ext>
            </a:extLst>
          </p:cNvPr>
          <p:cNvSpPr>
            <a:spLocks noGrp="1"/>
          </p:cNvSpPr>
          <p:nvPr>
            <p:ph type="pic" sz="quarter" idx="30" hasCustomPrompt="1"/>
          </p:nvPr>
        </p:nvSpPr>
        <p:spPr>
          <a:xfrm>
            <a:off x="616940" y="2231136"/>
            <a:ext cx="914400" cy="914400"/>
          </a:xfrm>
          <a:prstGeom prst="rect">
            <a:avLst/>
          </a:prstGeom>
        </p:spPr>
        <p:txBody>
          <a:bodyPr>
            <a:noAutofit/>
          </a:bodyPr>
          <a:lstStyle>
            <a:lvl1pPr algn="ctr">
              <a:buFontTx/>
              <a:buNone/>
              <a:defRPr sz="600">
                <a:latin typeface="Arial Nova Light" panose="020B0304020202020204" pitchFamily="34" charset="0"/>
              </a:defRPr>
            </a:lvl1pPr>
          </a:lstStyle>
          <a:p>
            <a:r>
              <a:rPr lang="en-US" dirty="0"/>
              <a:t>Image, 1.2”x1.2”</a:t>
            </a:r>
          </a:p>
        </p:txBody>
      </p:sp>
      <p:sp>
        <p:nvSpPr>
          <p:cNvPr id="36" name="Picture Placeholder 3">
            <a:extLst>
              <a:ext uri="{FF2B5EF4-FFF2-40B4-BE49-F238E27FC236}">
                <a16:creationId xmlns:a16="http://schemas.microsoft.com/office/drawing/2014/main" id="{BA8B5C40-9199-4F4F-9A58-1F6DA921DF05}"/>
              </a:ext>
            </a:extLst>
          </p:cNvPr>
          <p:cNvSpPr>
            <a:spLocks noGrp="1"/>
          </p:cNvSpPr>
          <p:nvPr>
            <p:ph type="pic" sz="quarter" idx="31" hasCustomPrompt="1"/>
          </p:nvPr>
        </p:nvSpPr>
        <p:spPr>
          <a:xfrm>
            <a:off x="4406845" y="2231136"/>
            <a:ext cx="914400" cy="914400"/>
          </a:xfrm>
        </p:spPr>
        <p:txBody>
          <a:bodyPr>
            <a:noAutofit/>
          </a:bodyPr>
          <a:lstStyle>
            <a:lvl1pPr algn="ctr">
              <a:buFontTx/>
              <a:buNone/>
              <a:defRPr sz="600">
                <a:latin typeface="Arial Nova Light" panose="020B0304020202020204" pitchFamily="34" charset="0"/>
              </a:defRPr>
            </a:lvl1pPr>
          </a:lstStyle>
          <a:p>
            <a:pPr marL="0" marR="0" lvl="0" indent="0" algn="ctr" defTabSz="685800" rtl="0" eaLnBrk="1" fontAlgn="auto" latinLnBrk="0" hangingPunct="1">
              <a:lnSpc>
                <a:spcPct val="100000"/>
              </a:lnSpc>
              <a:spcBef>
                <a:spcPts val="0"/>
              </a:spcBef>
              <a:spcAft>
                <a:spcPts val="450"/>
              </a:spcAft>
              <a:buClr>
                <a:schemeClr val="tx2"/>
              </a:buClr>
              <a:buSzTx/>
              <a:buFontTx/>
              <a:buNone/>
              <a:tabLst/>
              <a:defRPr/>
            </a:pPr>
            <a:r>
              <a:rPr lang="en-US" dirty="0"/>
              <a:t>Image, 1.2”x1.2”</a:t>
            </a:r>
          </a:p>
        </p:txBody>
      </p:sp>
      <p:sp>
        <p:nvSpPr>
          <p:cNvPr id="37" name="Picture Placeholder 3">
            <a:extLst>
              <a:ext uri="{FF2B5EF4-FFF2-40B4-BE49-F238E27FC236}">
                <a16:creationId xmlns:a16="http://schemas.microsoft.com/office/drawing/2014/main" id="{3AF2F621-0422-4516-8D01-4AB19C7EA7F0}"/>
              </a:ext>
            </a:extLst>
          </p:cNvPr>
          <p:cNvSpPr>
            <a:spLocks noGrp="1"/>
          </p:cNvSpPr>
          <p:nvPr>
            <p:ph type="pic" sz="quarter" idx="32" hasCustomPrompt="1"/>
          </p:nvPr>
        </p:nvSpPr>
        <p:spPr>
          <a:xfrm>
            <a:off x="616940" y="3886200"/>
            <a:ext cx="914400" cy="914400"/>
          </a:xfrm>
        </p:spPr>
        <p:txBody>
          <a:bodyPr>
            <a:noAutofit/>
          </a:bodyPr>
          <a:lstStyle>
            <a:lvl1pPr algn="ctr">
              <a:buFontTx/>
              <a:buNone/>
              <a:defRPr sz="600">
                <a:latin typeface="Arial Nova Light" panose="020B0304020202020204" pitchFamily="34" charset="0"/>
              </a:defRPr>
            </a:lvl1pPr>
          </a:lstStyle>
          <a:p>
            <a:r>
              <a:rPr lang="en-US" dirty="0"/>
              <a:t>Image, 1.2”x1.2”</a:t>
            </a:r>
          </a:p>
        </p:txBody>
      </p:sp>
      <p:sp>
        <p:nvSpPr>
          <p:cNvPr id="38" name="Picture Placeholder 3">
            <a:extLst>
              <a:ext uri="{FF2B5EF4-FFF2-40B4-BE49-F238E27FC236}">
                <a16:creationId xmlns:a16="http://schemas.microsoft.com/office/drawing/2014/main" id="{B417C038-3320-4C84-8543-3E64605FCE1A}"/>
              </a:ext>
            </a:extLst>
          </p:cNvPr>
          <p:cNvSpPr>
            <a:spLocks noGrp="1"/>
          </p:cNvSpPr>
          <p:nvPr>
            <p:ph type="pic" sz="quarter" idx="33" hasCustomPrompt="1"/>
          </p:nvPr>
        </p:nvSpPr>
        <p:spPr>
          <a:xfrm>
            <a:off x="4406845" y="3886200"/>
            <a:ext cx="914400" cy="914400"/>
          </a:xfrm>
        </p:spPr>
        <p:txBody>
          <a:bodyPr>
            <a:noAutofit/>
          </a:bodyPr>
          <a:lstStyle>
            <a:lvl1pPr algn="ctr">
              <a:buFontTx/>
              <a:buNone/>
              <a:defRPr sz="600">
                <a:latin typeface="Arial Nova Light" panose="020B0304020202020204" pitchFamily="34" charset="0"/>
              </a:defRPr>
            </a:lvl1pPr>
          </a:lstStyle>
          <a:p>
            <a:r>
              <a:rPr lang="en-US" dirty="0"/>
              <a:t>Image, 1.2”x1.2”</a:t>
            </a:r>
          </a:p>
        </p:txBody>
      </p:sp>
      <p:sp>
        <p:nvSpPr>
          <p:cNvPr id="39" name="Text Placeholder 8">
            <a:extLst>
              <a:ext uri="{FF2B5EF4-FFF2-40B4-BE49-F238E27FC236}">
                <a16:creationId xmlns:a16="http://schemas.microsoft.com/office/drawing/2014/main" id="{4C032018-F14C-4CA3-9751-BE164C66A7E3}"/>
              </a:ext>
            </a:extLst>
          </p:cNvPr>
          <p:cNvSpPr>
            <a:spLocks noGrp="1"/>
          </p:cNvSpPr>
          <p:nvPr>
            <p:ph type="body" sz="quarter" idx="34"/>
          </p:nvPr>
        </p:nvSpPr>
        <p:spPr>
          <a:xfrm>
            <a:off x="1688129" y="2231136"/>
            <a:ext cx="2514600"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
        <p:nvSpPr>
          <p:cNvPr id="40" name="Text Placeholder 8">
            <a:extLst>
              <a:ext uri="{FF2B5EF4-FFF2-40B4-BE49-F238E27FC236}">
                <a16:creationId xmlns:a16="http://schemas.microsoft.com/office/drawing/2014/main" id="{50E301EC-848B-4737-BE36-4F275F496983}"/>
              </a:ext>
            </a:extLst>
          </p:cNvPr>
          <p:cNvSpPr>
            <a:spLocks noGrp="1"/>
          </p:cNvSpPr>
          <p:nvPr>
            <p:ph type="body" sz="quarter" idx="35"/>
          </p:nvPr>
        </p:nvSpPr>
        <p:spPr>
          <a:xfrm>
            <a:off x="1688129" y="3886200"/>
            <a:ext cx="2514600"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
        <p:nvSpPr>
          <p:cNvPr id="41" name="Text Placeholder 8">
            <a:extLst>
              <a:ext uri="{FF2B5EF4-FFF2-40B4-BE49-F238E27FC236}">
                <a16:creationId xmlns:a16="http://schemas.microsoft.com/office/drawing/2014/main" id="{0B8020D2-36D1-4D45-8115-CC44F80B7CD9}"/>
              </a:ext>
            </a:extLst>
          </p:cNvPr>
          <p:cNvSpPr>
            <a:spLocks noGrp="1"/>
          </p:cNvSpPr>
          <p:nvPr>
            <p:ph type="body" sz="quarter" idx="36"/>
          </p:nvPr>
        </p:nvSpPr>
        <p:spPr>
          <a:xfrm>
            <a:off x="5456123" y="2231136"/>
            <a:ext cx="2514600"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
        <p:nvSpPr>
          <p:cNvPr id="42" name="Text Placeholder 8">
            <a:extLst>
              <a:ext uri="{FF2B5EF4-FFF2-40B4-BE49-F238E27FC236}">
                <a16:creationId xmlns:a16="http://schemas.microsoft.com/office/drawing/2014/main" id="{0739DA85-A9FC-479D-A5DB-BA5337715919}"/>
              </a:ext>
            </a:extLst>
          </p:cNvPr>
          <p:cNvSpPr>
            <a:spLocks noGrp="1"/>
          </p:cNvSpPr>
          <p:nvPr>
            <p:ph type="body" sz="quarter" idx="37"/>
          </p:nvPr>
        </p:nvSpPr>
        <p:spPr>
          <a:xfrm>
            <a:off x="5456123" y="3886200"/>
            <a:ext cx="2514600"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
        <p:nvSpPr>
          <p:cNvPr id="43" name="Picture Placeholder 3">
            <a:extLst>
              <a:ext uri="{FF2B5EF4-FFF2-40B4-BE49-F238E27FC236}">
                <a16:creationId xmlns:a16="http://schemas.microsoft.com/office/drawing/2014/main" id="{C0B46693-3FD8-4DA7-96CF-3EEB769F301E}"/>
              </a:ext>
            </a:extLst>
          </p:cNvPr>
          <p:cNvSpPr>
            <a:spLocks noGrp="1"/>
          </p:cNvSpPr>
          <p:nvPr>
            <p:ph type="pic" sz="quarter" idx="38" hasCustomPrompt="1"/>
          </p:nvPr>
        </p:nvSpPr>
        <p:spPr>
          <a:xfrm>
            <a:off x="8144451" y="2231136"/>
            <a:ext cx="914400" cy="914400"/>
          </a:xfrm>
        </p:spPr>
        <p:txBody>
          <a:bodyPr>
            <a:noAutofit/>
          </a:bodyPr>
          <a:lstStyle>
            <a:lvl1pPr algn="ctr">
              <a:buFontTx/>
              <a:buNone/>
              <a:defRPr sz="600">
                <a:latin typeface="Arial Nova Light" panose="020B0304020202020204" pitchFamily="34" charset="0"/>
              </a:defRPr>
            </a:lvl1pPr>
          </a:lstStyle>
          <a:p>
            <a:pPr marL="0" marR="0" lvl="0" indent="0" algn="ctr" defTabSz="685800" rtl="0" eaLnBrk="1" fontAlgn="auto" latinLnBrk="0" hangingPunct="1">
              <a:lnSpc>
                <a:spcPct val="100000"/>
              </a:lnSpc>
              <a:spcBef>
                <a:spcPts val="0"/>
              </a:spcBef>
              <a:spcAft>
                <a:spcPts val="450"/>
              </a:spcAft>
              <a:buClr>
                <a:schemeClr val="tx2"/>
              </a:buClr>
              <a:buSzTx/>
              <a:buFontTx/>
              <a:buNone/>
              <a:tabLst/>
              <a:defRPr/>
            </a:pPr>
            <a:r>
              <a:rPr lang="en-US" dirty="0"/>
              <a:t>Image, 1.2”x1.2”</a:t>
            </a:r>
          </a:p>
        </p:txBody>
      </p:sp>
      <p:sp>
        <p:nvSpPr>
          <p:cNvPr id="44" name="Text Placeholder 8">
            <a:extLst>
              <a:ext uri="{FF2B5EF4-FFF2-40B4-BE49-F238E27FC236}">
                <a16:creationId xmlns:a16="http://schemas.microsoft.com/office/drawing/2014/main" id="{0FF1C6C0-7A47-4A18-BB5D-92189DDE02BC}"/>
              </a:ext>
            </a:extLst>
          </p:cNvPr>
          <p:cNvSpPr>
            <a:spLocks noGrp="1"/>
          </p:cNvSpPr>
          <p:nvPr>
            <p:ph type="body" sz="quarter" idx="39"/>
          </p:nvPr>
        </p:nvSpPr>
        <p:spPr>
          <a:xfrm>
            <a:off x="9193333" y="2231136"/>
            <a:ext cx="2389067" cy="1508760"/>
          </a:xfrm>
        </p:spPr>
        <p:txBody>
          <a:bodyPr/>
          <a:lstStyle>
            <a:lvl1pPr indent="0">
              <a:defRPr sz="800">
                <a:solidFill>
                  <a:schemeClr val="tx1"/>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566514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hree Baskets">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B6B8178E-FC91-4D51-828F-6DA6FC3B2967}"/>
              </a:ext>
            </a:extLst>
          </p:cNvPr>
          <p:cNvGrpSpPr/>
          <p:nvPr/>
        </p:nvGrpSpPr>
        <p:grpSpPr>
          <a:xfrm>
            <a:off x="5311140" y="2229305"/>
            <a:ext cx="1554480" cy="1554480"/>
            <a:chOff x="5318760" y="2310348"/>
            <a:chExt cx="1554480" cy="1554480"/>
          </a:xfrm>
        </p:grpSpPr>
        <p:sp>
          <p:nvSpPr>
            <p:cNvPr id="47" name="Rectangle 46">
              <a:extLst>
                <a:ext uri="{FF2B5EF4-FFF2-40B4-BE49-F238E27FC236}">
                  <a16:creationId xmlns:a16="http://schemas.microsoft.com/office/drawing/2014/main" id="{7D82275B-AE63-4FD2-8996-95D1A37582F3}"/>
                </a:ext>
              </a:extLst>
            </p:cNvPr>
            <p:cNvSpPr/>
            <p:nvPr/>
          </p:nvSpPr>
          <p:spPr>
            <a:xfrm>
              <a:off x="5318760" y="2310348"/>
              <a:ext cx="1554480" cy="1554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Freeform 36">
              <a:extLst>
                <a:ext uri="{FF2B5EF4-FFF2-40B4-BE49-F238E27FC236}">
                  <a16:creationId xmlns:a16="http://schemas.microsoft.com/office/drawing/2014/main" id="{476DF4CA-F6F5-4CD6-B6F1-3F5EB8AC9BA0}"/>
                </a:ext>
              </a:extLst>
            </p:cNvPr>
            <p:cNvSpPr/>
            <p:nvPr/>
          </p:nvSpPr>
          <p:spPr>
            <a:xfrm>
              <a:off x="5448971" y="2440559"/>
              <a:ext cx="1294058" cy="1294058"/>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grpSp>
      <p:grpSp>
        <p:nvGrpSpPr>
          <p:cNvPr id="50" name="Group 49">
            <a:extLst>
              <a:ext uri="{FF2B5EF4-FFF2-40B4-BE49-F238E27FC236}">
                <a16:creationId xmlns:a16="http://schemas.microsoft.com/office/drawing/2014/main" id="{C335E93D-349C-4AE7-B4F2-6AD67861A2B7}"/>
              </a:ext>
            </a:extLst>
          </p:cNvPr>
          <p:cNvGrpSpPr/>
          <p:nvPr/>
        </p:nvGrpSpPr>
        <p:grpSpPr>
          <a:xfrm>
            <a:off x="8788829" y="2229305"/>
            <a:ext cx="1554480" cy="1554480"/>
            <a:chOff x="7837504" y="2310348"/>
            <a:chExt cx="1554480" cy="1554480"/>
          </a:xfrm>
        </p:grpSpPr>
        <p:sp>
          <p:nvSpPr>
            <p:cNvPr id="52" name="Rectangle 51">
              <a:extLst>
                <a:ext uri="{FF2B5EF4-FFF2-40B4-BE49-F238E27FC236}">
                  <a16:creationId xmlns:a16="http://schemas.microsoft.com/office/drawing/2014/main" id="{35EC9426-5588-45B4-8BFE-997243D6FE4C}"/>
                </a:ext>
              </a:extLst>
            </p:cNvPr>
            <p:cNvSpPr/>
            <p:nvPr/>
          </p:nvSpPr>
          <p:spPr>
            <a:xfrm>
              <a:off x="7837504" y="2310348"/>
              <a:ext cx="1554480" cy="1554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Freeform 37">
              <a:extLst>
                <a:ext uri="{FF2B5EF4-FFF2-40B4-BE49-F238E27FC236}">
                  <a16:creationId xmlns:a16="http://schemas.microsoft.com/office/drawing/2014/main" id="{F109AD36-F380-4065-815F-B6CFD095271F}"/>
                </a:ext>
              </a:extLst>
            </p:cNvPr>
            <p:cNvSpPr/>
            <p:nvPr/>
          </p:nvSpPr>
          <p:spPr>
            <a:xfrm>
              <a:off x="7967715" y="2440559"/>
              <a:ext cx="1294058" cy="1294058"/>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grpSp>
      <p:grpSp>
        <p:nvGrpSpPr>
          <p:cNvPr id="40" name="Group 39">
            <a:extLst>
              <a:ext uri="{FF2B5EF4-FFF2-40B4-BE49-F238E27FC236}">
                <a16:creationId xmlns:a16="http://schemas.microsoft.com/office/drawing/2014/main" id="{8D93A4CD-EEB1-4D8F-837E-089D1F4BEBA2}"/>
              </a:ext>
            </a:extLst>
          </p:cNvPr>
          <p:cNvGrpSpPr/>
          <p:nvPr/>
        </p:nvGrpSpPr>
        <p:grpSpPr>
          <a:xfrm>
            <a:off x="1848696" y="2229305"/>
            <a:ext cx="1554480" cy="1554480"/>
            <a:chOff x="2800016" y="2310348"/>
            <a:chExt cx="1554480" cy="1554480"/>
          </a:xfrm>
        </p:grpSpPr>
        <p:sp>
          <p:nvSpPr>
            <p:cNvPr id="42" name="Rectangle 41">
              <a:extLst>
                <a:ext uri="{FF2B5EF4-FFF2-40B4-BE49-F238E27FC236}">
                  <a16:creationId xmlns:a16="http://schemas.microsoft.com/office/drawing/2014/main" id="{B9FFD4DE-198F-4981-914F-B823D55218A3}"/>
                </a:ext>
              </a:extLst>
            </p:cNvPr>
            <p:cNvSpPr/>
            <p:nvPr/>
          </p:nvSpPr>
          <p:spPr>
            <a:xfrm>
              <a:off x="2800016" y="2310348"/>
              <a:ext cx="1554480" cy="1554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Freeform 35">
              <a:extLst>
                <a:ext uri="{FF2B5EF4-FFF2-40B4-BE49-F238E27FC236}">
                  <a16:creationId xmlns:a16="http://schemas.microsoft.com/office/drawing/2014/main" id="{5895A973-434E-454B-89DC-8737AA98143F}"/>
                </a:ext>
              </a:extLst>
            </p:cNvPr>
            <p:cNvSpPr/>
            <p:nvPr/>
          </p:nvSpPr>
          <p:spPr>
            <a:xfrm>
              <a:off x="2930227" y="2440559"/>
              <a:ext cx="1294058" cy="1294058"/>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gr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FCBFCBB3-0BB1-DB41-8315-374D7E9A80EA}"/>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0" name="Text Placeholder 9">
            <a:extLst>
              <a:ext uri="{FF2B5EF4-FFF2-40B4-BE49-F238E27FC236}">
                <a16:creationId xmlns:a16="http://schemas.microsoft.com/office/drawing/2014/main" id="{B62B3020-025F-8E41-A2BA-C8C51F32C6E5}"/>
              </a:ext>
            </a:extLst>
          </p:cNvPr>
          <p:cNvSpPr>
            <a:spLocks noGrp="1"/>
          </p:cNvSpPr>
          <p:nvPr>
            <p:ph type="body" sz="quarter" idx="25" hasCustomPrompt="1"/>
          </p:nvPr>
        </p:nvSpPr>
        <p:spPr>
          <a:xfrm>
            <a:off x="1865376" y="2679191"/>
            <a:ext cx="1517904" cy="649224"/>
          </a:xfrm>
        </p:spPr>
        <p:txBody>
          <a:bodyPr lIns="0" tIns="0" rIns="0" bIns="0" anchor="ctr" anchorCtr="0">
            <a:noAutofit/>
          </a:bodyPr>
          <a:lstStyle>
            <a:lvl1pPr algn="ctr">
              <a:spcAft>
                <a:spcPts val="0"/>
              </a:spcAft>
              <a:buFontTx/>
              <a:buNone/>
              <a:defRPr sz="1200">
                <a:solidFill>
                  <a:schemeClr val="tx2"/>
                </a:solidFill>
                <a:latin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a:t>
            </a:r>
          </a:p>
        </p:txBody>
      </p:sp>
      <p:sp>
        <p:nvSpPr>
          <p:cNvPr id="21" name="Text Placeholder 9">
            <a:extLst>
              <a:ext uri="{FF2B5EF4-FFF2-40B4-BE49-F238E27FC236}">
                <a16:creationId xmlns:a16="http://schemas.microsoft.com/office/drawing/2014/main" id="{04FCBD4A-4C23-3A47-8187-F5EF2CCF50AA}"/>
              </a:ext>
            </a:extLst>
          </p:cNvPr>
          <p:cNvSpPr>
            <a:spLocks noGrp="1"/>
          </p:cNvSpPr>
          <p:nvPr>
            <p:ph type="body" sz="quarter" idx="26" hasCustomPrompt="1"/>
          </p:nvPr>
        </p:nvSpPr>
        <p:spPr>
          <a:xfrm>
            <a:off x="5349240" y="2688335"/>
            <a:ext cx="1517904" cy="649224"/>
          </a:xfrm>
        </p:spPr>
        <p:txBody>
          <a:bodyPr vert="horz" lIns="0" tIns="0" rIns="0" bIns="0" rtlCol="0" anchor="ctr" anchorCtr="0">
            <a:noAutofit/>
          </a:bodyPr>
          <a:lstStyle>
            <a:lvl1pPr algn="ctr">
              <a:defRPr lang="en-US" sz="1200" dirty="0">
                <a:solidFill>
                  <a:schemeClr val="tx2"/>
                </a:solidFill>
                <a:latin typeface="Arial Nova" panose="020B0504020202020204" pitchFamily="34" charset="0"/>
              </a:defRPr>
            </a:lvl1pPr>
          </a:lstStyle>
          <a:p>
            <a:pPr lvl="0">
              <a:spcAft>
                <a:spcPts val="0"/>
              </a:spcAft>
            </a:pPr>
            <a:r>
              <a:rPr lang="en-US" dirty="0"/>
              <a:t>CLICK TO EDIT</a:t>
            </a:r>
          </a:p>
        </p:txBody>
      </p:sp>
      <p:sp>
        <p:nvSpPr>
          <p:cNvPr id="23" name="Text Placeholder 9">
            <a:extLst>
              <a:ext uri="{FF2B5EF4-FFF2-40B4-BE49-F238E27FC236}">
                <a16:creationId xmlns:a16="http://schemas.microsoft.com/office/drawing/2014/main" id="{27A8E4C6-2D92-884C-AC69-679F73B3B9EF}"/>
              </a:ext>
            </a:extLst>
          </p:cNvPr>
          <p:cNvSpPr>
            <a:spLocks noGrp="1"/>
          </p:cNvSpPr>
          <p:nvPr>
            <p:ph type="body" sz="quarter" idx="27" hasCustomPrompt="1"/>
          </p:nvPr>
        </p:nvSpPr>
        <p:spPr>
          <a:xfrm>
            <a:off x="8805672" y="2688336"/>
            <a:ext cx="1517904" cy="649224"/>
          </a:xfrm>
        </p:spPr>
        <p:txBody>
          <a:bodyPr vert="horz" lIns="0" tIns="0" rIns="0" bIns="0" rtlCol="0" anchor="ctr" anchorCtr="0">
            <a:noAutofit/>
          </a:bodyPr>
          <a:lstStyle>
            <a:lvl1pPr algn="ctr">
              <a:defRPr lang="en-US" sz="1200" dirty="0">
                <a:solidFill>
                  <a:schemeClr val="tx2"/>
                </a:solidFill>
                <a:latin typeface="Arial Nova" panose="020B0504020202020204" pitchFamily="34" charset="0"/>
              </a:defRPr>
            </a:lvl1pPr>
          </a:lstStyle>
          <a:p>
            <a:pPr lvl="0">
              <a:spcAft>
                <a:spcPts val="0"/>
              </a:spcAft>
            </a:pPr>
            <a:r>
              <a:rPr lang="en-US" dirty="0"/>
              <a:t>CLICK TO EDIT</a:t>
            </a:r>
          </a:p>
        </p:txBody>
      </p:sp>
      <p:sp>
        <p:nvSpPr>
          <p:cNvPr id="24" name="Text Placeholder 9">
            <a:extLst>
              <a:ext uri="{FF2B5EF4-FFF2-40B4-BE49-F238E27FC236}">
                <a16:creationId xmlns:a16="http://schemas.microsoft.com/office/drawing/2014/main" id="{69774288-F790-D045-964F-03ECECD372DA}"/>
              </a:ext>
            </a:extLst>
          </p:cNvPr>
          <p:cNvSpPr>
            <a:spLocks noGrp="1"/>
          </p:cNvSpPr>
          <p:nvPr>
            <p:ph type="body" sz="quarter" idx="22"/>
          </p:nvPr>
        </p:nvSpPr>
        <p:spPr>
          <a:xfrm>
            <a:off x="1837944" y="3822192"/>
            <a:ext cx="1563624" cy="813816"/>
          </a:xfrm>
        </p:spPr>
        <p:txBody>
          <a:bodyPr lIns="0" tIns="0" rIns="0" bIns="0" anchor="t" anchorCtr="0">
            <a:noAutofit/>
          </a:bodyPr>
          <a:lstStyle>
            <a:lvl1pPr marL="130302" indent="-130302" algn="l">
              <a:spcBef>
                <a:spcPts val="450"/>
              </a:spcBef>
              <a:spcAft>
                <a:spcPts val="0"/>
              </a:spcAft>
              <a:buClr>
                <a:schemeClr val="tx2"/>
              </a:buClr>
              <a:buFont typeface="Arial" panose="020B0604020202020204" pitchFamily="34" charset="0"/>
              <a:buChar char="•"/>
              <a:defRPr sz="100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 Master text styles</a:t>
            </a:r>
          </a:p>
        </p:txBody>
      </p:sp>
      <p:sp>
        <p:nvSpPr>
          <p:cNvPr id="25" name="Text Placeholder 9">
            <a:extLst>
              <a:ext uri="{FF2B5EF4-FFF2-40B4-BE49-F238E27FC236}">
                <a16:creationId xmlns:a16="http://schemas.microsoft.com/office/drawing/2014/main" id="{93186105-E0F0-A249-B548-2E10DCE9BB19}"/>
              </a:ext>
            </a:extLst>
          </p:cNvPr>
          <p:cNvSpPr>
            <a:spLocks noGrp="1"/>
          </p:cNvSpPr>
          <p:nvPr>
            <p:ph type="body" sz="quarter" idx="28"/>
          </p:nvPr>
        </p:nvSpPr>
        <p:spPr>
          <a:xfrm>
            <a:off x="5349240" y="3822192"/>
            <a:ext cx="1563624" cy="813816"/>
          </a:xfrm>
        </p:spPr>
        <p:txBody>
          <a:bodyPr lIns="0" tIns="0" rIns="0" bIns="0" anchor="t" anchorCtr="0">
            <a:noAutofit/>
          </a:bodyPr>
          <a:lstStyle>
            <a:lvl1pPr marL="130302" indent="-130302" algn="l">
              <a:spcBef>
                <a:spcPts val="450"/>
              </a:spcBef>
              <a:spcAft>
                <a:spcPts val="0"/>
              </a:spcAft>
              <a:buClr>
                <a:schemeClr val="tx2"/>
              </a:buClr>
              <a:buFont typeface="Arial" panose="020B0604020202020204" pitchFamily="34" charset="0"/>
              <a:buChar char="•"/>
              <a:defRPr sz="100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6" name="Text Placeholder 9">
            <a:extLst>
              <a:ext uri="{FF2B5EF4-FFF2-40B4-BE49-F238E27FC236}">
                <a16:creationId xmlns:a16="http://schemas.microsoft.com/office/drawing/2014/main" id="{45406154-90FD-224F-83C9-9C2E99361D0F}"/>
              </a:ext>
            </a:extLst>
          </p:cNvPr>
          <p:cNvSpPr>
            <a:spLocks noGrp="1"/>
          </p:cNvSpPr>
          <p:nvPr>
            <p:ph type="body" sz="quarter" idx="29"/>
          </p:nvPr>
        </p:nvSpPr>
        <p:spPr>
          <a:xfrm>
            <a:off x="8805672" y="3794760"/>
            <a:ext cx="1563624" cy="813816"/>
          </a:xfrm>
        </p:spPr>
        <p:txBody>
          <a:bodyPr lIns="0" tIns="0" rIns="0" bIns="0" anchor="t" anchorCtr="0">
            <a:noAutofit/>
          </a:bodyPr>
          <a:lstStyle>
            <a:lvl1pPr marL="130302" indent="-130302" algn="l">
              <a:spcBef>
                <a:spcPts val="450"/>
              </a:spcBef>
              <a:spcAft>
                <a:spcPts val="0"/>
              </a:spcAft>
              <a:buClr>
                <a:schemeClr val="tx2"/>
              </a:buClr>
              <a:buFont typeface="Arial" panose="020B0604020202020204" pitchFamily="34" charset="0"/>
              <a:buChar char="•"/>
              <a:defRPr sz="100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9" name="Title 71">
            <a:extLst>
              <a:ext uri="{FF2B5EF4-FFF2-40B4-BE49-F238E27FC236}">
                <a16:creationId xmlns:a16="http://schemas.microsoft.com/office/drawing/2014/main" id="{38D3B612-8940-5049-B404-8613F12E3691}"/>
              </a:ext>
            </a:extLst>
          </p:cNvPr>
          <p:cNvSpPr>
            <a:spLocks noGrp="1"/>
          </p:cNvSpPr>
          <p:nvPr>
            <p:ph type="title" hasCustomPrompt="1"/>
          </p:nvPr>
        </p:nvSpPr>
        <p:spPr>
          <a:xfrm>
            <a:off x="609602" y="1216958"/>
            <a:ext cx="8540751" cy="249299"/>
          </a:xfrm>
          <a:prstGeom prst="rect">
            <a:avLst/>
          </a:prstGeom>
        </p:spPr>
        <p:txBody>
          <a:bodyPr/>
          <a:lstStyle>
            <a:lvl1pPr>
              <a:defRPr>
                <a:solidFill>
                  <a:schemeClr val="tx1"/>
                </a:solidFill>
              </a:defRPr>
            </a:lvl1pPr>
          </a:lstStyle>
          <a:p>
            <a:r>
              <a:rPr lang="en-US" dirty="0"/>
              <a:t>Click to Edit Master Title Style</a:t>
            </a:r>
          </a:p>
        </p:txBody>
      </p:sp>
      <p:sp>
        <p:nvSpPr>
          <p:cNvPr id="35" name="Text Placeholder 17">
            <a:extLst>
              <a:ext uri="{FF2B5EF4-FFF2-40B4-BE49-F238E27FC236}">
                <a16:creationId xmlns:a16="http://schemas.microsoft.com/office/drawing/2014/main" id="{9771887F-1D93-BE4B-98B0-425B62B74B24}"/>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33" name="Picture 32">
            <a:extLst>
              <a:ext uri="{FF2B5EF4-FFF2-40B4-BE49-F238E27FC236}">
                <a16:creationId xmlns:a16="http://schemas.microsoft.com/office/drawing/2014/main" id="{D6561ECF-59DC-41AD-B349-4C18BA8429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34" name="Text Placeholder 14">
            <a:extLst>
              <a:ext uri="{FF2B5EF4-FFF2-40B4-BE49-F238E27FC236}">
                <a16:creationId xmlns:a16="http://schemas.microsoft.com/office/drawing/2014/main" id="{0F69A7EA-AB0C-4DD3-A16C-8BD64FDA5EE1}"/>
              </a:ext>
            </a:extLst>
          </p:cNvPr>
          <p:cNvSpPr>
            <a:spLocks noGrp="1"/>
          </p:cNvSpPr>
          <p:nvPr>
            <p:ph type="body" sz="quarter" idx="33"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38" name="Text Placeholder 14">
            <a:extLst>
              <a:ext uri="{FF2B5EF4-FFF2-40B4-BE49-F238E27FC236}">
                <a16:creationId xmlns:a16="http://schemas.microsoft.com/office/drawing/2014/main" id="{BB0A1437-F40B-4484-92DE-4F7D7E4ADBE4}"/>
              </a:ext>
            </a:extLst>
          </p:cNvPr>
          <p:cNvSpPr>
            <a:spLocks noGrp="1"/>
          </p:cNvSpPr>
          <p:nvPr>
            <p:ph type="body" sz="quarter" idx="34"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Tree>
    <p:extLst>
      <p:ext uri="{BB962C8B-B14F-4D97-AF65-F5344CB8AC3E}">
        <p14:creationId xmlns:p14="http://schemas.microsoft.com/office/powerpoint/2010/main" val="1187937383"/>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op 10 with Descrip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216152"/>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56216" y="2113548"/>
            <a:ext cx="7026185" cy="2303078"/>
          </a:xfrm>
        </p:spPr>
        <p:txBody>
          <a:bodyPr lIns="0" tIns="0" rIns="0" bIns="0">
            <a:noAutofit/>
          </a:bodyPr>
          <a:lstStyle>
            <a:lvl1pPr indent="0">
              <a:buNone/>
              <a:defRPr sz="1000">
                <a:solidFill>
                  <a:schemeClr val="tx1"/>
                </a:solidFill>
                <a:latin typeface="Arial Nova Light" panose="020B0304020202020204" pitchFamily="34" charset="0"/>
              </a:defRPr>
            </a:lvl1pPr>
          </a:lstStyle>
          <a:p>
            <a:pPr lvl="0"/>
            <a:r>
              <a:rPr lang="en-US" dirty="0"/>
              <a:t>Click to edit Master text styles</a:t>
            </a:r>
          </a:p>
        </p:txBody>
      </p:sp>
      <p:sp>
        <p:nvSpPr>
          <p:cNvPr id="6" name="Footer Placeholder 5"/>
          <p:cNvSpPr>
            <a:spLocks noGrp="1"/>
          </p:cNvSpPr>
          <p:nvPr>
            <p:ph type="ftr" sz="quarter" idx="11"/>
          </p:nvPr>
        </p:nvSpPr>
        <p:spPr/>
        <p:txBody>
          <a:bodyPr vert="horz" lIns="0" tIns="0" rIns="0" bIns="0" rtlCol="0" anchor="b" anchorCtr="0"/>
          <a:lstStyle>
            <a:lvl1pPr>
              <a:defRPr lang="en-US" smtClean="0">
                <a:solidFill>
                  <a:srgbClr val="323232">
                    <a:lumMod val="50000"/>
                    <a:lumOff val="50000"/>
                  </a:srgbClr>
                </a:solidFill>
              </a:defRPr>
            </a:lvl1pPr>
          </a:lstStyle>
          <a:p>
            <a:r>
              <a:rPr lang="en-US"/>
              <a:t>This material is for investment professional use only.</a:t>
            </a:r>
            <a:endParaRPr lang="en-US" dirty="0"/>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8"/>
            <a:ext cx="3657600" cy="126958"/>
          </a:xfrm>
        </p:spPr>
        <p:txBody>
          <a:bodyPr vert="horz" wrap="square" lIns="0" tIns="0" rIns="0" bIns="0" rtlCol="0">
            <a:spAutoFit/>
          </a:bodyPr>
          <a:lstStyle>
            <a:lvl1pPr>
              <a:defRPr lang="en-US" sz="825" b="0" i="0" dirty="0">
                <a:solidFill>
                  <a:schemeClr val="bg2">
                    <a:lumMod val="75000"/>
                  </a:schemeClr>
                </a:solidFill>
                <a:latin typeface="Arial Nova" panose="020B0504020202020204" pitchFamily="34" charset="0"/>
              </a:defRPr>
            </a:lvl1pPr>
          </a:lstStyle>
          <a:p>
            <a:pPr lvl="0"/>
            <a:r>
              <a:rPr lang="en-US" dirty="0"/>
              <a:t>Click to edit Master text styles</a:t>
            </a:r>
          </a:p>
        </p:txBody>
      </p:sp>
      <p:sp>
        <p:nvSpPr>
          <p:cNvPr id="19" name="Text Placeholder 14">
            <a:extLst>
              <a:ext uri="{FF2B5EF4-FFF2-40B4-BE49-F238E27FC236}">
                <a16:creationId xmlns:a16="http://schemas.microsoft.com/office/drawing/2014/main" id="{A71AFCC1-E3C7-E449-A62F-66F705AB3842}"/>
              </a:ext>
            </a:extLst>
          </p:cNvPr>
          <p:cNvSpPr>
            <a:spLocks noGrp="1"/>
          </p:cNvSpPr>
          <p:nvPr>
            <p:ph type="body" sz="quarter" idx="19" hasCustomPrompt="1"/>
          </p:nvPr>
        </p:nvSpPr>
        <p:spPr>
          <a:xfrm>
            <a:off x="609600" y="4534186"/>
            <a:ext cx="10972801" cy="640080"/>
          </a:xfrm>
          <a:solidFill>
            <a:schemeClr val="bg1">
              <a:lumMod val="85000"/>
            </a:schemeClr>
          </a:solidFill>
        </p:spPr>
        <p:txBody>
          <a:bodyPr wrap="square" lIns="91440" tIns="91440" rIns="91440" bIns="91440" anchor="ctr" anchorCtr="0">
            <a:spAutoFit/>
          </a:bodyPr>
          <a:lstStyle>
            <a:lvl1pPr algn="l">
              <a:spcAft>
                <a:spcPts val="0"/>
              </a:spcAft>
              <a:buFontTx/>
              <a:buNone/>
              <a:defRPr sz="1000" i="0">
                <a:solidFill>
                  <a:schemeClr val="tx1"/>
                </a:solidFill>
                <a:latin typeface="Arial Nova Light" panose="020B0304020202020204" pitchFamily="34" charset="0"/>
              </a:defRPr>
            </a:lvl1pPr>
          </a:lstStyle>
          <a:p>
            <a:pPr lvl="0"/>
            <a:r>
              <a:rPr lang="en-US" dirty="0"/>
              <a:t>Click to edit text</a:t>
            </a:r>
          </a:p>
        </p:txBody>
      </p:sp>
      <p:sp>
        <p:nvSpPr>
          <p:cNvPr id="16" name="Text Placeholder 17">
            <a:extLst>
              <a:ext uri="{FF2B5EF4-FFF2-40B4-BE49-F238E27FC236}">
                <a16:creationId xmlns:a16="http://schemas.microsoft.com/office/drawing/2014/main" id="{AE3C9536-D039-B04E-B356-2A0329D04EC2}"/>
              </a:ext>
            </a:extLst>
          </p:cNvPr>
          <p:cNvSpPr>
            <a:spLocks noGrp="1"/>
          </p:cNvSpPr>
          <p:nvPr>
            <p:ph type="body" sz="quarter" idx="20"/>
          </p:nvPr>
        </p:nvSpPr>
        <p:spPr>
          <a:xfrm>
            <a:off x="609599" y="1760624"/>
            <a:ext cx="3657600" cy="184666"/>
          </a:xfrm>
        </p:spPr>
        <p:txBody>
          <a:bodyPr wrap="square" lIns="0" tIns="0" bIns="0">
            <a:spAutoFit/>
          </a:bodyPr>
          <a:lstStyle>
            <a:lvl1pPr>
              <a:lnSpc>
                <a:spcPct val="100000"/>
              </a:lnSpc>
              <a:spcBef>
                <a:spcPts val="1200"/>
              </a:spcBef>
              <a:spcAft>
                <a:spcPts val="0"/>
              </a:spcAft>
              <a:defRPr sz="1200">
                <a:solidFill>
                  <a:schemeClr val="tx1"/>
                </a:solidFill>
                <a:latin typeface="Arial Nova Light" panose="020B0304020202020204" pitchFamily="34" charset="0"/>
              </a:defRPr>
            </a:lvl1pPr>
          </a:lstStyle>
          <a:p>
            <a:pPr lvl="0"/>
            <a:r>
              <a:rPr lang="en-US" dirty="0"/>
              <a:t>Click to edit Master text styles</a:t>
            </a:r>
          </a:p>
        </p:txBody>
      </p:sp>
      <p:sp>
        <p:nvSpPr>
          <p:cNvPr id="20" name="Text Placeholder 14">
            <a:extLst>
              <a:ext uri="{FF2B5EF4-FFF2-40B4-BE49-F238E27FC236}">
                <a16:creationId xmlns:a16="http://schemas.microsoft.com/office/drawing/2014/main" id="{4B75F0B5-1F87-F245-AFFA-02A6D9409BBB}"/>
              </a:ext>
            </a:extLst>
          </p:cNvPr>
          <p:cNvSpPr>
            <a:spLocks noGrp="1"/>
          </p:cNvSpPr>
          <p:nvPr>
            <p:ph type="body" sz="quarter" idx="17" hasCustomPrompt="1"/>
          </p:nvPr>
        </p:nvSpPr>
        <p:spPr>
          <a:xfrm>
            <a:off x="621792" y="5365632"/>
            <a:ext cx="10570464" cy="153888"/>
          </a:xfrm>
        </p:spPr>
        <p:txBody>
          <a:bodyPr vert="horz" wrap="square" lIns="0" tIns="0" rIns="0" bIns="0" rtlCol="0" anchor="b" anchorCtr="0">
            <a:spAutoFit/>
          </a:bodyPr>
          <a:lstStyle>
            <a:lvl1pPr>
              <a:defRPr lang="en-US" sz="1000" i="1" dirty="0">
                <a:solidFill>
                  <a:schemeClr val="tx1">
                    <a:lumMod val="75000"/>
                    <a:lumOff val="25000"/>
                  </a:schemeClr>
                </a:solidFill>
                <a:latin typeface="Arial Nova Cond Light" panose="020B0306020202020204" pitchFamily="34" charset="0"/>
              </a:defRPr>
            </a:lvl1pPr>
          </a:lstStyle>
          <a:p>
            <a:pPr lvl="0">
              <a:spcAft>
                <a:spcPts val="0"/>
              </a:spcAft>
            </a:pPr>
            <a:r>
              <a:rPr lang="en-US" dirty="0"/>
              <a:t>Performance</a:t>
            </a:r>
          </a:p>
        </p:txBody>
      </p:sp>
      <p:sp>
        <p:nvSpPr>
          <p:cNvPr id="21" name="Text Placeholder 14">
            <a:extLst>
              <a:ext uri="{FF2B5EF4-FFF2-40B4-BE49-F238E27FC236}">
                <a16:creationId xmlns:a16="http://schemas.microsoft.com/office/drawing/2014/main" id="{44C56D88-004F-6641-B644-D7B7A307B651}"/>
              </a:ext>
            </a:extLst>
          </p:cNvPr>
          <p:cNvSpPr>
            <a:spLocks noGrp="1"/>
          </p:cNvSpPr>
          <p:nvPr>
            <p:ph type="body" sz="quarter" idx="18" hasCustomPrompt="1"/>
          </p:nvPr>
        </p:nvSpPr>
        <p:spPr>
          <a:xfrm>
            <a:off x="621792" y="5596128"/>
            <a:ext cx="10570464" cy="123111"/>
          </a:xfrm>
        </p:spPr>
        <p:txBody>
          <a:bodyPr vert="horz" wrap="square" lIns="0" tIns="0" rIns="0" bIns="0" rtlCol="0" anchor="t" anchorCtr="0">
            <a:spAutoFit/>
          </a:bodyPr>
          <a:lstStyle>
            <a:lvl1pPr>
              <a:defRPr lang="en-US" sz="800" b="0" i="0" dirty="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spcAft>
                <a:spcPts val="0"/>
              </a:spcAft>
            </a:pPr>
            <a:r>
              <a:rPr lang="en-US" dirty="0"/>
              <a:t>Source</a:t>
            </a:r>
          </a:p>
        </p:txBody>
      </p:sp>
      <p:pic>
        <p:nvPicPr>
          <p:cNvPr id="14" name="Picture 13">
            <a:extLst>
              <a:ext uri="{FF2B5EF4-FFF2-40B4-BE49-F238E27FC236}">
                <a16:creationId xmlns:a16="http://schemas.microsoft.com/office/drawing/2014/main" id="{ACA7ECEC-2E4F-406D-8524-976DA83198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5" name="Text Placeholder 4">
            <a:extLst>
              <a:ext uri="{FF2B5EF4-FFF2-40B4-BE49-F238E27FC236}">
                <a16:creationId xmlns:a16="http://schemas.microsoft.com/office/drawing/2014/main" id="{17AD1EFB-FA71-4F19-9784-D53DB2A91496}"/>
              </a:ext>
            </a:extLst>
          </p:cNvPr>
          <p:cNvSpPr>
            <a:spLocks noGrp="1"/>
          </p:cNvSpPr>
          <p:nvPr>
            <p:ph type="body" sz="quarter" idx="21" hasCustomPrompt="1"/>
          </p:nvPr>
        </p:nvSpPr>
        <p:spPr>
          <a:xfrm>
            <a:off x="4555963" y="1760624"/>
            <a:ext cx="3749040" cy="274320"/>
          </a:xfrm>
        </p:spPr>
        <p:txBody>
          <a:bodyPr anchor="ctr"/>
          <a:lstStyle>
            <a:lvl1pPr>
              <a:defRPr b="1">
                <a:solidFill>
                  <a:schemeClr val="tx2"/>
                </a:solidFill>
                <a:latin typeface="Arial Nova Cond" panose="020B0506020202020204" pitchFamily="34" charset="0"/>
              </a:defRPr>
            </a:lvl1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E99CA09D-3D21-4F96-89C4-7DDBEDEC1501}"/>
              </a:ext>
            </a:extLst>
          </p:cNvPr>
          <p:cNvCxnSpPr>
            <a:cxnSpLocks/>
          </p:cNvCxnSpPr>
          <p:nvPr userDrawn="1"/>
        </p:nvCxnSpPr>
        <p:spPr>
          <a:xfrm>
            <a:off x="4354099" y="1717007"/>
            <a:ext cx="0" cy="27432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249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GIP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3" name="Content Placeholder 2">
            <a:extLst>
              <a:ext uri="{FF2B5EF4-FFF2-40B4-BE49-F238E27FC236}">
                <a16:creationId xmlns:a16="http://schemas.microsoft.com/office/drawing/2014/main" id="{E4AE6954-8976-BB43-B7B5-877DF5423BF1}"/>
              </a:ext>
            </a:extLst>
          </p:cNvPr>
          <p:cNvSpPr>
            <a:spLocks noGrp="1"/>
          </p:cNvSpPr>
          <p:nvPr>
            <p:ph sz="half" idx="16"/>
          </p:nvPr>
        </p:nvSpPr>
        <p:spPr>
          <a:xfrm>
            <a:off x="619329" y="1460966"/>
            <a:ext cx="10972800" cy="4711234"/>
          </a:xfrm>
        </p:spPr>
        <p:txBody>
          <a:bodyPr lIns="0" tIns="0" rIns="0" bIns="0">
            <a:noAutofit/>
          </a:bodyPr>
          <a:lstStyle>
            <a:lvl1pPr>
              <a:buNone/>
              <a:defRPr sz="800" b="0" i="0">
                <a:solidFill>
                  <a:schemeClr val="tx1"/>
                </a:solidFill>
                <a:latin typeface="Arial Nova Cond" panose="020B0506020202020204" pitchFamily="34" charset="0"/>
                <a:cs typeface="Arial Nova Cond" panose="020B0506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F9941316-E3AC-4F72-AE00-D62B9E22F8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7" name="Text Placeholder 9">
            <a:extLst>
              <a:ext uri="{FF2B5EF4-FFF2-40B4-BE49-F238E27FC236}">
                <a16:creationId xmlns:a16="http://schemas.microsoft.com/office/drawing/2014/main" id="{59E9BE20-E6C6-48F2-87D6-4E392454E4C4}"/>
              </a:ext>
            </a:extLst>
          </p:cNvPr>
          <p:cNvSpPr>
            <a:spLocks noGrp="1"/>
          </p:cNvSpPr>
          <p:nvPr>
            <p:ph type="body" sz="quarter" idx="15"/>
          </p:nvPr>
        </p:nvSpPr>
        <p:spPr>
          <a:xfrm>
            <a:off x="609599" y="97081"/>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8" name="Title 71">
            <a:extLst>
              <a:ext uri="{FF2B5EF4-FFF2-40B4-BE49-F238E27FC236}">
                <a16:creationId xmlns:a16="http://schemas.microsoft.com/office/drawing/2014/main" id="{BF2ABCD5-DAFE-45CA-B6E2-132C84726265}"/>
              </a:ext>
            </a:extLst>
          </p:cNvPr>
          <p:cNvSpPr>
            <a:spLocks noGrp="1"/>
          </p:cNvSpPr>
          <p:nvPr>
            <p:ph type="title" hasCustomPrompt="1"/>
          </p:nvPr>
        </p:nvSpPr>
        <p:spPr>
          <a:xfrm>
            <a:off x="609602" y="701390"/>
            <a:ext cx="8540751" cy="249299"/>
          </a:xfrm>
          <a:prstGeom prst="rect">
            <a:avLst/>
          </a:prstGeom>
        </p:spPr>
        <p:txBody>
          <a:bodyPr/>
          <a:lstStyle>
            <a:lvl1pPr>
              <a:defRPr>
                <a:solidFill>
                  <a:schemeClr val="tx1"/>
                </a:solidFill>
              </a:defRPr>
            </a:lvl1pPr>
          </a:lstStyle>
          <a:p>
            <a:r>
              <a:rPr lang="en-US" dirty="0"/>
              <a:t>Click to Edit Master Title Style</a:t>
            </a:r>
          </a:p>
        </p:txBody>
      </p:sp>
      <p:sp>
        <p:nvSpPr>
          <p:cNvPr id="19" name="Text Placeholder 17">
            <a:extLst>
              <a:ext uri="{FF2B5EF4-FFF2-40B4-BE49-F238E27FC236}">
                <a16:creationId xmlns:a16="http://schemas.microsoft.com/office/drawing/2014/main" id="{9F28AA4D-FD8F-48B1-A259-4C25A4FC2257}"/>
              </a:ext>
            </a:extLst>
          </p:cNvPr>
          <p:cNvSpPr>
            <a:spLocks noGrp="1"/>
          </p:cNvSpPr>
          <p:nvPr>
            <p:ph type="body" sz="quarter" idx="19"/>
          </p:nvPr>
        </p:nvSpPr>
        <p:spPr>
          <a:xfrm>
            <a:off x="609602" y="931906"/>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719710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isclosur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0203" y="1460964"/>
            <a:ext cx="5399597" cy="4558837"/>
          </a:xfrm>
        </p:spPr>
        <p:txBody>
          <a:bodyPr lIns="0" tIns="0" rIns="0" bIns="0">
            <a:noAutofit/>
          </a:bodyPr>
          <a:lstStyle>
            <a:lvl1pPr>
              <a:buNone/>
              <a:defRPr sz="800" b="0" i="0">
                <a:solidFill>
                  <a:schemeClr val="tx1"/>
                </a:solidFill>
                <a:latin typeface="Arial Nova Cond" panose="020B0506020202020204" pitchFamily="34" charset="0"/>
                <a:cs typeface="Arial Nova Cond" panose="020B0506020202020204" pitchFamily="34" charset="0"/>
              </a:defRPr>
            </a:lvl1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3" name="Content Placeholder 2">
            <a:extLst>
              <a:ext uri="{FF2B5EF4-FFF2-40B4-BE49-F238E27FC236}">
                <a16:creationId xmlns:a16="http://schemas.microsoft.com/office/drawing/2014/main" id="{E4AE6954-8976-BB43-B7B5-877DF5423BF1}"/>
              </a:ext>
            </a:extLst>
          </p:cNvPr>
          <p:cNvSpPr>
            <a:spLocks noGrp="1"/>
          </p:cNvSpPr>
          <p:nvPr>
            <p:ph sz="half" idx="16"/>
          </p:nvPr>
        </p:nvSpPr>
        <p:spPr>
          <a:xfrm>
            <a:off x="6182804" y="1460964"/>
            <a:ext cx="5399597" cy="4558836"/>
          </a:xfrm>
        </p:spPr>
        <p:txBody>
          <a:bodyPr lIns="0" tIns="0" rIns="0" bIns="0">
            <a:noAutofit/>
          </a:bodyPr>
          <a:lstStyle>
            <a:lvl1pPr>
              <a:buNone/>
              <a:defRPr sz="800" b="0" i="0">
                <a:solidFill>
                  <a:schemeClr val="tx1"/>
                </a:solidFill>
                <a:latin typeface="Arial Nova Cond" panose="020B0506020202020204" pitchFamily="34" charset="0"/>
                <a:cs typeface="Arial Nova Cond" panose="020B0506020202020204" pitchFamily="34" charset="0"/>
              </a:defRPr>
            </a:lvl1pPr>
          </a:lstStyle>
          <a:p>
            <a:pPr lvl="0"/>
            <a:r>
              <a:rPr lang="en-US"/>
              <a:t>Click to edit Master text styles</a:t>
            </a:r>
          </a:p>
        </p:txBody>
      </p:sp>
      <p:pic>
        <p:nvPicPr>
          <p:cNvPr id="9" name="Picture 8">
            <a:extLst>
              <a:ext uri="{FF2B5EF4-FFF2-40B4-BE49-F238E27FC236}">
                <a16:creationId xmlns:a16="http://schemas.microsoft.com/office/drawing/2014/main" id="{FA1A21B5-664A-453C-AECE-6205E514CE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0" name="Text Placeholder 9">
            <a:extLst>
              <a:ext uri="{FF2B5EF4-FFF2-40B4-BE49-F238E27FC236}">
                <a16:creationId xmlns:a16="http://schemas.microsoft.com/office/drawing/2014/main" id="{E914111E-A8BA-41CE-82A1-767C9106CD39}"/>
              </a:ext>
            </a:extLst>
          </p:cNvPr>
          <p:cNvSpPr>
            <a:spLocks noGrp="1"/>
          </p:cNvSpPr>
          <p:nvPr>
            <p:ph type="body" sz="quarter" idx="15"/>
          </p:nvPr>
        </p:nvSpPr>
        <p:spPr>
          <a:xfrm>
            <a:off x="609599" y="97081"/>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1" name="Title 71">
            <a:extLst>
              <a:ext uri="{FF2B5EF4-FFF2-40B4-BE49-F238E27FC236}">
                <a16:creationId xmlns:a16="http://schemas.microsoft.com/office/drawing/2014/main" id="{856BC57A-04A8-4B80-AE12-E109E51EC7FD}"/>
              </a:ext>
            </a:extLst>
          </p:cNvPr>
          <p:cNvSpPr>
            <a:spLocks noGrp="1"/>
          </p:cNvSpPr>
          <p:nvPr>
            <p:ph type="title" hasCustomPrompt="1"/>
          </p:nvPr>
        </p:nvSpPr>
        <p:spPr>
          <a:xfrm>
            <a:off x="609602" y="701390"/>
            <a:ext cx="8540751" cy="249299"/>
          </a:xfrm>
          <a:prstGeom prst="rect">
            <a:avLst/>
          </a:prstGeom>
        </p:spPr>
        <p:txBody>
          <a:bodyPr/>
          <a:lstStyle>
            <a:lvl1pPr>
              <a:defRPr>
                <a:solidFill>
                  <a:schemeClr val="tx1"/>
                </a:solidFill>
              </a:defRPr>
            </a:lvl1pPr>
          </a:lstStyle>
          <a:p>
            <a:r>
              <a:rPr lang="en-US" dirty="0"/>
              <a:t>Click to Edit Master Title Style</a:t>
            </a:r>
          </a:p>
        </p:txBody>
      </p:sp>
      <p:sp>
        <p:nvSpPr>
          <p:cNvPr id="14" name="Text Placeholder 17">
            <a:extLst>
              <a:ext uri="{FF2B5EF4-FFF2-40B4-BE49-F238E27FC236}">
                <a16:creationId xmlns:a16="http://schemas.microsoft.com/office/drawing/2014/main" id="{DA093500-220C-4E8D-9732-760662A09443}"/>
              </a:ext>
            </a:extLst>
          </p:cNvPr>
          <p:cNvSpPr>
            <a:spLocks noGrp="1"/>
          </p:cNvSpPr>
          <p:nvPr>
            <p:ph type="body" sz="quarter" idx="19"/>
          </p:nvPr>
        </p:nvSpPr>
        <p:spPr>
          <a:xfrm>
            <a:off x="609602" y="931905"/>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18749222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B425214B-2E27-054F-928C-EE9C3A9C47F5}"/>
              </a:ext>
            </a:extLst>
          </p:cNvPr>
          <p:cNvSpPr>
            <a:spLocks noGrp="1"/>
          </p:cNvSpPr>
          <p:nvPr>
            <p:ph type="body" sz="quarter" idx="15"/>
          </p:nvPr>
        </p:nvSpPr>
        <p:spPr>
          <a:xfrm>
            <a:off x="622822" y="5024615"/>
            <a:ext cx="10959577" cy="153888"/>
          </a:xfrm>
        </p:spPr>
        <p:txBody>
          <a:bodyPr wrap="square" lIns="0" tIns="0" rIns="0" bIns="0">
            <a:spAutoFit/>
          </a:bodyPr>
          <a:lstStyle>
            <a:lvl1pPr>
              <a:spcBef>
                <a:spcPts val="0"/>
              </a:spcBef>
              <a:spcAft>
                <a:spcPts val="0"/>
              </a:spcAft>
              <a:buFontTx/>
              <a:buNone/>
              <a:defRPr sz="1000" b="0" i="0">
                <a:solidFill>
                  <a:schemeClr val="tx1"/>
                </a:solidFill>
                <a:latin typeface="Arial Nova" panose="020B0504020202020204" pitchFamily="34" charset="0"/>
                <a:cs typeface="Arial Nova" panose="020B05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4" name="Text Placeholder 9">
            <a:extLst>
              <a:ext uri="{FF2B5EF4-FFF2-40B4-BE49-F238E27FC236}">
                <a16:creationId xmlns:a16="http://schemas.microsoft.com/office/drawing/2014/main" id="{021C8248-0EF6-6446-B505-7B95CFE6751A}"/>
              </a:ext>
            </a:extLst>
          </p:cNvPr>
          <p:cNvSpPr>
            <a:spLocks noGrp="1"/>
          </p:cNvSpPr>
          <p:nvPr>
            <p:ph type="body" sz="quarter" idx="16"/>
          </p:nvPr>
        </p:nvSpPr>
        <p:spPr>
          <a:xfrm>
            <a:off x="622821" y="3836909"/>
            <a:ext cx="10959579" cy="215444"/>
          </a:xfrm>
        </p:spPr>
        <p:txBody>
          <a:bodyPr wrap="square" lIns="0" tIns="0" rIns="0" bIns="0">
            <a:spAutoFit/>
          </a:bodyPr>
          <a:lstStyle>
            <a:lvl1pPr>
              <a:spcBef>
                <a:spcPts val="0"/>
              </a:spcBef>
              <a:spcAft>
                <a:spcPts val="0"/>
              </a:spcAft>
              <a:buFontTx/>
              <a:buNone/>
              <a:defRPr sz="1400" b="0" i="1">
                <a:solidFill>
                  <a:schemeClr val="tx1"/>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 name="TextBox 1">
            <a:extLst>
              <a:ext uri="{FF2B5EF4-FFF2-40B4-BE49-F238E27FC236}">
                <a16:creationId xmlns:a16="http://schemas.microsoft.com/office/drawing/2014/main" id="{199C8AB4-04AF-C545-B56B-9366BDB9D368}"/>
              </a:ext>
            </a:extLst>
          </p:cNvPr>
          <p:cNvSpPr txBox="1"/>
          <p:nvPr/>
        </p:nvSpPr>
        <p:spPr>
          <a:xfrm>
            <a:off x="609599" y="3121078"/>
            <a:ext cx="5784428" cy="330053"/>
          </a:xfrm>
          <a:prstGeom prst="rect">
            <a:avLst/>
          </a:prstGeom>
          <a:noFill/>
        </p:spPr>
        <p:txBody>
          <a:bodyPr wrap="square" rtlCol="0" anchor="ctr" anchorCtr="0">
            <a:noAutofit/>
          </a:bodyPr>
          <a:lstStyle/>
          <a:p>
            <a:r>
              <a:rPr lang="en-US" sz="2550" dirty="0">
                <a:solidFill>
                  <a:schemeClr val="tx2"/>
                </a:solidFill>
                <a:latin typeface="Arial Nova" panose="020B0504020202020204" pitchFamily="34" charset="0"/>
              </a:rPr>
              <a:t>www.thornburg.com</a:t>
            </a:r>
          </a:p>
        </p:txBody>
      </p:sp>
      <p:pic>
        <p:nvPicPr>
          <p:cNvPr id="10" name="Picture 9">
            <a:extLst>
              <a:ext uri="{FF2B5EF4-FFF2-40B4-BE49-F238E27FC236}">
                <a16:creationId xmlns:a16="http://schemas.microsoft.com/office/drawing/2014/main" id="{27761645-EB84-4D4C-8377-AA1D375953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827" y="665269"/>
            <a:ext cx="2234861" cy="1247364"/>
          </a:xfrm>
          <a:prstGeom prst="rect">
            <a:avLst/>
          </a:prstGeom>
        </p:spPr>
      </p:pic>
    </p:spTree>
    <p:extLst>
      <p:ext uri="{BB962C8B-B14F-4D97-AF65-F5344CB8AC3E}">
        <p14:creationId xmlns:p14="http://schemas.microsoft.com/office/powerpoint/2010/main" val="247301801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r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993392"/>
            <a:ext cx="10972800" cy="2770632"/>
          </a:xfrm>
        </p:spPr>
        <p:txBody>
          <a:bodyPr vert="horz" lIns="0" tIns="0" rIns="0" bIns="0" rtlCol="0">
            <a:noAutofit/>
          </a:bodyPr>
          <a:lstStyle>
            <a:lvl1pPr>
              <a:defRPr lang="en-US" sz="750">
                <a:latin typeface="Arial Nova Light" panose="020B0304020202020204" pitchFamily="34" charset="0"/>
              </a:defRPr>
            </a:lvl1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6" name="Text Placeholder 17">
            <a:extLst>
              <a:ext uri="{FF2B5EF4-FFF2-40B4-BE49-F238E27FC236}">
                <a16:creationId xmlns:a16="http://schemas.microsoft.com/office/drawing/2014/main" id="{7FBC16E7-EBF9-1146-A67D-6945083838A9}"/>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11" name="Picture 10">
            <a:extLst>
              <a:ext uri="{FF2B5EF4-FFF2-40B4-BE49-F238E27FC236}">
                <a16:creationId xmlns:a16="http://schemas.microsoft.com/office/drawing/2014/main" id="{519E18A5-1AD6-45C6-8303-C310F6B5BA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4" name="Text Placeholder 14">
            <a:extLst>
              <a:ext uri="{FF2B5EF4-FFF2-40B4-BE49-F238E27FC236}">
                <a16:creationId xmlns:a16="http://schemas.microsoft.com/office/drawing/2014/main" id="{43216722-7AC7-4BFD-8AD7-DE8613B13777}"/>
              </a:ext>
            </a:extLst>
          </p:cNvPr>
          <p:cNvSpPr>
            <a:spLocks noGrp="1"/>
          </p:cNvSpPr>
          <p:nvPr>
            <p:ph type="body" sz="quarter" idx="20"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5" name="Text Placeholder 14">
            <a:extLst>
              <a:ext uri="{FF2B5EF4-FFF2-40B4-BE49-F238E27FC236}">
                <a16:creationId xmlns:a16="http://schemas.microsoft.com/office/drawing/2014/main" id="{7EEAE2E6-B43B-4F88-AFBE-38884E084ADB}"/>
              </a:ext>
            </a:extLst>
          </p:cNvPr>
          <p:cNvSpPr>
            <a:spLocks noGrp="1"/>
          </p:cNvSpPr>
          <p:nvPr>
            <p:ph type="body" sz="quarter" idx="21"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Tree>
    <p:extLst>
      <p:ext uri="{BB962C8B-B14F-4D97-AF65-F5344CB8AC3E}">
        <p14:creationId xmlns:p14="http://schemas.microsoft.com/office/powerpoint/2010/main" val="3830963155"/>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End Slide">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5A5EC3A-5239-F24D-BD9A-2D14524F859C}"/>
              </a:ext>
            </a:extLst>
          </p:cNvPr>
          <p:cNvSpPr>
            <a:spLocks noGrp="1"/>
          </p:cNvSpPr>
          <p:nvPr>
            <p:ph type="body" sz="quarter" idx="14"/>
          </p:nvPr>
        </p:nvSpPr>
        <p:spPr>
          <a:xfrm>
            <a:off x="632549" y="3797873"/>
            <a:ext cx="3413760" cy="138499"/>
          </a:xfrm>
        </p:spPr>
        <p:txBody>
          <a:bodyPr wrap="square" lIns="0" tIns="0" rIns="0" bIns="0">
            <a:spAutoFit/>
          </a:bodyPr>
          <a:lstStyle>
            <a:lvl1pPr>
              <a:lnSpc>
                <a:spcPct val="90000"/>
              </a:lnSpc>
              <a:spcBef>
                <a:spcPts val="0"/>
              </a:spcBef>
              <a:spcAft>
                <a:spcPts val="0"/>
              </a:spcAft>
              <a:buFontTx/>
              <a:buNone/>
              <a:defRPr sz="1000" b="0" i="0">
                <a:solidFill>
                  <a:schemeClr val="tx1"/>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2" name="TextBox 1">
            <a:extLst>
              <a:ext uri="{FF2B5EF4-FFF2-40B4-BE49-F238E27FC236}">
                <a16:creationId xmlns:a16="http://schemas.microsoft.com/office/drawing/2014/main" id="{199C8AB4-04AF-C545-B56B-9366BDB9D368}"/>
              </a:ext>
            </a:extLst>
          </p:cNvPr>
          <p:cNvSpPr txBox="1"/>
          <p:nvPr/>
        </p:nvSpPr>
        <p:spPr>
          <a:xfrm>
            <a:off x="609599" y="3248044"/>
            <a:ext cx="5784428" cy="330053"/>
          </a:xfrm>
          <a:prstGeom prst="rect">
            <a:avLst/>
          </a:prstGeom>
          <a:noFill/>
        </p:spPr>
        <p:txBody>
          <a:bodyPr wrap="square" rtlCol="0" anchor="ctr" anchorCtr="0">
            <a:noAutofit/>
          </a:bodyPr>
          <a:lstStyle/>
          <a:p>
            <a:r>
              <a:rPr lang="en-US" sz="1200" kern="1200" dirty="0">
                <a:solidFill>
                  <a:schemeClr val="accent1"/>
                </a:solidFill>
                <a:latin typeface="Arial Nova" panose="020B0504020202020204" pitchFamily="34" charset="0"/>
                <a:ea typeface="+mn-ea"/>
                <a:cs typeface="+mn-cs"/>
              </a:rPr>
              <a:t>Our client teams are here to support you.</a:t>
            </a:r>
          </a:p>
        </p:txBody>
      </p:sp>
      <p:sp>
        <p:nvSpPr>
          <p:cNvPr id="15" name="TextBox 14">
            <a:extLst>
              <a:ext uri="{FF2B5EF4-FFF2-40B4-BE49-F238E27FC236}">
                <a16:creationId xmlns:a16="http://schemas.microsoft.com/office/drawing/2014/main" id="{6A422FAB-765A-4B5A-BE2F-C53767B33288}"/>
              </a:ext>
            </a:extLst>
          </p:cNvPr>
          <p:cNvSpPr txBox="1"/>
          <p:nvPr/>
        </p:nvSpPr>
        <p:spPr>
          <a:xfrm>
            <a:off x="609599" y="1925625"/>
            <a:ext cx="5784428" cy="330053"/>
          </a:xfrm>
          <a:prstGeom prst="rect">
            <a:avLst/>
          </a:prstGeom>
          <a:noFill/>
        </p:spPr>
        <p:txBody>
          <a:bodyPr wrap="square" rtlCol="0" anchor="ctr" anchorCtr="0">
            <a:noAutofit/>
          </a:bodyPr>
          <a:lstStyle/>
          <a:p>
            <a:r>
              <a:rPr lang="en-US" sz="2550" dirty="0">
                <a:solidFill>
                  <a:schemeClr val="tx2"/>
                </a:solidFill>
                <a:latin typeface="Arial Nova" panose="020B0504020202020204" pitchFamily="34" charset="0"/>
              </a:rPr>
              <a:t>www.thornburg.com</a:t>
            </a:r>
          </a:p>
        </p:txBody>
      </p:sp>
      <p:sp>
        <p:nvSpPr>
          <p:cNvPr id="16" name="Text Placeholder 9">
            <a:extLst>
              <a:ext uri="{FF2B5EF4-FFF2-40B4-BE49-F238E27FC236}">
                <a16:creationId xmlns:a16="http://schemas.microsoft.com/office/drawing/2014/main" id="{72ABA410-82BC-4B45-819B-71B0B32C98F0}"/>
              </a:ext>
            </a:extLst>
          </p:cNvPr>
          <p:cNvSpPr>
            <a:spLocks noGrp="1"/>
          </p:cNvSpPr>
          <p:nvPr>
            <p:ph type="body" sz="quarter" idx="15"/>
          </p:nvPr>
        </p:nvSpPr>
        <p:spPr>
          <a:xfrm>
            <a:off x="4777329" y="5116161"/>
            <a:ext cx="3413760" cy="138499"/>
          </a:xfrm>
        </p:spPr>
        <p:txBody>
          <a:bodyPr wrap="square" lIns="0" tIns="0" rIns="0" bIns="0">
            <a:spAutoFit/>
          </a:bodyPr>
          <a:lstStyle>
            <a:lvl1pPr>
              <a:lnSpc>
                <a:spcPct val="90000"/>
              </a:lnSpc>
              <a:spcBef>
                <a:spcPts val="0"/>
              </a:spcBef>
              <a:spcAft>
                <a:spcPts val="0"/>
              </a:spcAft>
              <a:buFontTx/>
              <a:buNone/>
              <a:defRPr sz="1000" b="0" i="0">
                <a:solidFill>
                  <a:schemeClr val="tx1"/>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7" name="Text Placeholder 9">
            <a:extLst>
              <a:ext uri="{FF2B5EF4-FFF2-40B4-BE49-F238E27FC236}">
                <a16:creationId xmlns:a16="http://schemas.microsoft.com/office/drawing/2014/main" id="{585AF4FA-A18C-4CD4-9F8D-AF4CF8A3EBF6}"/>
              </a:ext>
            </a:extLst>
          </p:cNvPr>
          <p:cNvSpPr>
            <a:spLocks noGrp="1"/>
          </p:cNvSpPr>
          <p:nvPr>
            <p:ph type="body" sz="quarter" idx="16"/>
          </p:nvPr>
        </p:nvSpPr>
        <p:spPr>
          <a:xfrm>
            <a:off x="632549" y="5116161"/>
            <a:ext cx="3413760" cy="138499"/>
          </a:xfrm>
        </p:spPr>
        <p:txBody>
          <a:bodyPr wrap="square" lIns="0" tIns="0" rIns="0" bIns="0">
            <a:spAutoFit/>
          </a:bodyPr>
          <a:lstStyle>
            <a:lvl1pPr>
              <a:lnSpc>
                <a:spcPct val="90000"/>
              </a:lnSpc>
              <a:spcBef>
                <a:spcPts val="0"/>
              </a:spcBef>
              <a:spcAft>
                <a:spcPts val="0"/>
              </a:spcAft>
              <a:buFontTx/>
              <a:buNone/>
              <a:defRPr sz="1000" b="0" i="0">
                <a:solidFill>
                  <a:schemeClr val="tx1"/>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8" name="Text Placeholder 9">
            <a:extLst>
              <a:ext uri="{FF2B5EF4-FFF2-40B4-BE49-F238E27FC236}">
                <a16:creationId xmlns:a16="http://schemas.microsoft.com/office/drawing/2014/main" id="{CE3AFC8A-C351-40F6-A0A3-315E0EC06B92}"/>
              </a:ext>
            </a:extLst>
          </p:cNvPr>
          <p:cNvSpPr>
            <a:spLocks noGrp="1"/>
          </p:cNvSpPr>
          <p:nvPr>
            <p:ph type="body" sz="quarter" idx="17"/>
          </p:nvPr>
        </p:nvSpPr>
        <p:spPr>
          <a:xfrm>
            <a:off x="4777329" y="3797873"/>
            <a:ext cx="3413760" cy="138499"/>
          </a:xfrm>
        </p:spPr>
        <p:txBody>
          <a:bodyPr wrap="square" lIns="0" tIns="0" rIns="0" bIns="0">
            <a:spAutoFit/>
          </a:bodyPr>
          <a:lstStyle>
            <a:lvl1pPr>
              <a:lnSpc>
                <a:spcPct val="90000"/>
              </a:lnSpc>
              <a:spcBef>
                <a:spcPts val="0"/>
              </a:spcBef>
              <a:spcAft>
                <a:spcPts val="0"/>
              </a:spcAft>
              <a:buFontTx/>
              <a:buNone/>
              <a:defRPr sz="1000" b="0" i="0">
                <a:solidFill>
                  <a:schemeClr val="tx1"/>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pic>
        <p:nvPicPr>
          <p:cNvPr id="13" name="Picture 12">
            <a:extLst>
              <a:ext uri="{FF2B5EF4-FFF2-40B4-BE49-F238E27FC236}">
                <a16:creationId xmlns:a16="http://schemas.microsoft.com/office/drawing/2014/main" id="{7B7B233E-70C5-41F6-8BF2-F8854DA838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5827" y="665269"/>
            <a:ext cx="2234861" cy="1247364"/>
          </a:xfrm>
          <a:prstGeom prst="rect">
            <a:avLst/>
          </a:prstGeom>
        </p:spPr>
      </p:pic>
      <p:sp>
        <p:nvSpPr>
          <p:cNvPr id="9" name="Text Placeholder 9">
            <a:extLst>
              <a:ext uri="{FF2B5EF4-FFF2-40B4-BE49-F238E27FC236}">
                <a16:creationId xmlns:a16="http://schemas.microsoft.com/office/drawing/2014/main" id="{98CC045F-1E2A-4E0B-BA9D-1782DD6CDE5F}"/>
              </a:ext>
            </a:extLst>
          </p:cNvPr>
          <p:cNvSpPr>
            <a:spLocks noGrp="1"/>
          </p:cNvSpPr>
          <p:nvPr>
            <p:ph type="body" sz="quarter" idx="18"/>
          </p:nvPr>
        </p:nvSpPr>
        <p:spPr>
          <a:xfrm>
            <a:off x="622821" y="2647631"/>
            <a:ext cx="10959579" cy="215444"/>
          </a:xfrm>
        </p:spPr>
        <p:txBody>
          <a:bodyPr wrap="square" lIns="0" tIns="0" rIns="0" bIns="0">
            <a:spAutoFit/>
          </a:bodyPr>
          <a:lstStyle>
            <a:lvl1pPr>
              <a:spcBef>
                <a:spcPts val="0"/>
              </a:spcBef>
              <a:spcAft>
                <a:spcPts val="0"/>
              </a:spcAft>
              <a:buFontTx/>
              <a:buNone/>
              <a:defRPr sz="1400" b="0" i="1">
                <a:solidFill>
                  <a:schemeClr val="tx1"/>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dirty="0"/>
              <a:t>Click to edit Master text styles</a:t>
            </a:r>
          </a:p>
        </p:txBody>
      </p:sp>
    </p:spTree>
    <p:extLst>
      <p:ext uri="{BB962C8B-B14F-4D97-AF65-F5344CB8AC3E}">
        <p14:creationId xmlns:p14="http://schemas.microsoft.com/office/powerpoint/2010/main" val="216291609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30882B-E397-46B2-AE13-E64B72E06036}"/>
              </a:ext>
            </a:extLst>
          </p:cNvPr>
          <p:cNvPicPr>
            <a:picLocks noChangeAspect="1"/>
          </p:cNvPicPr>
          <p:nvPr/>
        </p:nvPicPr>
        <p:blipFill>
          <a:blip r:embed="rId2"/>
          <a:stretch>
            <a:fillRect/>
          </a:stretch>
        </p:blipFill>
        <p:spPr>
          <a:xfrm>
            <a:off x="4334033" y="316010"/>
            <a:ext cx="7762875" cy="6229350"/>
          </a:xfrm>
          <a:prstGeom prst="rect">
            <a:avLst/>
          </a:prstGeom>
        </p:spPr>
      </p:pic>
      <p:sp>
        <p:nvSpPr>
          <p:cNvPr id="2" name="Title 1">
            <a:extLst>
              <a:ext uri="{FF2B5EF4-FFF2-40B4-BE49-F238E27FC236}">
                <a16:creationId xmlns:a16="http://schemas.microsoft.com/office/drawing/2014/main" id="{8191DF4E-5F4D-4979-953B-AFF35C111961}"/>
              </a:ext>
            </a:extLst>
          </p:cNvPr>
          <p:cNvSpPr>
            <a:spLocks noGrp="1"/>
          </p:cNvSpPr>
          <p:nvPr>
            <p:ph type="title" hasCustomPrompt="1"/>
          </p:nvPr>
        </p:nvSpPr>
        <p:spPr>
          <a:xfrm>
            <a:off x="511231" y="307554"/>
            <a:ext cx="2266603" cy="249299"/>
          </a:xfrm>
        </p:spPr>
        <p:txBody>
          <a:bodyPr/>
          <a:lstStyle>
            <a:lvl1pPr>
              <a:defRPr b="1">
                <a:solidFill>
                  <a:schemeClr val="tx1"/>
                </a:solidFill>
              </a:defRPr>
            </a:lvl1pPr>
          </a:lstStyle>
          <a:p>
            <a:r>
              <a:rPr lang="en-US" dirty="0"/>
              <a:t>Resource Page</a:t>
            </a:r>
          </a:p>
        </p:txBody>
      </p:sp>
      <p:sp>
        <p:nvSpPr>
          <p:cNvPr id="3" name="Footer Placeholder 2">
            <a:extLst>
              <a:ext uri="{FF2B5EF4-FFF2-40B4-BE49-F238E27FC236}">
                <a16:creationId xmlns:a16="http://schemas.microsoft.com/office/drawing/2014/main" id="{5ACAEEF2-F9CE-4581-A870-C858BA9E9ECB}"/>
              </a:ext>
            </a:extLst>
          </p:cNvPr>
          <p:cNvSpPr>
            <a:spLocks noGrp="1"/>
          </p:cNvSpPr>
          <p:nvPr>
            <p:ph type="ftr" sz="quarter" idx="10"/>
          </p:nvPr>
        </p:nvSpPr>
        <p:spPr/>
        <p:txBody>
          <a:body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4" name="Slide Number Placeholder 3">
            <a:extLst>
              <a:ext uri="{FF2B5EF4-FFF2-40B4-BE49-F238E27FC236}">
                <a16:creationId xmlns:a16="http://schemas.microsoft.com/office/drawing/2014/main" id="{43DE1145-3D64-400B-91F1-5BBAF82DB8A1}"/>
              </a:ext>
            </a:extLst>
          </p:cNvPr>
          <p:cNvSpPr>
            <a:spLocks noGrp="1"/>
          </p:cNvSpPr>
          <p:nvPr>
            <p:ph type="sldNum" sz="quarter" idx="11"/>
          </p:nvPr>
        </p:nvSpPr>
        <p:spPr/>
        <p:txBody>
          <a:body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5" name="Rectangle 4">
            <a:extLst>
              <a:ext uri="{FF2B5EF4-FFF2-40B4-BE49-F238E27FC236}">
                <a16:creationId xmlns:a16="http://schemas.microsoft.com/office/drawing/2014/main" id="{8F9293E2-44C5-4089-99C5-89B8F74A139C}"/>
              </a:ext>
            </a:extLst>
          </p:cNvPr>
          <p:cNvSpPr/>
          <p:nvPr/>
        </p:nvSpPr>
        <p:spPr>
          <a:xfrm>
            <a:off x="380871" y="3273757"/>
            <a:ext cx="2271715" cy="14084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eeform 61">
            <a:extLst>
              <a:ext uri="{FF2B5EF4-FFF2-40B4-BE49-F238E27FC236}">
                <a16:creationId xmlns:a16="http://schemas.microsoft.com/office/drawing/2014/main" id="{28024DC4-F373-4C2A-8BB7-2E7E2DA0A4E1}"/>
              </a:ext>
            </a:extLst>
          </p:cNvPr>
          <p:cNvSpPr/>
          <p:nvPr/>
        </p:nvSpPr>
        <p:spPr>
          <a:xfrm>
            <a:off x="396228" y="4905050"/>
            <a:ext cx="1294059" cy="1294058"/>
          </a:xfrm>
          <a:custGeom>
            <a:avLst/>
            <a:gdLst>
              <a:gd name="connsiteX0" fmla="*/ 0 w 1371600"/>
              <a:gd name="connsiteY0" fmla="*/ 1134305 h 1371600"/>
              <a:gd name="connsiteX1" fmla="*/ 33440 w 1371600"/>
              <a:gd name="connsiteY1" fmla="*/ 1134305 h 1371600"/>
              <a:gd name="connsiteX2" fmla="*/ 33440 w 1371600"/>
              <a:gd name="connsiteY2" fmla="*/ 1338160 h 1371600"/>
              <a:gd name="connsiteX3" fmla="*/ 1338160 w 1371600"/>
              <a:gd name="connsiteY3" fmla="*/ 1338160 h 1371600"/>
              <a:gd name="connsiteX4" fmla="*/ 1338160 w 1371600"/>
              <a:gd name="connsiteY4" fmla="*/ 1134305 h 1371600"/>
              <a:gd name="connsiteX5" fmla="*/ 1371600 w 1371600"/>
              <a:gd name="connsiteY5" fmla="*/ 1134305 h 1371600"/>
              <a:gd name="connsiteX6" fmla="*/ 1371600 w 1371600"/>
              <a:gd name="connsiteY6" fmla="*/ 1371600 h 1371600"/>
              <a:gd name="connsiteX7" fmla="*/ 0 w 1371600"/>
              <a:gd name="connsiteY7" fmla="*/ 1371600 h 1371600"/>
              <a:gd name="connsiteX8" fmla="*/ 0 w 1371600"/>
              <a:gd name="connsiteY8" fmla="*/ 0 h 1371600"/>
              <a:gd name="connsiteX9" fmla="*/ 1371600 w 1371600"/>
              <a:gd name="connsiteY9" fmla="*/ 0 h 1371600"/>
              <a:gd name="connsiteX10" fmla="*/ 1371600 w 1371600"/>
              <a:gd name="connsiteY10" fmla="*/ 228661 h 1371600"/>
              <a:gd name="connsiteX11" fmla="*/ 1338160 w 1371600"/>
              <a:gd name="connsiteY11" fmla="*/ 228661 h 1371600"/>
              <a:gd name="connsiteX12" fmla="*/ 1338160 w 1371600"/>
              <a:gd name="connsiteY12" fmla="*/ 33440 h 1371600"/>
              <a:gd name="connsiteX13" fmla="*/ 33440 w 1371600"/>
              <a:gd name="connsiteY13" fmla="*/ 33440 h 1371600"/>
              <a:gd name="connsiteX14" fmla="*/ 33440 w 1371600"/>
              <a:gd name="connsiteY14" fmla="*/ 228661 h 1371600"/>
              <a:gd name="connsiteX15" fmla="*/ 0 w 1371600"/>
              <a:gd name="connsiteY15" fmla="*/ 22866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600" h="1371600">
                <a:moveTo>
                  <a:pt x="0" y="1134305"/>
                </a:moveTo>
                <a:lnTo>
                  <a:pt x="33440" y="1134305"/>
                </a:lnTo>
                <a:lnTo>
                  <a:pt x="33440" y="1338160"/>
                </a:lnTo>
                <a:lnTo>
                  <a:pt x="1338160" y="1338160"/>
                </a:lnTo>
                <a:lnTo>
                  <a:pt x="1338160" y="1134305"/>
                </a:lnTo>
                <a:lnTo>
                  <a:pt x="1371600" y="1134305"/>
                </a:lnTo>
                <a:lnTo>
                  <a:pt x="1371600" y="1371600"/>
                </a:lnTo>
                <a:lnTo>
                  <a:pt x="0" y="1371600"/>
                </a:lnTo>
                <a:close/>
                <a:moveTo>
                  <a:pt x="0" y="0"/>
                </a:moveTo>
                <a:lnTo>
                  <a:pt x="1371600" y="0"/>
                </a:lnTo>
                <a:lnTo>
                  <a:pt x="1371600" y="228661"/>
                </a:lnTo>
                <a:lnTo>
                  <a:pt x="1338160" y="228661"/>
                </a:lnTo>
                <a:lnTo>
                  <a:pt x="1338160" y="33440"/>
                </a:lnTo>
                <a:lnTo>
                  <a:pt x="33440" y="33440"/>
                </a:lnTo>
                <a:lnTo>
                  <a:pt x="33440" y="228661"/>
                </a:lnTo>
                <a:lnTo>
                  <a:pt x="0" y="228661"/>
                </a:ln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tx1"/>
              </a:solidFill>
            </a:endParaRPr>
          </a:p>
        </p:txBody>
      </p:sp>
      <p:grpSp>
        <p:nvGrpSpPr>
          <p:cNvPr id="7" name="Group 6">
            <a:extLst>
              <a:ext uri="{FF2B5EF4-FFF2-40B4-BE49-F238E27FC236}">
                <a16:creationId xmlns:a16="http://schemas.microsoft.com/office/drawing/2014/main" id="{A716BA44-DBF8-47C7-A09F-5CF2F73F12B9}"/>
              </a:ext>
            </a:extLst>
          </p:cNvPr>
          <p:cNvGrpSpPr/>
          <p:nvPr/>
        </p:nvGrpSpPr>
        <p:grpSpPr>
          <a:xfrm rot="5400000">
            <a:off x="1809764" y="4904553"/>
            <a:ext cx="1295665" cy="1296663"/>
            <a:chOff x="3763709" y="3806172"/>
            <a:chExt cx="1295665" cy="1296663"/>
          </a:xfrm>
        </p:grpSpPr>
        <p:sp>
          <p:nvSpPr>
            <p:cNvPr id="8" name="L-Shape 7">
              <a:extLst>
                <a:ext uri="{FF2B5EF4-FFF2-40B4-BE49-F238E27FC236}">
                  <a16:creationId xmlns:a16="http://schemas.microsoft.com/office/drawing/2014/main" id="{EF1EE6B9-6BBC-4C57-88A5-9C80A8D31D6B}"/>
                </a:ext>
              </a:extLst>
            </p:cNvPr>
            <p:cNvSpPr/>
            <p:nvPr/>
          </p:nvSpPr>
          <p:spPr>
            <a:xfrm rot="10800000">
              <a:off x="4479824" y="3806172"/>
              <a:ext cx="579550" cy="579550"/>
            </a:xfrm>
            <a:prstGeom prst="corner">
              <a:avLst>
                <a:gd name="adj1" fmla="val 9016"/>
                <a:gd name="adj2" fmla="val 9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L-Shape 8">
              <a:extLst>
                <a:ext uri="{FF2B5EF4-FFF2-40B4-BE49-F238E27FC236}">
                  <a16:creationId xmlns:a16="http://schemas.microsoft.com/office/drawing/2014/main" id="{A77A0E26-D48E-467E-B6FE-7A27D7B1845A}"/>
                </a:ext>
              </a:extLst>
            </p:cNvPr>
            <p:cNvSpPr/>
            <p:nvPr/>
          </p:nvSpPr>
          <p:spPr>
            <a:xfrm>
              <a:off x="3763709" y="4523285"/>
              <a:ext cx="579550" cy="579550"/>
            </a:xfrm>
            <a:prstGeom prst="corner">
              <a:avLst>
                <a:gd name="adj1" fmla="val 9016"/>
                <a:gd name="adj2" fmla="val 9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0" name="Picture 9">
            <a:extLst>
              <a:ext uri="{FF2B5EF4-FFF2-40B4-BE49-F238E27FC236}">
                <a16:creationId xmlns:a16="http://schemas.microsoft.com/office/drawing/2014/main" id="{D0F64A71-4542-4F07-8CF2-893839320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862" y="1114707"/>
            <a:ext cx="1881735" cy="873125"/>
          </a:xfrm>
          <a:prstGeom prst="rect">
            <a:avLst/>
          </a:prstGeom>
        </p:spPr>
      </p:pic>
      <p:pic>
        <p:nvPicPr>
          <p:cNvPr id="11" name="Picture 10">
            <a:extLst>
              <a:ext uri="{FF2B5EF4-FFF2-40B4-BE49-F238E27FC236}">
                <a16:creationId xmlns:a16="http://schemas.microsoft.com/office/drawing/2014/main" id="{97487C9D-EB30-4F1F-AAF9-0C63AC93A1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862" y="2177786"/>
            <a:ext cx="1881735" cy="873125"/>
          </a:xfrm>
          <a:prstGeom prst="rect">
            <a:avLst/>
          </a:prstGeom>
        </p:spPr>
      </p:pic>
      <p:pic>
        <p:nvPicPr>
          <p:cNvPr id="13" name="Picture 12">
            <a:extLst>
              <a:ext uri="{FF2B5EF4-FFF2-40B4-BE49-F238E27FC236}">
                <a16:creationId xmlns:a16="http://schemas.microsoft.com/office/drawing/2014/main" id="{FA1F23C8-DDCB-4FBB-9CDD-3C06438F0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862" y="3541419"/>
            <a:ext cx="1881735" cy="873125"/>
          </a:xfrm>
          <a:prstGeom prst="rect">
            <a:avLst/>
          </a:prstGeom>
        </p:spPr>
      </p:pic>
      <p:grpSp>
        <p:nvGrpSpPr>
          <p:cNvPr id="14" name="Group 13">
            <a:extLst>
              <a:ext uri="{FF2B5EF4-FFF2-40B4-BE49-F238E27FC236}">
                <a16:creationId xmlns:a16="http://schemas.microsoft.com/office/drawing/2014/main" id="{C4BCA9F6-A408-41F4-802C-13DA4966B3DA}"/>
              </a:ext>
            </a:extLst>
          </p:cNvPr>
          <p:cNvGrpSpPr/>
          <p:nvPr/>
        </p:nvGrpSpPr>
        <p:grpSpPr>
          <a:xfrm>
            <a:off x="3246488" y="4902447"/>
            <a:ext cx="1295665" cy="1296663"/>
            <a:chOff x="3763709" y="3806172"/>
            <a:chExt cx="1295665" cy="1296663"/>
          </a:xfrm>
        </p:grpSpPr>
        <p:sp>
          <p:nvSpPr>
            <p:cNvPr id="15" name="L-Shape 14">
              <a:extLst>
                <a:ext uri="{FF2B5EF4-FFF2-40B4-BE49-F238E27FC236}">
                  <a16:creationId xmlns:a16="http://schemas.microsoft.com/office/drawing/2014/main" id="{2EA26FAF-E513-42F6-9B2D-CE586F327F28}"/>
                </a:ext>
              </a:extLst>
            </p:cNvPr>
            <p:cNvSpPr/>
            <p:nvPr/>
          </p:nvSpPr>
          <p:spPr>
            <a:xfrm rot="10800000">
              <a:off x="4479824" y="3806172"/>
              <a:ext cx="579550" cy="579550"/>
            </a:xfrm>
            <a:prstGeom prst="corner">
              <a:avLst>
                <a:gd name="adj1" fmla="val 9016"/>
                <a:gd name="adj2" fmla="val 9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L-Shape 15">
              <a:extLst>
                <a:ext uri="{FF2B5EF4-FFF2-40B4-BE49-F238E27FC236}">
                  <a16:creationId xmlns:a16="http://schemas.microsoft.com/office/drawing/2014/main" id="{13305EF7-56B4-45CF-A191-9C4356C9CC1A}"/>
                </a:ext>
              </a:extLst>
            </p:cNvPr>
            <p:cNvSpPr/>
            <p:nvPr/>
          </p:nvSpPr>
          <p:spPr>
            <a:xfrm>
              <a:off x="3763709" y="4523285"/>
              <a:ext cx="579550" cy="579550"/>
            </a:xfrm>
            <a:prstGeom prst="corner">
              <a:avLst>
                <a:gd name="adj1" fmla="val 9016"/>
                <a:gd name="adj2" fmla="val 9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79134049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ent and 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16D127D-FE30-4A63-9253-50C64A14C128}"/>
              </a:ext>
            </a:extLst>
          </p:cNvPr>
          <p:cNvSpPr>
            <a:spLocks noGrp="1"/>
          </p:cNvSpPr>
          <p:nvPr>
            <p:ph type="body" sz="quarter" idx="21"/>
          </p:nvPr>
        </p:nvSpPr>
        <p:spPr>
          <a:xfrm>
            <a:off x="612775" y="2231138"/>
            <a:ext cx="2624139" cy="2539339"/>
          </a:xfrm>
        </p:spPr>
        <p:txBody>
          <a:bodyPr/>
          <a:lstStyle>
            <a:lvl1pPr>
              <a:defRPr sz="750">
                <a:solidFill>
                  <a:schemeClr val="tx1"/>
                </a:solidFill>
                <a:latin typeface="Arial Nova Light" panose="020B0304020202020204" pitchFamily="34" charset="0"/>
              </a:defRPr>
            </a:lvl1pPr>
            <a:lvl2pPr>
              <a:defRPr sz="750">
                <a:solidFill>
                  <a:schemeClr val="tx1"/>
                </a:solidFill>
                <a:latin typeface="Arial Nova Light" panose="020B0304020202020204" pitchFamily="34" charset="0"/>
              </a:defRPr>
            </a:lvl2pPr>
            <a:lvl3pPr>
              <a:defRPr sz="750">
                <a:solidFill>
                  <a:schemeClr val="tx1"/>
                </a:solidFill>
                <a:latin typeface="Arial Nova Light" panose="020B0304020202020204" pitchFamily="34" charset="0"/>
              </a:defRPr>
            </a:lvl3pPr>
            <a:lvl4pPr>
              <a:defRPr sz="750">
                <a:latin typeface="Arial Nova Light" panose="020B0304020202020204" pitchFamily="34" charset="0"/>
              </a:defRPr>
            </a:lvl4pPr>
            <a:lvl5pPr>
              <a:defRPr sz="750">
                <a:latin typeface="Arial Nova Light" panose="020B03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830853" y="2231136"/>
            <a:ext cx="6327648" cy="2531364"/>
          </a:xfrm>
        </p:spPr>
        <p:txBody>
          <a:bodyPr lIns="0" tIns="0" rIns="0" bIns="0">
            <a:noAutofit/>
          </a:bodyPr>
          <a:lstStyle>
            <a:lvl1pPr>
              <a:buNone/>
              <a:defRPr sz="600">
                <a:solidFill>
                  <a:schemeClr val="tx1"/>
                </a:solidFill>
                <a:latin typeface="Arial Nova Light" panose="020B0304020202020204" pitchFamily="34" charset="0"/>
              </a:defRPr>
            </a:lvl1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12648"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5" name="Text Placeholder 14">
            <a:extLst>
              <a:ext uri="{FF2B5EF4-FFF2-40B4-BE49-F238E27FC236}">
                <a16:creationId xmlns:a16="http://schemas.microsoft.com/office/drawing/2014/main" id="{417E06C4-34B5-E341-8266-DA60C5B2577A}"/>
              </a:ext>
            </a:extLst>
          </p:cNvPr>
          <p:cNvSpPr>
            <a:spLocks noGrp="1"/>
          </p:cNvSpPr>
          <p:nvPr>
            <p:ph type="body" sz="quarter" idx="17" hasCustomPrompt="1"/>
          </p:nvPr>
        </p:nvSpPr>
        <p:spPr>
          <a:xfrm>
            <a:off x="62033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7" name="Text Placeholder 14">
            <a:extLst>
              <a:ext uri="{FF2B5EF4-FFF2-40B4-BE49-F238E27FC236}">
                <a16:creationId xmlns:a16="http://schemas.microsoft.com/office/drawing/2014/main" id="{B7F68B6D-96A5-6847-8240-76EDB49B4BA5}"/>
              </a:ext>
            </a:extLst>
          </p:cNvPr>
          <p:cNvSpPr>
            <a:spLocks noGrp="1"/>
          </p:cNvSpPr>
          <p:nvPr>
            <p:ph type="body" sz="quarter" idx="18" hasCustomPrompt="1"/>
          </p:nvPr>
        </p:nvSpPr>
        <p:spPr>
          <a:xfrm>
            <a:off x="62033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pic>
        <p:nvPicPr>
          <p:cNvPr id="16" name="Picture 15">
            <a:extLst>
              <a:ext uri="{FF2B5EF4-FFF2-40B4-BE49-F238E27FC236}">
                <a16:creationId xmlns:a16="http://schemas.microsoft.com/office/drawing/2014/main" id="{9B3FBA74-A821-419E-ADD7-60712AC994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9" name="Title 1">
            <a:extLst>
              <a:ext uri="{FF2B5EF4-FFF2-40B4-BE49-F238E27FC236}">
                <a16:creationId xmlns:a16="http://schemas.microsoft.com/office/drawing/2014/main" id="{91EC36E0-FF5E-4145-BD50-FDB2BB12002F}"/>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20" name="Text Placeholder 17">
            <a:extLst>
              <a:ext uri="{FF2B5EF4-FFF2-40B4-BE49-F238E27FC236}">
                <a16:creationId xmlns:a16="http://schemas.microsoft.com/office/drawing/2014/main" id="{2BCF0C81-5C09-4ECC-85CF-CCF28CD2E440}"/>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33735EEE-A434-4373-B919-5AE74D874F1B}"/>
              </a:ext>
            </a:extLst>
          </p:cNvPr>
          <p:cNvCxnSpPr>
            <a:cxnSpLocks/>
          </p:cNvCxnSpPr>
          <p:nvPr/>
        </p:nvCxnSpPr>
        <p:spPr>
          <a:xfrm>
            <a:off x="3830639" y="2167193"/>
            <a:ext cx="6327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7">
            <a:extLst>
              <a:ext uri="{FF2B5EF4-FFF2-40B4-BE49-F238E27FC236}">
                <a16:creationId xmlns:a16="http://schemas.microsoft.com/office/drawing/2014/main" id="{923CFDC5-4437-4638-9CAB-FF76581C6E76}"/>
              </a:ext>
            </a:extLst>
          </p:cNvPr>
          <p:cNvSpPr>
            <a:spLocks noGrp="1"/>
          </p:cNvSpPr>
          <p:nvPr>
            <p:ph type="body" sz="quarter" idx="23"/>
          </p:nvPr>
        </p:nvSpPr>
        <p:spPr>
          <a:xfrm>
            <a:off x="3830639" y="1984248"/>
            <a:ext cx="3657600" cy="164592"/>
          </a:xfrm>
        </p:spPr>
        <p:txBody>
          <a:bodyPr/>
          <a:lstStyle>
            <a:lvl1pPr>
              <a:defRPr sz="750">
                <a:latin typeface="Arial Nova" panose="020B0504020202020204" pitchFamily="34" charset="0"/>
              </a:defRPr>
            </a:lvl1pPr>
            <a:lvl2pPr>
              <a:defRPr sz="750">
                <a:latin typeface="Arial Nova" panose="020B0504020202020204" pitchFamily="34" charset="0"/>
              </a:defRPr>
            </a:lvl2pPr>
            <a:lvl3pPr>
              <a:defRPr sz="750">
                <a:latin typeface="Arial Nova" panose="020B0504020202020204" pitchFamily="34" charset="0"/>
              </a:defRPr>
            </a:lvl3pPr>
            <a:lvl4pPr>
              <a:defRPr sz="750">
                <a:latin typeface="Arial Nova" panose="020B0504020202020204" pitchFamily="34" charset="0"/>
              </a:defRPr>
            </a:lvl4pPr>
            <a:lvl5pPr>
              <a:defRPr sz="750">
                <a:latin typeface="Arial Nova" panose="020B05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386877851"/>
      </p:ext>
    </p:extLst>
  </p:cSld>
  <p:clrMapOvr>
    <a:masterClrMapping/>
  </p:clrMapOvr>
  <p:hf hdr="0" dt="0"/>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 Two Charts">
    <p:spTree>
      <p:nvGrpSpPr>
        <p:cNvPr id="1" name=""/>
        <p:cNvGrpSpPr/>
        <p:nvPr/>
      </p:nvGrpSpPr>
      <p:grpSpPr>
        <a:xfrm>
          <a:off x="0" y="0"/>
          <a:ext cx="0" cy="0"/>
          <a:chOff x="0" y="0"/>
          <a:chExt cx="0" cy="0"/>
        </a:xfrm>
      </p:grpSpPr>
      <p:sp>
        <p:nvSpPr>
          <p:cNvPr id="31" name="Text Placeholder 7">
            <a:extLst>
              <a:ext uri="{FF2B5EF4-FFF2-40B4-BE49-F238E27FC236}">
                <a16:creationId xmlns:a16="http://schemas.microsoft.com/office/drawing/2014/main" id="{9BC73E82-3C59-41EE-95DF-5640453A46D6}"/>
              </a:ext>
            </a:extLst>
          </p:cNvPr>
          <p:cNvSpPr>
            <a:spLocks noGrp="1"/>
          </p:cNvSpPr>
          <p:nvPr>
            <p:ph type="body" sz="quarter" idx="24"/>
          </p:nvPr>
        </p:nvSpPr>
        <p:spPr>
          <a:xfrm>
            <a:off x="7377585" y="1973810"/>
            <a:ext cx="1809751" cy="164592"/>
          </a:xfrm>
        </p:spPr>
        <p:txBody>
          <a:bodyPr/>
          <a:lstStyle>
            <a:lvl1pPr>
              <a:defRPr sz="750">
                <a:latin typeface="Arial Nova" panose="020B0504020202020204" pitchFamily="34" charset="0"/>
              </a:defRPr>
            </a:lvl1pPr>
            <a:lvl2pPr>
              <a:defRPr sz="750">
                <a:latin typeface="Arial Nova" panose="020B0504020202020204" pitchFamily="34" charset="0"/>
              </a:defRPr>
            </a:lvl2pPr>
            <a:lvl3pPr>
              <a:defRPr sz="750">
                <a:latin typeface="Arial Nova" panose="020B0504020202020204" pitchFamily="34" charset="0"/>
              </a:defRPr>
            </a:lvl3pPr>
            <a:lvl4pPr>
              <a:defRPr sz="750">
                <a:latin typeface="Arial Nova" panose="020B0504020202020204" pitchFamily="34" charset="0"/>
              </a:defRPr>
            </a:lvl4pPr>
            <a:lvl5pPr>
              <a:defRPr sz="750">
                <a:latin typeface="Arial Nova" panose="020B0504020202020204" pitchFamily="34" charset="0"/>
              </a:defRPr>
            </a:lvl5pPr>
          </a:lstStyle>
          <a:p>
            <a:pPr lvl="0"/>
            <a:r>
              <a:rPr lang="en-US"/>
              <a:t>Click to edit Master text styles</a:t>
            </a:r>
          </a:p>
        </p:txBody>
      </p:sp>
      <p:sp>
        <p:nvSpPr>
          <p:cNvPr id="8" name="Text Placeholder 7">
            <a:extLst>
              <a:ext uri="{FF2B5EF4-FFF2-40B4-BE49-F238E27FC236}">
                <a16:creationId xmlns:a16="http://schemas.microsoft.com/office/drawing/2014/main" id="{B40FD698-0F72-414D-9F63-35CBB6C9BE80}"/>
              </a:ext>
            </a:extLst>
          </p:cNvPr>
          <p:cNvSpPr>
            <a:spLocks noGrp="1"/>
          </p:cNvSpPr>
          <p:nvPr>
            <p:ph type="body" sz="quarter" idx="23"/>
          </p:nvPr>
        </p:nvSpPr>
        <p:spPr>
          <a:xfrm>
            <a:off x="3830638" y="1984248"/>
            <a:ext cx="1809751" cy="164592"/>
          </a:xfrm>
        </p:spPr>
        <p:txBody>
          <a:bodyPr/>
          <a:lstStyle>
            <a:lvl1pPr>
              <a:defRPr sz="750">
                <a:latin typeface="Arial Nova" panose="020B0504020202020204" pitchFamily="34" charset="0"/>
              </a:defRPr>
            </a:lvl1pPr>
            <a:lvl2pPr>
              <a:defRPr sz="750">
                <a:latin typeface="Arial Nova" panose="020B0504020202020204" pitchFamily="34" charset="0"/>
              </a:defRPr>
            </a:lvl2pPr>
            <a:lvl3pPr>
              <a:defRPr sz="750">
                <a:latin typeface="Arial Nova" panose="020B0504020202020204" pitchFamily="34" charset="0"/>
              </a:defRPr>
            </a:lvl3pPr>
            <a:lvl4pPr>
              <a:defRPr sz="750">
                <a:latin typeface="Arial Nova" panose="020B0504020202020204" pitchFamily="34" charset="0"/>
              </a:defRPr>
            </a:lvl4pPr>
            <a:lvl5pPr>
              <a:defRPr sz="750">
                <a:latin typeface="Arial Nova" panose="020B0504020202020204" pitchFamily="34" charset="0"/>
              </a:defRPr>
            </a:lvl5pPr>
          </a:lstStyle>
          <a:p>
            <a:pPr lvl="0"/>
            <a:r>
              <a:rPr lang="en-US"/>
              <a:t>Click to edit Master text styles</a:t>
            </a:r>
          </a:p>
        </p:txBody>
      </p:sp>
      <p:sp>
        <p:nvSpPr>
          <p:cNvPr id="3" name="Content Placeholder 2"/>
          <p:cNvSpPr>
            <a:spLocks noGrp="1"/>
          </p:cNvSpPr>
          <p:nvPr>
            <p:ph sz="half" idx="1"/>
          </p:nvPr>
        </p:nvSpPr>
        <p:spPr>
          <a:xfrm>
            <a:off x="609601" y="2231136"/>
            <a:ext cx="2624328" cy="2531364"/>
          </a:xfrm>
        </p:spPr>
        <p:txBody>
          <a:bodyPr lIns="0" tIns="0" rIns="0" bIns="0">
            <a:noAutofit/>
          </a:bodyPr>
          <a:lstStyle>
            <a:lvl1pPr>
              <a:buNone/>
              <a:defRPr sz="750">
                <a:solidFill>
                  <a:schemeClr val="tx1"/>
                </a:solidFill>
                <a:latin typeface="Arial Nova Light" panose="020B0304020202020204" pitchFamily="34" charset="0"/>
              </a:defRPr>
            </a:lvl1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pic>
        <p:nvPicPr>
          <p:cNvPr id="14" name="Picture 13">
            <a:extLst>
              <a:ext uri="{FF2B5EF4-FFF2-40B4-BE49-F238E27FC236}">
                <a16:creationId xmlns:a16="http://schemas.microsoft.com/office/drawing/2014/main" id="{13F14490-D54A-4FCF-B3E6-BAB01E02DE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5" name="Text Placeholder 14">
            <a:extLst>
              <a:ext uri="{FF2B5EF4-FFF2-40B4-BE49-F238E27FC236}">
                <a16:creationId xmlns:a16="http://schemas.microsoft.com/office/drawing/2014/main" id="{69A81738-F6A6-4CE7-85E4-B01D40070EB0}"/>
              </a:ext>
            </a:extLst>
          </p:cNvPr>
          <p:cNvSpPr>
            <a:spLocks noGrp="1"/>
          </p:cNvSpPr>
          <p:nvPr>
            <p:ph type="body" sz="quarter" idx="17"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9" name="Text Placeholder 14">
            <a:extLst>
              <a:ext uri="{FF2B5EF4-FFF2-40B4-BE49-F238E27FC236}">
                <a16:creationId xmlns:a16="http://schemas.microsoft.com/office/drawing/2014/main" id="{431E8B4D-A3D3-4F22-9DF6-58496547A29A}"/>
              </a:ext>
            </a:extLst>
          </p:cNvPr>
          <p:cNvSpPr>
            <a:spLocks noGrp="1"/>
          </p:cNvSpPr>
          <p:nvPr>
            <p:ph type="body" sz="quarter" idx="18"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23" name="Title 1">
            <a:extLst>
              <a:ext uri="{FF2B5EF4-FFF2-40B4-BE49-F238E27FC236}">
                <a16:creationId xmlns:a16="http://schemas.microsoft.com/office/drawing/2014/main" id="{DE4C7423-492C-4B7E-88CA-10D373F87474}"/>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24" name="Text Placeholder 17">
            <a:extLst>
              <a:ext uri="{FF2B5EF4-FFF2-40B4-BE49-F238E27FC236}">
                <a16:creationId xmlns:a16="http://schemas.microsoft.com/office/drawing/2014/main" id="{A750AADD-61D5-4E8B-B078-B316D2F525C2}"/>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
        <p:nvSpPr>
          <p:cNvPr id="25" name="Content Placeholder 3">
            <a:extLst>
              <a:ext uri="{FF2B5EF4-FFF2-40B4-BE49-F238E27FC236}">
                <a16:creationId xmlns:a16="http://schemas.microsoft.com/office/drawing/2014/main" id="{44B11BC3-F8C8-49B3-A39E-C15702421125}"/>
              </a:ext>
            </a:extLst>
          </p:cNvPr>
          <p:cNvSpPr>
            <a:spLocks noGrp="1"/>
          </p:cNvSpPr>
          <p:nvPr>
            <p:ph sz="half" idx="2"/>
          </p:nvPr>
        </p:nvSpPr>
        <p:spPr>
          <a:xfrm>
            <a:off x="3830853" y="2231136"/>
            <a:ext cx="2770632" cy="2531364"/>
          </a:xfrm>
        </p:spPr>
        <p:txBody>
          <a:bodyPr lIns="0" tIns="0" rIns="0" bIns="0">
            <a:noAutofit/>
          </a:bodyPr>
          <a:lstStyle>
            <a:lvl1pPr>
              <a:buNone/>
              <a:defRPr sz="600">
                <a:solidFill>
                  <a:schemeClr val="tx1"/>
                </a:solidFill>
                <a:latin typeface="Arial Nova" panose="020B0504020202020204" pitchFamily="34"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4A1C932B-300F-4BE1-8A44-D61EC78D1B8F}"/>
              </a:ext>
            </a:extLst>
          </p:cNvPr>
          <p:cNvCxnSpPr>
            <a:cxnSpLocks/>
          </p:cNvCxnSpPr>
          <p:nvPr/>
        </p:nvCxnSpPr>
        <p:spPr>
          <a:xfrm>
            <a:off x="3830639" y="2167193"/>
            <a:ext cx="2743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6A0D3413-7D00-4C9B-88E4-1F054D0758EC}"/>
              </a:ext>
            </a:extLst>
          </p:cNvPr>
          <p:cNvSpPr>
            <a:spLocks noGrp="1"/>
          </p:cNvSpPr>
          <p:nvPr>
            <p:ph sz="half" idx="21"/>
          </p:nvPr>
        </p:nvSpPr>
        <p:spPr>
          <a:xfrm>
            <a:off x="7388352" y="2231136"/>
            <a:ext cx="2770632" cy="2531364"/>
          </a:xfrm>
        </p:spPr>
        <p:txBody>
          <a:bodyPr lIns="0" tIns="0" rIns="0" bIns="0">
            <a:noAutofit/>
          </a:bodyPr>
          <a:lstStyle>
            <a:lvl1pPr>
              <a:buNone/>
              <a:defRPr sz="600">
                <a:solidFill>
                  <a:schemeClr val="tx1"/>
                </a:solidFill>
                <a:latin typeface="Arial Nova" panose="020B0504020202020204" pitchFamily="34" charset="0"/>
              </a:defRPr>
            </a:lvl1pPr>
          </a:lstStyle>
          <a:p>
            <a:pPr lvl="0"/>
            <a:r>
              <a:rPr lang="en-US"/>
              <a:t>Click to edit Master text styles</a:t>
            </a:r>
          </a:p>
        </p:txBody>
      </p:sp>
      <p:cxnSp>
        <p:nvCxnSpPr>
          <p:cNvPr id="30" name="Straight Connector 29">
            <a:extLst>
              <a:ext uri="{FF2B5EF4-FFF2-40B4-BE49-F238E27FC236}">
                <a16:creationId xmlns:a16="http://schemas.microsoft.com/office/drawing/2014/main" id="{59E857BF-3DC6-471B-8535-6C4E5DF111CB}"/>
              </a:ext>
            </a:extLst>
          </p:cNvPr>
          <p:cNvCxnSpPr>
            <a:cxnSpLocks/>
          </p:cNvCxnSpPr>
          <p:nvPr/>
        </p:nvCxnSpPr>
        <p:spPr>
          <a:xfrm>
            <a:off x="7388352" y="2167193"/>
            <a:ext cx="2743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1321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3-1/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2231136"/>
            <a:ext cx="2624328" cy="2531364"/>
          </a:xfrm>
        </p:spPr>
        <p:txBody>
          <a:bodyPr lIns="0" tIns="0" rIns="0" bIns="0">
            <a:noAutofit/>
          </a:bodyPr>
          <a:lstStyle>
            <a:lvl1pPr>
              <a:buNone/>
              <a:defRPr sz="750">
                <a:latin typeface="Arial Nova Light" panose="020B0304020202020204" pitchFamily="34" charset="0"/>
              </a:defRPr>
            </a:lvl1pPr>
          </a:lstStyle>
          <a:p>
            <a:pPr lvl="0"/>
            <a:r>
              <a:rPr lang="en-US"/>
              <a:t>Click to edit Master text styles</a:t>
            </a:r>
          </a:p>
        </p:txBody>
      </p:sp>
      <p:sp>
        <p:nvSpPr>
          <p:cNvPr id="4" name="Content Placeholder 3"/>
          <p:cNvSpPr>
            <a:spLocks noGrp="1"/>
          </p:cNvSpPr>
          <p:nvPr>
            <p:ph sz="half" idx="2"/>
          </p:nvPr>
        </p:nvSpPr>
        <p:spPr>
          <a:xfrm>
            <a:off x="4005072" y="2203704"/>
            <a:ext cx="7580376" cy="2558796"/>
          </a:xfrm>
        </p:spPr>
        <p:txBody>
          <a:bodyPr lIns="0" tIns="0" rIns="0" bIns="0">
            <a:noAutofit/>
          </a:bodyPr>
          <a:lstStyle>
            <a:lvl1pPr>
              <a:buNone/>
              <a:defRPr sz="750">
                <a:latin typeface="Arial Nova Light" panose="020B0304020202020204" pitchFamily="34" charset="0"/>
              </a:defRPr>
            </a:lvl1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pic>
        <p:nvPicPr>
          <p:cNvPr id="15" name="Picture 14">
            <a:extLst>
              <a:ext uri="{FF2B5EF4-FFF2-40B4-BE49-F238E27FC236}">
                <a16:creationId xmlns:a16="http://schemas.microsoft.com/office/drawing/2014/main" id="{89591CA1-5640-43C6-9038-9A855F705B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6" name="Text Placeholder 14">
            <a:extLst>
              <a:ext uri="{FF2B5EF4-FFF2-40B4-BE49-F238E27FC236}">
                <a16:creationId xmlns:a16="http://schemas.microsoft.com/office/drawing/2014/main" id="{D7413317-3092-4F59-8BDB-6843822AC07E}"/>
              </a:ext>
            </a:extLst>
          </p:cNvPr>
          <p:cNvSpPr>
            <a:spLocks noGrp="1"/>
          </p:cNvSpPr>
          <p:nvPr>
            <p:ph type="body" sz="quarter" idx="20"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7" name="Text Placeholder 14">
            <a:extLst>
              <a:ext uri="{FF2B5EF4-FFF2-40B4-BE49-F238E27FC236}">
                <a16:creationId xmlns:a16="http://schemas.microsoft.com/office/drawing/2014/main" id="{3270980A-A624-4FB3-8F47-CD7E56F1D9F0}"/>
              </a:ext>
            </a:extLst>
          </p:cNvPr>
          <p:cNvSpPr>
            <a:spLocks noGrp="1"/>
          </p:cNvSpPr>
          <p:nvPr>
            <p:ph type="body" sz="quarter" idx="21"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23" name="Title 1">
            <a:extLst>
              <a:ext uri="{FF2B5EF4-FFF2-40B4-BE49-F238E27FC236}">
                <a16:creationId xmlns:a16="http://schemas.microsoft.com/office/drawing/2014/main" id="{C19F60E2-F275-4E8D-AC11-1FCEBB4167E2}"/>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24" name="Text Placeholder 17">
            <a:extLst>
              <a:ext uri="{FF2B5EF4-FFF2-40B4-BE49-F238E27FC236}">
                <a16:creationId xmlns:a16="http://schemas.microsoft.com/office/drawing/2014/main" id="{C8CB6EBC-C13B-4AD2-8EF3-22320117E98A}"/>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5356920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993394"/>
            <a:ext cx="5407147" cy="2769107"/>
          </a:xfrm>
        </p:spPr>
        <p:txBody>
          <a:bodyPr lIns="0" tIns="0" rIns="0" bIns="0">
            <a:noAutofit/>
          </a:bodyPr>
          <a:lstStyle>
            <a:lvl1pPr indent="0">
              <a:buNone/>
              <a:defRPr sz="750">
                <a:solidFill>
                  <a:schemeClr val="tx1"/>
                </a:solidFill>
                <a:latin typeface="Arial Nova Light" panose="020B0304020202020204" pitchFamily="34" charset="0"/>
              </a:defRPr>
            </a:lvl1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pic>
        <p:nvPicPr>
          <p:cNvPr id="14" name="Picture 13">
            <a:extLst>
              <a:ext uri="{FF2B5EF4-FFF2-40B4-BE49-F238E27FC236}">
                <a16:creationId xmlns:a16="http://schemas.microsoft.com/office/drawing/2014/main" id="{4AE5C741-4D73-49F4-87BD-1A81001E8C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5" name="Text Placeholder 14">
            <a:extLst>
              <a:ext uri="{FF2B5EF4-FFF2-40B4-BE49-F238E27FC236}">
                <a16:creationId xmlns:a16="http://schemas.microsoft.com/office/drawing/2014/main" id="{17FD1BDD-410F-4660-BD0A-44600CC2CC77}"/>
              </a:ext>
            </a:extLst>
          </p:cNvPr>
          <p:cNvSpPr>
            <a:spLocks noGrp="1"/>
          </p:cNvSpPr>
          <p:nvPr>
            <p:ph type="body" sz="quarter" idx="21"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8" name="Text Placeholder 14">
            <a:extLst>
              <a:ext uri="{FF2B5EF4-FFF2-40B4-BE49-F238E27FC236}">
                <a16:creationId xmlns:a16="http://schemas.microsoft.com/office/drawing/2014/main" id="{715D2304-AA99-4022-B62B-01943D5C7688}"/>
              </a:ext>
            </a:extLst>
          </p:cNvPr>
          <p:cNvSpPr>
            <a:spLocks noGrp="1"/>
          </p:cNvSpPr>
          <p:nvPr>
            <p:ph type="body" sz="quarter" idx="22"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24" name="Title 1">
            <a:extLst>
              <a:ext uri="{FF2B5EF4-FFF2-40B4-BE49-F238E27FC236}">
                <a16:creationId xmlns:a16="http://schemas.microsoft.com/office/drawing/2014/main" id="{CD8FFA1C-B2A2-4267-A3E0-5A95C3C146FC}"/>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25" name="Text Placeholder 17">
            <a:extLst>
              <a:ext uri="{FF2B5EF4-FFF2-40B4-BE49-F238E27FC236}">
                <a16:creationId xmlns:a16="http://schemas.microsoft.com/office/drawing/2014/main" id="{C1347D28-794F-4EF7-A38C-C7F7275AE2F1}"/>
              </a:ext>
            </a:extLst>
          </p:cNvPr>
          <p:cNvSpPr>
            <a:spLocks noGrp="1"/>
          </p:cNvSpPr>
          <p:nvPr>
            <p:ph type="body" sz="quarter" idx="23"/>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829C7607-A811-47AD-B779-7E418C755E04}"/>
              </a:ext>
            </a:extLst>
          </p:cNvPr>
          <p:cNvCxnSpPr>
            <a:cxnSpLocks/>
          </p:cNvCxnSpPr>
          <p:nvPr/>
        </p:nvCxnSpPr>
        <p:spPr>
          <a:xfrm>
            <a:off x="6111368" y="1993392"/>
            <a:ext cx="0" cy="2743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28D1CA70-7F33-4637-850B-534FDE19FA3A}"/>
              </a:ext>
            </a:extLst>
          </p:cNvPr>
          <p:cNvSpPr>
            <a:spLocks noGrp="1"/>
          </p:cNvSpPr>
          <p:nvPr>
            <p:ph sz="half" idx="24"/>
          </p:nvPr>
        </p:nvSpPr>
        <p:spPr>
          <a:xfrm>
            <a:off x="6193715" y="1996936"/>
            <a:ext cx="5387035" cy="2769107"/>
          </a:xfrm>
        </p:spPr>
        <p:txBody>
          <a:bodyPr lIns="0" tIns="0" rIns="0" bIns="0">
            <a:noAutofit/>
          </a:bodyPr>
          <a:lstStyle>
            <a:lvl1pPr indent="0">
              <a:buNone/>
              <a:defRPr sz="750">
                <a:solidFill>
                  <a:schemeClr val="tx1"/>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28533846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hree Bullet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12" name="Text Placeholder 9">
            <a:extLst>
              <a:ext uri="{FF2B5EF4-FFF2-40B4-BE49-F238E27FC236}">
                <a16:creationId xmlns:a16="http://schemas.microsoft.com/office/drawing/2014/main" id="{D3E4B733-03BC-354E-B5CC-3DC461EAB144}"/>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10" name="Text Placeholder 9">
            <a:extLst>
              <a:ext uri="{FF2B5EF4-FFF2-40B4-BE49-F238E27FC236}">
                <a16:creationId xmlns:a16="http://schemas.microsoft.com/office/drawing/2014/main" id="{8153F672-27CA-7846-B142-A3F68AAB0193}"/>
              </a:ext>
            </a:extLst>
          </p:cNvPr>
          <p:cNvSpPr>
            <a:spLocks noGrp="1"/>
          </p:cNvSpPr>
          <p:nvPr>
            <p:ph type="body" sz="quarter" idx="22"/>
          </p:nvPr>
        </p:nvSpPr>
        <p:spPr>
          <a:xfrm>
            <a:off x="4000500" y="2221015"/>
            <a:ext cx="6324600" cy="831850"/>
          </a:xfrm>
        </p:spPr>
        <p:txBody>
          <a:bodyPr lIns="0" tIns="0" rIns="0" bIns="0" anchor="t" anchorCtr="0">
            <a:noAutofit/>
          </a:bodyPr>
          <a:lstStyle>
            <a:lvl1pPr marL="130302" indent="-130302" algn="l">
              <a:lnSpc>
                <a:spcPct val="100000"/>
              </a:lnSpc>
              <a:spcBef>
                <a:spcPts val="450"/>
              </a:spcBef>
              <a:spcAft>
                <a:spcPts val="0"/>
              </a:spcAft>
              <a:buClr>
                <a:schemeClr val="tx2"/>
              </a:buClr>
              <a:buFont typeface="Wingdings" pitchFamily="2" charset="2"/>
              <a:buChar char="§"/>
              <a:defRPr sz="750">
                <a:solidFill>
                  <a:schemeClr val="tx1"/>
                </a:solidFill>
                <a:latin typeface="Arial Nova Light" panose="020B03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a:extLst>
              <a:ext uri="{FF2B5EF4-FFF2-40B4-BE49-F238E27FC236}">
                <a16:creationId xmlns:a16="http://schemas.microsoft.com/office/drawing/2014/main" id="{6741E86F-6851-084A-A127-BBB0BE5F538C}"/>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14" name="Picture 13">
            <a:extLst>
              <a:ext uri="{FF2B5EF4-FFF2-40B4-BE49-F238E27FC236}">
                <a16:creationId xmlns:a16="http://schemas.microsoft.com/office/drawing/2014/main" id="{6885ABCE-1B78-42EE-A2F8-59741163C2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5" name="Text Placeholder 14">
            <a:extLst>
              <a:ext uri="{FF2B5EF4-FFF2-40B4-BE49-F238E27FC236}">
                <a16:creationId xmlns:a16="http://schemas.microsoft.com/office/drawing/2014/main" id="{0C56D575-0252-4703-8275-0710E23EF17E}"/>
              </a:ext>
            </a:extLst>
          </p:cNvPr>
          <p:cNvSpPr>
            <a:spLocks noGrp="1"/>
          </p:cNvSpPr>
          <p:nvPr>
            <p:ph type="body" sz="quarter" idx="23"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7" name="Text Placeholder 14">
            <a:extLst>
              <a:ext uri="{FF2B5EF4-FFF2-40B4-BE49-F238E27FC236}">
                <a16:creationId xmlns:a16="http://schemas.microsoft.com/office/drawing/2014/main" id="{1F3BC602-8801-4A86-9899-B7916509F4E0}"/>
              </a:ext>
            </a:extLst>
          </p:cNvPr>
          <p:cNvSpPr>
            <a:spLocks noGrp="1"/>
          </p:cNvSpPr>
          <p:nvPr>
            <p:ph type="body" sz="quarter" idx="24"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
        <p:nvSpPr>
          <p:cNvPr id="21" name="Content Placeholder 2">
            <a:extLst>
              <a:ext uri="{FF2B5EF4-FFF2-40B4-BE49-F238E27FC236}">
                <a16:creationId xmlns:a16="http://schemas.microsoft.com/office/drawing/2014/main" id="{59AEAAD1-1A45-449F-A615-E55BE1DE7001}"/>
              </a:ext>
            </a:extLst>
          </p:cNvPr>
          <p:cNvSpPr>
            <a:spLocks noGrp="1"/>
          </p:cNvSpPr>
          <p:nvPr>
            <p:ph sz="half" idx="1"/>
          </p:nvPr>
        </p:nvSpPr>
        <p:spPr>
          <a:xfrm>
            <a:off x="3994743" y="3184791"/>
            <a:ext cx="6330940" cy="1577709"/>
          </a:xfrm>
        </p:spPr>
        <p:txBody>
          <a:bodyPr lIns="0" tIns="0" rIns="0" bIns="0">
            <a:noAutofit/>
          </a:bodyPr>
          <a:lstStyle>
            <a:lvl1pPr indent="0">
              <a:buNone/>
              <a:defRPr sz="750">
                <a:solidFill>
                  <a:schemeClr val="tx1"/>
                </a:solidFill>
                <a:latin typeface="Arial Nova Light" panose="020B0304020202020204" pitchFamily="34" charset="0"/>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F71DCC89-FBBA-4636-9527-780D9FBAE089}"/>
              </a:ext>
            </a:extLst>
          </p:cNvPr>
          <p:cNvSpPr>
            <a:spLocks noGrp="1"/>
          </p:cNvSpPr>
          <p:nvPr>
            <p:ph sz="half" idx="25"/>
          </p:nvPr>
        </p:nvSpPr>
        <p:spPr>
          <a:xfrm>
            <a:off x="621793" y="2227429"/>
            <a:ext cx="2616708" cy="2535073"/>
          </a:xfrm>
        </p:spPr>
        <p:txBody>
          <a:bodyPr lIns="0" tIns="0" rIns="0" bIns="0">
            <a:noAutofit/>
          </a:bodyPr>
          <a:lstStyle>
            <a:lvl1pPr indent="0">
              <a:buNone/>
              <a:defRPr sz="750">
                <a:solidFill>
                  <a:schemeClr val="tx1"/>
                </a:solidFill>
                <a:latin typeface="Arial Nova Light" panose="020B03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78893352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lumMod val="50000"/>
                    <a:lumOff val="50000"/>
                  </a:schemeClr>
                </a:solidFill>
                <a:latin typeface="Arial Nova Light" panose="020B0304020202020204" pitchFamily="34" charset="0"/>
              </a:defRPr>
            </a:lvl1pPr>
          </a:lstStyle>
          <a:p>
            <a:r>
              <a:rPr lang="en-US">
                <a:solidFill>
                  <a:srgbClr val="323232">
                    <a:lumMod val="50000"/>
                    <a:lumOff val="50000"/>
                  </a:srgbClr>
                </a:solidFill>
              </a:rPr>
              <a:t>This material is for investment professional use only.</a:t>
            </a:r>
            <a:endParaRPr lang="en-US" dirty="0">
              <a:solidFill>
                <a:srgbClr val="323232">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latin typeface="Arial Nova Light" panose="020B0304020202020204" pitchFamily="34" charset="0"/>
              </a:defRPr>
            </a:lvl1pPr>
          </a:lstStyle>
          <a:p>
            <a:fld id="{E6B465D3-4A44-426C-8F5F-F841BF76529D}" type="slidenum">
              <a:rPr lang="en-US" smtClean="0">
                <a:solidFill>
                  <a:srgbClr val="323232">
                    <a:lumMod val="50000"/>
                    <a:lumOff val="50000"/>
                  </a:srgbClr>
                </a:solidFill>
              </a:rPr>
              <a:pPr/>
              <a:t>‹#›</a:t>
            </a:fld>
            <a:endParaRPr lang="en-US" dirty="0">
              <a:solidFill>
                <a:srgbClr val="323232">
                  <a:lumMod val="50000"/>
                  <a:lumOff val="50000"/>
                </a:srgbClr>
              </a:solidFill>
            </a:endParaRPr>
          </a:p>
        </p:txBody>
      </p:sp>
      <p:sp>
        <p:nvSpPr>
          <p:cNvPr id="8" name="Text Placeholder 9">
            <a:extLst>
              <a:ext uri="{FF2B5EF4-FFF2-40B4-BE49-F238E27FC236}">
                <a16:creationId xmlns:a16="http://schemas.microsoft.com/office/drawing/2014/main" id="{FCBFCBB3-0BB1-DB41-8315-374D7E9A80EA}"/>
              </a:ext>
            </a:extLst>
          </p:cNvPr>
          <p:cNvSpPr>
            <a:spLocks noGrp="1"/>
          </p:cNvSpPr>
          <p:nvPr>
            <p:ph type="body" sz="quarter" idx="15"/>
          </p:nvPr>
        </p:nvSpPr>
        <p:spPr>
          <a:xfrm>
            <a:off x="609599" y="612649"/>
            <a:ext cx="3657600" cy="126958"/>
          </a:xfrm>
        </p:spPr>
        <p:txBody>
          <a:bodyPr wrap="square" lIns="0" tIns="0" rIns="0" bIns="0">
            <a:spAutoFit/>
          </a:bodyPr>
          <a:lstStyle>
            <a:lvl1pPr indent="0">
              <a:buFontTx/>
              <a:buNone/>
              <a:defRPr sz="825" b="0" i="0">
                <a:solidFill>
                  <a:schemeClr val="bg2">
                    <a:lumMod val="75000"/>
                  </a:schemeClr>
                </a:solidFill>
                <a:latin typeface="Arial Nova" panose="020B0504020202020204" pitchFamily="34" charset="0"/>
                <a:cs typeface="Arial" panose="020B0604020202020204" pitchFamily="34" charset="0"/>
              </a:defRPr>
            </a:lvl1pPr>
            <a:lvl2pPr>
              <a:buFontTx/>
              <a:buNone/>
              <a:defRPr sz="600"/>
            </a:lvl2pPr>
            <a:lvl3pPr>
              <a:buFontTx/>
              <a:buNone/>
              <a:defRPr sz="600"/>
            </a:lvl3pPr>
            <a:lvl4pPr>
              <a:buFontTx/>
              <a:buNone/>
              <a:defRPr sz="600"/>
            </a:lvl4pPr>
            <a:lvl5pPr>
              <a:buFontTx/>
              <a:buNone/>
              <a:defRPr sz="600"/>
            </a:lvl5pPr>
          </a:lstStyle>
          <a:p>
            <a:pPr lvl="0"/>
            <a:r>
              <a:rPr lang="en-US"/>
              <a:t>Click to edit Master text styles</a:t>
            </a:r>
          </a:p>
        </p:txBody>
      </p:sp>
      <p:sp>
        <p:nvSpPr>
          <p:cNvPr id="3" name="Title 2">
            <a:extLst>
              <a:ext uri="{FF2B5EF4-FFF2-40B4-BE49-F238E27FC236}">
                <a16:creationId xmlns:a16="http://schemas.microsoft.com/office/drawing/2014/main" id="{5739449F-FEA6-3D4D-B93D-CAFB534826A7}"/>
              </a:ext>
            </a:extLst>
          </p:cNvPr>
          <p:cNvSpPr>
            <a:spLocks noGrp="1"/>
          </p:cNvSpPr>
          <p:nvPr>
            <p:ph type="title" hasCustomPrompt="1"/>
          </p:nvPr>
        </p:nvSpPr>
        <p:spPr>
          <a:xfrm>
            <a:off x="609601" y="1216958"/>
            <a:ext cx="8539795" cy="249299"/>
          </a:xfrm>
          <a:prstGeom prst="rect">
            <a:avLst/>
          </a:prstGeom>
        </p:spPr>
        <p:txBody>
          <a:bodyPr/>
          <a:lstStyle>
            <a:lvl1pPr>
              <a:defRPr>
                <a:solidFill>
                  <a:schemeClr val="tx1"/>
                </a:solidFill>
              </a:defRPr>
            </a:lvl1pPr>
          </a:lstStyle>
          <a:p>
            <a:r>
              <a:rPr lang="en-US" dirty="0"/>
              <a:t>Click to Edit Master Title Style</a:t>
            </a:r>
          </a:p>
        </p:txBody>
      </p:sp>
      <p:sp>
        <p:nvSpPr>
          <p:cNvPr id="14" name="Text Placeholder 17">
            <a:extLst>
              <a:ext uri="{FF2B5EF4-FFF2-40B4-BE49-F238E27FC236}">
                <a16:creationId xmlns:a16="http://schemas.microsoft.com/office/drawing/2014/main" id="{4B521120-E2E8-8344-BD90-98A78DC40578}"/>
              </a:ext>
            </a:extLst>
          </p:cNvPr>
          <p:cNvSpPr>
            <a:spLocks noGrp="1"/>
          </p:cNvSpPr>
          <p:nvPr>
            <p:ph type="body" sz="quarter" idx="19"/>
          </p:nvPr>
        </p:nvSpPr>
        <p:spPr>
          <a:xfrm>
            <a:off x="609602" y="1554481"/>
            <a:ext cx="8540751" cy="161583"/>
          </a:xfrm>
        </p:spPr>
        <p:txBody>
          <a:bodyPr lIns="0" tIns="0" bIns="0">
            <a:spAutoFit/>
          </a:bodyPr>
          <a:lstStyle>
            <a:lvl1pPr>
              <a:defRPr>
                <a:solidFill>
                  <a:schemeClr val="tx1"/>
                </a:solidFill>
                <a:latin typeface="Arial Nova Light" panose="020B0304020202020204" pitchFamily="34"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F3A2EDA7-33C1-4B2A-837C-5A41637BA4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997" y="487539"/>
            <a:ext cx="1371600" cy="765543"/>
          </a:xfrm>
          <a:prstGeom prst="rect">
            <a:avLst/>
          </a:prstGeom>
        </p:spPr>
      </p:pic>
      <p:sp>
        <p:nvSpPr>
          <p:cNvPr id="13" name="Text Placeholder 14">
            <a:extLst>
              <a:ext uri="{FF2B5EF4-FFF2-40B4-BE49-F238E27FC236}">
                <a16:creationId xmlns:a16="http://schemas.microsoft.com/office/drawing/2014/main" id="{D9D53418-6A36-416A-B089-6B2389FAEE9A}"/>
              </a:ext>
            </a:extLst>
          </p:cNvPr>
          <p:cNvSpPr>
            <a:spLocks noGrp="1"/>
          </p:cNvSpPr>
          <p:nvPr>
            <p:ph type="body" sz="quarter" idx="20" hasCustomPrompt="1"/>
          </p:nvPr>
        </p:nvSpPr>
        <p:spPr>
          <a:xfrm>
            <a:off x="621792" y="5367528"/>
            <a:ext cx="10570464" cy="153888"/>
          </a:xfrm>
        </p:spPr>
        <p:txBody>
          <a:bodyPr wrap="square" lIns="0" tIns="0" rIns="0" bIns="0" anchor="b" anchorCtr="0">
            <a:spAutoFit/>
          </a:bodyPr>
          <a:lstStyle>
            <a:lvl1pPr algn="l">
              <a:spcAft>
                <a:spcPts val="0"/>
              </a:spcAft>
              <a:buFontTx/>
              <a:buNone/>
              <a:defRPr sz="1000" i="1">
                <a:solidFill>
                  <a:schemeClr val="tx1">
                    <a:lumMod val="75000"/>
                    <a:lumOff val="25000"/>
                  </a:schemeClr>
                </a:solidFill>
                <a:latin typeface="Arial Nova Cond Light" panose="020B0306020202020204" pitchFamily="34" charset="0"/>
              </a:defRPr>
            </a:lvl1pPr>
          </a:lstStyle>
          <a:p>
            <a:pPr lvl="0"/>
            <a:r>
              <a:rPr lang="en-US" dirty="0"/>
              <a:t>Performance</a:t>
            </a:r>
          </a:p>
        </p:txBody>
      </p:sp>
      <p:sp>
        <p:nvSpPr>
          <p:cNvPr id="16" name="Text Placeholder 14">
            <a:extLst>
              <a:ext uri="{FF2B5EF4-FFF2-40B4-BE49-F238E27FC236}">
                <a16:creationId xmlns:a16="http://schemas.microsoft.com/office/drawing/2014/main" id="{7D3F390A-16B7-4FF5-A6C4-7B38C9DE5CAB}"/>
              </a:ext>
            </a:extLst>
          </p:cNvPr>
          <p:cNvSpPr>
            <a:spLocks noGrp="1"/>
          </p:cNvSpPr>
          <p:nvPr>
            <p:ph type="body" sz="quarter" idx="21" hasCustomPrompt="1"/>
          </p:nvPr>
        </p:nvSpPr>
        <p:spPr>
          <a:xfrm>
            <a:off x="621792" y="5596130"/>
            <a:ext cx="10570464" cy="123111"/>
          </a:xfrm>
        </p:spPr>
        <p:txBody>
          <a:bodyPr wrap="square" lIns="0" tIns="0" rIns="0" bIns="0" anchor="t" anchorCtr="0">
            <a:spAutoFit/>
          </a:bodyPr>
          <a:lstStyle>
            <a:lvl1pPr algn="l">
              <a:spcAft>
                <a:spcPts val="0"/>
              </a:spcAft>
              <a:buFontTx/>
              <a:buNone/>
              <a:defRPr sz="800" b="0" i="0">
                <a:solidFill>
                  <a:schemeClr val="tx1">
                    <a:lumMod val="75000"/>
                    <a:lumOff val="25000"/>
                  </a:schemeClr>
                </a:solidFill>
                <a:latin typeface="Arial Nova Cond Light" panose="020B0306020202020204" pitchFamily="34" charset="0"/>
                <a:cs typeface="Arial Nova Cond Light" panose="020B0306020202020204" pitchFamily="34" charset="0"/>
              </a:defRPr>
            </a:lvl1pPr>
          </a:lstStyle>
          <a:p>
            <a:pPr lvl="0"/>
            <a:r>
              <a:rPr lang="en-US" dirty="0"/>
              <a:t>Source</a:t>
            </a:r>
          </a:p>
        </p:txBody>
      </p:sp>
    </p:spTree>
    <p:extLst>
      <p:ext uri="{BB962C8B-B14F-4D97-AF65-F5344CB8AC3E}">
        <p14:creationId xmlns:p14="http://schemas.microsoft.com/office/powerpoint/2010/main" val="105133910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893704"/>
            <a:ext cx="9563099" cy="249299"/>
          </a:xfrm>
          <a:prstGeom prst="rect">
            <a:avLst/>
          </a:prstGeom>
        </p:spPr>
        <p:txBody>
          <a:bodyPr vert="horz" wrap="square"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1" y="2209800"/>
            <a:ext cx="8343900" cy="28194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
        <p:nvSpPr>
          <p:cNvPr id="5" name="Footer Placeholder 4"/>
          <p:cNvSpPr>
            <a:spLocks noGrp="1"/>
          </p:cNvSpPr>
          <p:nvPr>
            <p:ph type="ftr" sz="quarter" idx="3"/>
          </p:nvPr>
        </p:nvSpPr>
        <p:spPr>
          <a:xfrm>
            <a:off x="6096000" y="6356353"/>
            <a:ext cx="5154592" cy="182877"/>
          </a:xfrm>
          <a:prstGeom prst="rect">
            <a:avLst/>
          </a:prstGeom>
        </p:spPr>
        <p:txBody>
          <a:bodyPr vert="horz" lIns="0" tIns="0" rIns="0" bIns="0" rtlCol="0" anchor="b" anchorCtr="0"/>
          <a:lstStyle>
            <a:lvl1pPr algn="r">
              <a:defRPr sz="800" b="0" i="0">
                <a:solidFill>
                  <a:schemeClr val="tx1">
                    <a:lumMod val="50000"/>
                    <a:lumOff val="50000"/>
                  </a:schemeClr>
                </a:solidFill>
                <a:latin typeface="Arial Nova Light" panose="020B0304020202020204" pitchFamily="34" charset="0"/>
                <a:cs typeface="Arial Nova Light" panose="020B0304020202020204" pitchFamily="34" charset="0"/>
              </a:defRPr>
            </a:lvl1pPr>
          </a:lstStyle>
          <a:p>
            <a:r>
              <a:rPr lang="en-US"/>
              <a:t>This material is for investment professional use only.</a:t>
            </a:r>
            <a:endParaRPr lang="en-US" dirty="0"/>
          </a:p>
        </p:txBody>
      </p:sp>
      <p:sp>
        <p:nvSpPr>
          <p:cNvPr id="6" name="Slide Number Placeholder 5"/>
          <p:cNvSpPr>
            <a:spLocks noGrp="1"/>
          </p:cNvSpPr>
          <p:nvPr>
            <p:ph type="sldNum" sz="quarter" idx="4"/>
          </p:nvPr>
        </p:nvSpPr>
        <p:spPr>
          <a:xfrm>
            <a:off x="11250592" y="6356356"/>
            <a:ext cx="331808" cy="182877"/>
          </a:xfrm>
          <a:prstGeom prst="rect">
            <a:avLst/>
          </a:prstGeom>
        </p:spPr>
        <p:txBody>
          <a:bodyPr vert="horz" lIns="0" tIns="0" rIns="0" bIns="0" rtlCol="0" anchor="b" anchorCtr="0"/>
          <a:lstStyle>
            <a:lvl1pPr algn="r">
              <a:defRPr sz="800" b="0" i="0">
                <a:solidFill>
                  <a:schemeClr val="tx1">
                    <a:lumMod val="50000"/>
                    <a:lumOff val="50000"/>
                  </a:schemeClr>
                </a:solidFill>
                <a:latin typeface="Arial Nova Light" panose="020B0304020202020204" pitchFamily="34" charset="0"/>
                <a:cs typeface="Arial Nova Light" panose="020B0304020202020204" pitchFamily="34" charset="0"/>
              </a:defRPr>
            </a:lvl1pPr>
          </a:lstStyle>
          <a:p>
            <a:fld id="{E6B465D3-4A44-426C-8F5F-F841BF76529D}" type="slidenum">
              <a:rPr lang="en-US" smtClean="0"/>
              <a:pPr/>
              <a:t>‹#›</a:t>
            </a:fld>
            <a:endParaRPr lang="en-US" dirty="0"/>
          </a:p>
        </p:txBody>
      </p:sp>
    </p:spTree>
    <p:extLst>
      <p:ext uri="{BB962C8B-B14F-4D97-AF65-F5344CB8AC3E}">
        <p14:creationId xmlns:p14="http://schemas.microsoft.com/office/powerpoint/2010/main" val="3554142681"/>
      </p:ext>
    </p:extLst>
  </p:cSld>
  <p:clrMap bg1="lt1" tx1="dk1" bg2="lt2" tx2="dk2" accent1="accent1" accent2="accent2" accent3="accent3" accent4="accent4" accent5="accent5" accent6="accent6" hlink="hlink" folHlink="folHlink"/>
  <p:sldLayoutIdLst>
    <p:sldLayoutId id="214748380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4" r:id="rId25"/>
    <p:sldLayoutId id="2147483797" r:id="rId26"/>
    <p:sldLayoutId id="2147483786" r:id="rId27"/>
    <p:sldLayoutId id="2147483785" r:id="rId28"/>
    <p:sldLayoutId id="2147483787" r:id="rId29"/>
    <p:sldLayoutId id="2147483788" r:id="rId30"/>
    <p:sldLayoutId id="2147483789" r:id="rId31"/>
  </p:sldLayoutIdLst>
  <p:hf hdr="0" dt="0"/>
  <p:txStyles>
    <p:titleStyle>
      <a:lvl1pPr algn="l" defTabSz="685800" rtl="0" eaLnBrk="1" latinLnBrk="0" hangingPunct="1">
        <a:lnSpc>
          <a:spcPct val="90000"/>
        </a:lnSpc>
        <a:spcBef>
          <a:spcPct val="0"/>
        </a:spcBef>
        <a:buNone/>
        <a:defRPr sz="1800" kern="1200">
          <a:solidFill>
            <a:schemeClr val="tx1"/>
          </a:solidFill>
          <a:latin typeface="Arial Nova Light" panose="020B0304020202020204" pitchFamily="34" charset="0"/>
          <a:ea typeface="+mj-ea"/>
          <a:cs typeface="+mj-cs"/>
        </a:defRPr>
      </a:lvl1pPr>
    </p:titleStyle>
    <p:bodyStyle>
      <a:lvl1pPr marL="0" indent="0" algn="l" defTabSz="685800" rtl="0" eaLnBrk="1" latinLnBrk="0" hangingPunct="1">
        <a:lnSpc>
          <a:spcPct val="100000"/>
        </a:lnSpc>
        <a:spcBef>
          <a:spcPts val="0"/>
        </a:spcBef>
        <a:spcAft>
          <a:spcPts val="450"/>
        </a:spcAft>
        <a:buClr>
          <a:schemeClr val="tx2"/>
        </a:buClr>
        <a:buFontTx/>
        <a:buNone/>
        <a:defRPr sz="1000" kern="1200">
          <a:solidFill>
            <a:schemeClr val="tx1"/>
          </a:solidFill>
          <a:latin typeface="Arial Nova Light" panose="020B0304020202020204" pitchFamily="34" charset="0"/>
          <a:ea typeface="+mn-ea"/>
          <a:cs typeface="Arial" panose="020B0604020202020204" pitchFamily="34" charset="0"/>
        </a:defRPr>
      </a:lvl1pPr>
      <a:lvl2pPr marL="0" indent="0" algn="l" defTabSz="685800" rtl="0" eaLnBrk="1" latinLnBrk="0" hangingPunct="1">
        <a:lnSpc>
          <a:spcPct val="100000"/>
        </a:lnSpc>
        <a:spcBef>
          <a:spcPts val="0"/>
        </a:spcBef>
        <a:spcAft>
          <a:spcPts val="450"/>
        </a:spcAft>
        <a:buClr>
          <a:schemeClr val="tx2"/>
        </a:buClr>
        <a:buFontTx/>
        <a:buNone/>
        <a:defRPr sz="1000" kern="1200">
          <a:solidFill>
            <a:schemeClr val="tx1"/>
          </a:solidFill>
          <a:latin typeface="Arial Nova Light" panose="020B0304020202020204" pitchFamily="34" charset="0"/>
          <a:ea typeface="+mn-ea"/>
          <a:cs typeface="Arial" panose="020B0604020202020204" pitchFamily="34" charset="0"/>
        </a:defRPr>
      </a:lvl2pPr>
      <a:lvl3pPr marL="0" indent="0" algn="l" defTabSz="685800" rtl="0" eaLnBrk="1" latinLnBrk="0" hangingPunct="1">
        <a:lnSpc>
          <a:spcPct val="100000"/>
        </a:lnSpc>
        <a:spcBef>
          <a:spcPts val="0"/>
        </a:spcBef>
        <a:spcAft>
          <a:spcPts val="450"/>
        </a:spcAft>
        <a:buClr>
          <a:schemeClr val="tx2"/>
        </a:buClr>
        <a:buFontTx/>
        <a:buNone/>
        <a:defRPr sz="1000" kern="1200">
          <a:solidFill>
            <a:schemeClr val="tx1"/>
          </a:solidFill>
          <a:latin typeface="Arial Nova Light" panose="020B03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2"/>
        </a:buClr>
        <a:buFont typeface="Wingdings" pitchFamily="2" charset="2"/>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56" userDrawn="1">
          <p15:clr>
            <a:srgbClr val="F26B43"/>
          </p15:clr>
        </p15:guide>
        <p15:guide id="4" pos="5184" userDrawn="1">
          <p15:clr>
            <a:srgbClr val="F26B43"/>
          </p15:clr>
        </p15:guide>
        <p15:guide id="5" pos="6208" userDrawn="1">
          <p15:clr>
            <a:srgbClr val="F26B43"/>
          </p15:clr>
        </p15:guide>
        <p15:guide id="6" pos="6336" userDrawn="1">
          <p15:clr>
            <a:srgbClr val="F26B43"/>
          </p15:clr>
        </p15:guide>
        <p15:guide id="7" pos="7392" userDrawn="1">
          <p15:clr>
            <a:srgbClr val="F26B43"/>
          </p15:clr>
        </p15:guide>
        <p15:guide id="8" pos="7520" userDrawn="1">
          <p15:clr>
            <a:srgbClr val="F26B43"/>
          </p15:clr>
        </p15:guide>
        <p15:guide id="9" pos="8544" userDrawn="1">
          <p15:clr>
            <a:srgbClr val="F26B43"/>
          </p15:clr>
        </p15:guide>
        <p15:guide id="10" pos="8672" userDrawn="1">
          <p15:clr>
            <a:srgbClr val="F26B43"/>
          </p15:clr>
        </p15:guide>
        <p15:guide id="12" pos="2720" userDrawn="1">
          <p15:clr>
            <a:srgbClr val="F26B43"/>
          </p15:clr>
        </p15:guide>
        <p15:guide id="13" pos="2848" userDrawn="1">
          <p15:clr>
            <a:srgbClr val="F26B43"/>
          </p15:clr>
        </p15:guide>
        <p15:guide id="14" pos="3872" userDrawn="1">
          <p15:clr>
            <a:srgbClr val="F26B43"/>
          </p15:clr>
        </p15:guide>
        <p15:guide id="15" pos="4000" userDrawn="1">
          <p15:clr>
            <a:srgbClr val="F26B43"/>
          </p15:clr>
        </p15:guide>
        <p15:guide id="16" pos="1536" userDrawn="1">
          <p15:clr>
            <a:srgbClr val="F26B43"/>
          </p15:clr>
        </p15:guide>
        <p15:guide id="17" pos="1664" userDrawn="1">
          <p15:clr>
            <a:srgbClr val="F26B43"/>
          </p15:clr>
        </p15:guide>
        <p15:guide id="20" orient="horz" pos="2040" userDrawn="1">
          <p15:clr>
            <a:srgbClr val="F26B43"/>
          </p15:clr>
        </p15:guide>
        <p15:guide id="21" orient="horz" pos="2136" userDrawn="1">
          <p15:clr>
            <a:srgbClr val="F26B43"/>
          </p15:clr>
        </p15:guide>
        <p15:guide id="22" orient="horz" pos="2904" userDrawn="1">
          <p15:clr>
            <a:srgbClr val="F26B43"/>
          </p15:clr>
        </p15:guide>
        <p15:guide id="23" orient="horz" pos="3000" userDrawn="1">
          <p15:clr>
            <a:srgbClr val="F26B43"/>
          </p15:clr>
        </p15:guide>
        <p15:guide id="24" orient="horz" pos="3792" userDrawn="1">
          <p15:clr>
            <a:srgbClr val="F26B43"/>
          </p15:clr>
        </p15:guide>
        <p15:guide id="26" pos="3360" userDrawn="1">
          <p15:clr>
            <a:srgbClr val="9FCC3B"/>
          </p15:clr>
        </p15:guide>
        <p15:guide id="27" pos="9728" userDrawn="1">
          <p15:clr>
            <a:srgbClr val="000000"/>
          </p15:clr>
        </p15:guide>
        <p15:guide id="29" orient="horz" pos="1152" userDrawn="1">
          <p15:clr>
            <a:srgbClr val="F26B43"/>
          </p15:clr>
        </p15:guide>
        <p15:guide id="30" orient="horz" pos="1392" userDrawn="1">
          <p15:clr>
            <a:srgbClr val="5ACBF0"/>
          </p15:clr>
        </p15:guide>
        <p15:guide id="32" pos="512" userDrawn="1">
          <p15:clr>
            <a:srgbClr val="000000"/>
          </p15:clr>
        </p15:guide>
        <p15:guide id="33" orient="horz" pos="384" userDrawn="1">
          <p15:clr>
            <a:srgbClr val="000000"/>
          </p15:clr>
        </p15:guide>
        <p15:guide id="34" orient="horz" pos="1248" userDrawn="1">
          <p15:clr>
            <a:srgbClr val="F26B43"/>
          </p15:clr>
        </p15:guide>
        <p15:guide id="35" orient="horz" pos="3888" userDrawn="1">
          <p15:clr>
            <a:srgbClr val="000000"/>
          </p15:clr>
        </p15:guide>
        <p15:guide id="37" orient="horz" pos="1252" userDrawn="1">
          <p15:clr>
            <a:srgbClr val="F26B43"/>
          </p15:clr>
        </p15:guide>
        <p15:guide id="38" orient="horz" pos="720" userDrawn="1">
          <p15:clr>
            <a:srgbClr val="F26B43"/>
          </p15:clr>
        </p15:guide>
        <p15:guide id="39" orient="horz" pos="1776"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9DF647-7779-3A44-ACA9-9033DC803BFA}"/>
              </a:ext>
            </a:extLst>
          </p:cNvPr>
          <p:cNvSpPr txBox="1"/>
          <p:nvPr/>
        </p:nvSpPr>
        <p:spPr>
          <a:xfrm>
            <a:off x="2223467" y="2431458"/>
            <a:ext cx="4059383" cy="984885"/>
          </a:xfrm>
          <a:prstGeom prst="rect">
            <a:avLst/>
          </a:prstGeom>
          <a:noFill/>
        </p:spPr>
        <p:txBody>
          <a:bodyPr wrap="square" lIns="0" tIns="0" rIns="0" bIns="0" rtlCol="0" anchor="b" anchorCtr="0">
            <a:spAutoFit/>
          </a:bodyPr>
          <a:lstStyle/>
          <a:p>
            <a:r>
              <a:rPr lang="en-US" sz="3200" dirty="0">
                <a:solidFill>
                  <a:schemeClr val="bg1"/>
                </a:solidFill>
                <a:latin typeface="Arial Nova Light" panose="020B0304020202020204" pitchFamily="34" charset="0"/>
              </a:rPr>
              <a:t>New Brand </a:t>
            </a:r>
            <a:br>
              <a:rPr lang="en-US" sz="3200" dirty="0">
                <a:solidFill>
                  <a:schemeClr val="bg1"/>
                </a:solidFill>
                <a:latin typeface="Arial Nova Light" panose="020B0304020202020204" pitchFamily="34" charset="0"/>
              </a:rPr>
            </a:br>
            <a:r>
              <a:rPr lang="en-US" sz="3200" dirty="0">
                <a:solidFill>
                  <a:schemeClr val="bg1"/>
                </a:solidFill>
                <a:latin typeface="Arial Nova Light" panose="020B0304020202020204" pitchFamily="34" charset="0"/>
              </a:rPr>
              <a:t>PowerPoint Template</a:t>
            </a:r>
            <a:endParaRPr lang="en-US" sz="2397" dirty="0">
              <a:solidFill>
                <a:schemeClr val="bg1"/>
              </a:solidFill>
              <a:latin typeface="Arial Nova Light" panose="020B0304020202020204" pitchFamily="34" charset="0"/>
            </a:endParaRPr>
          </a:p>
        </p:txBody>
      </p:sp>
      <p:sp>
        <p:nvSpPr>
          <p:cNvPr id="9" name="TextBox 8">
            <a:extLst>
              <a:ext uri="{FF2B5EF4-FFF2-40B4-BE49-F238E27FC236}">
                <a16:creationId xmlns:a16="http://schemas.microsoft.com/office/drawing/2014/main" id="{956E3053-6AA3-3D41-BCCD-27430524E502}"/>
              </a:ext>
            </a:extLst>
          </p:cNvPr>
          <p:cNvSpPr txBox="1"/>
          <p:nvPr/>
        </p:nvSpPr>
        <p:spPr>
          <a:xfrm>
            <a:off x="7516018" y="6266125"/>
            <a:ext cx="4057674" cy="307777"/>
          </a:xfrm>
          <a:prstGeom prst="rect">
            <a:avLst/>
          </a:prstGeom>
          <a:noFill/>
        </p:spPr>
        <p:txBody>
          <a:bodyPr wrap="square" lIns="0" tIns="0" rIns="0" bIns="0" rtlCol="0" anchor="b" anchorCtr="0">
            <a:spAutoFit/>
          </a:bodyPr>
          <a:lstStyle/>
          <a:p>
            <a:pPr algn="r"/>
            <a:r>
              <a:rPr lang="en-US" sz="1000" dirty="0">
                <a:latin typeface="Arial Nova Cond Light" panose="020B0306020202020204" pitchFamily="34" charset="0"/>
              </a:rPr>
              <a:t>TP321</a:t>
            </a:r>
            <a:br>
              <a:rPr lang="en-US" sz="1000" dirty="0">
                <a:latin typeface="Arial Nova Cond Light" panose="020B0306020202020204" pitchFamily="34" charset="0"/>
              </a:rPr>
            </a:br>
            <a:r>
              <a:rPr lang="en-US" sz="1000" dirty="0">
                <a:latin typeface="Arial Nova Cond Light" panose="020B0306020202020204" pitchFamily="34" charset="0"/>
              </a:rPr>
              <a:t>All data in this presentation is as of 31/12/2021 unless otherwise noted. </a:t>
            </a:r>
          </a:p>
        </p:txBody>
      </p:sp>
      <p:sp>
        <p:nvSpPr>
          <p:cNvPr id="117" name="TextBox 116">
            <a:extLst>
              <a:ext uri="{FF2B5EF4-FFF2-40B4-BE49-F238E27FC236}">
                <a16:creationId xmlns:a16="http://schemas.microsoft.com/office/drawing/2014/main" id="{2D412BBA-E82E-0A48-8530-A2028496BE71}"/>
              </a:ext>
            </a:extLst>
          </p:cNvPr>
          <p:cNvSpPr txBox="1"/>
          <p:nvPr/>
        </p:nvSpPr>
        <p:spPr>
          <a:xfrm>
            <a:off x="867082" y="5910571"/>
            <a:ext cx="2108883" cy="153888"/>
          </a:xfrm>
          <a:prstGeom prst="rect">
            <a:avLst/>
          </a:prstGeom>
          <a:noFill/>
        </p:spPr>
        <p:txBody>
          <a:bodyPr wrap="square" lIns="0" tIns="0" rIns="0" bIns="0" rtlCol="0">
            <a:spAutoFit/>
          </a:bodyPr>
          <a:lstStyle/>
          <a:p>
            <a:r>
              <a:rPr lang="en-US" sz="1000" b="1" dirty="0">
                <a:latin typeface="Arial Nova" panose="020B0504020202020204" pitchFamily="34" charset="0"/>
              </a:rPr>
              <a:t>DATE (MONTH YEAR)</a:t>
            </a:r>
          </a:p>
        </p:txBody>
      </p:sp>
      <p:pic>
        <p:nvPicPr>
          <p:cNvPr id="7" name="Picture 6">
            <a:extLst>
              <a:ext uri="{FF2B5EF4-FFF2-40B4-BE49-F238E27FC236}">
                <a16:creationId xmlns:a16="http://schemas.microsoft.com/office/drawing/2014/main" id="{96AFE74D-1C02-DC46-B7B0-5E98B9DCCF99}"/>
              </a:ext>
            </a:extLst>
          </p:cNvPr>
          <p:cNvPicPr>
            <a:picLocks noChangeAspect="1"/>
          </p:cNvPicPr>
          <p:nvPr/>
        </p:nvPicPr>
        <p:blipFill rotWithShape="1">
          <a:blip r:embed="rId3" cstate="screen">
            <a:duotone>
              <a:prstClr val="black"/>
              <a:schemeClr val="accent1">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18309" y="618309"/>
            <a:ext cx="10955382" cy="5553260"/>
          </a:xfrm>
          <a:prstGeom prst="rect">
            <a:avLst/>
          </a:prstGeom>
        </p:spPr>
      </p:pic>
      <p:pic>
        <p:nvPicPr>
          <p:cNvPr id="6" name="Picture 5">
            <a:extLst>
              <a:ext uri="{FF2B5EF4-FFF2-40B4-BE49-F238E27FC236}">
                <a16:creationId xmlns:a16="http://schemas.microsoft.com/office/drawing/2014/main" id="{C5CB7142-D88A-7A47-9703-00D20F58E8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1462" t="27532" r="10677" b="18983"/>
          <a:stretch/>
        </p:blipFill>
        <p:spPr>
          <a:xfrm>
            <a:off x="621345" y="618310"/>
            <a:ext cx="10955383" cy="5553260"/>
          </a:xfrm>
          <a:prstGeom prst="rect">
            <a:avLst/>
          </a:prstGeom>
        </p:spPr>
      </p:pic>
      <p:pic>
        <p:nvPicPr>
          <p:cNvPr id="14" name="Picture 13">
            <a:extLst>
              <a:ext uri="{FF2B5EF4-FFF2-40B4-BE49-F238E27FC236}">
                <a16:creationId xmlns:a16="http://schemas.microsoft.com/office/drawing/2014/main" id="{CB3FFEEF-461D-434E-8824-BBDCD2CC4F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26723" y="1530348"/>
            <a:ext cx="1626502" cy="754697"/>
          </a:xfrm>
          <a:prstGeom prst="rect">
            <a:avLst/>
          </a:prstGeom>
        </p:spPr>
      </p:pic>
      <p:sp>
        <p:nvSpPr>
          <p:cNvPr id="5" name="TextBox 4">
            <a:extLst>
              <a:ext uri="{FF2B5EF4-FFF2-40B4-BE49-F238E27FC236}">
                <a16:creationId xmlns:a16="http://schemas.microsoft.com/office/drawing/2014/main" id="{92F4FDA3-2687-B244-BC7A-E2F39B5993D3}"/>
              </a:ext>
            </a:extLst>
          </p:cNvPr>
          <p:cNvSpPr txBox="1"/>
          <p:nvPr/>
        </p:nvSpPr>
        <p:spPr>
          <a:xfrm>
            <a:off x="846667" y="5080186"/>
            <a:ext cx="3829318" cy="723275"/>
          </a:xfrm>
          <a:prstGeom prst="rect">
            <a:avLst/>
          </a:prstGeom>
          <a:noFill/>
        </p:spPr>
        <p:txBody>
          <a:bodyPr wrap="square" lIns="0" tIns="0" rIns="0" bIns="0" rtlCol="0" anchor="t" anchorCtr="0">
            <a:noAutofit/>
          </a:bodyPr>
          <a:lstStyle/>
          <a:p>
            <a:pPr>
              <a:lnSpc>
                <a:spcPts val="1400"/>
              </a:lnSpc>
            </a:pPr>
            <a:endParaRPr lang="en-US" sz="1000" dirty="0">
              <a:solidFill>
                <a:schemeClr val="bg1"/>
              </a:solidFill>
              <a:latin typeface="Arial Nova Light" panose="020B0304020202020204" pitchFamily="34" charset="0"/>
            </a:endParaRPr>
          </a:p>
        </p:txBody>
      </p:sp>
      <p:sp>
        <p:nvSpPr>
          <p:cNvPr id="16" name="Title 1">
            <a:extLst>
              <a:ext uri="{FF2B5EF4-FFF2-40B4-BE49-F238E27FC236}">
                <a16:creationId xmlns:a16="http://schemas.microsoft.com/office/drawing/2014/main" id="{5EABCAE9-0732-8B43-A3AC-78B69CE75C54}"/>
              </a:ext>
            </a:extLst>
          </p:cNvPr>
          <p:cNvSpPr txBox="1">
            <a:spLocks/>
          </p:cNvSpPr>
          <p:nvPr/>
        </p:nvSpPr>
        <p:spPr>
          <a:xfrm>
            <a:off x="914400" y="4469889"/>
            <a:ext cx="10383864" cy="389978"/>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endParaRPr lang="en-US" sz="3200" dirty="0">
              <a:solidFill>
                <a:schemeClr val="bg1"/>
              </a:solidFill>
              <a:latin typeface="Arial Nova Light" panose="020B0304020202020204" pitchFamily="34" charset="0"/>
            </a:endParaRPr>
          </a:p>
        </p:txBody>
      </p:sp>
      <p:sp>
        <p:nvSpPr>
          <p:cNvPr id="19" name="Title 18">
            <a:extLst>
              <a:ext uri="{FF2B5EF4-FFF2-40B4-BE49-F238E27FC236}">
                <a16:creationId xmlns:a16="http://schemas.microsoft.com/office/drawing/2014/main" id="{E568923C-D5EA-47F9-8967-9025F039A1C4}"/>
              </a:ext>
            </a:extLst>
          </p:cNvPr>
          <p:cNvSpPr>
            <a:spLocks noGrp="1"/>
          </p:cNvSpPr>
          <p:nvPr>
            <p:ph type="ctrTitle"/>
          </p:nvPr>
        </p:nvSpPr>
        <p:spPr>
          <a:xfrm>
            <a:off x="963554" y="3946503"/>
            <a:ext cx="9856845" cy="664797"/>
          </a:xfrm>
        </p:spPr>
        <p:txBody>
          <a:bodyPr/>
          <a:lstStyle/>
          <a:p>
            <a:r>
              <a:rPr lang="en-US" sz="2400" dirty="0">
                <a:solidFill>
                  <a:schemeClr val="bg1"/>
                </a:solidFill>
                <a:latin typeface="Arial Nova Light" panose="020B0304020202020204" pitchFamily="34" charset="0"/>
              </a:rPr>
              <a:t>Thornburg Investment Management Quarterly Update: </a:t>
            </a:r>
            <a:br>
              <a:rPr lang="en-US" sz="2400" dirty="0">
                <a:solidFill>
                  <a:schemeClr val="bg1"/>
                </a:solidFill>
                <a:latin typeface="Arial Nova Light" panose="020B0304020202020204" pitchFamily="34" charset="0"/>
              </a:rPr>
            </a:br>
            <a:r>
              <a:rPr lang="en-US" sz="2400" dirty="0">
                <a:solidFill>
                  <a:schemeClr val="bg1"/>
                </a:solidFill>
                <a:latin typeface="Arial Nova Light" panose="020B0304020202020204" pitchFamily="34" charset="0"/>
              </a:rPr>
              <a:t>Investment Income Builder Fund</a:t>
            </a:r>
            <a:endParaRPr lang="en-US" dirty="0"/>
          </a:p>
        </p:txBody>
      </p:sp>
      <p:sp>
        <p:nvSpPr>
          <p:cNvPr id="20" name="Subtitle 19">
            <a:extLst>
              <a:ext uri="{FF2B5EF4-FFF2-40B4-BE49-F238E27FC236}">
                <a16:creationId xmlns:a16="http://schemas.microsoft.com/office/drawing/2014/main" id="{562822B1-D7FB-4DC5-A01B-8D673258F945}"/>
              </a:ext>
            </a:extLst>
          </p:cNvPr>
          <p:cNvSpPr>
            <a:spLocks noGrp="1"/>
          </p:cNvSpPr>
          <p:nvPr>
            <p:ph type="subTitle" idx="1"/>
          </p:nvPr>
        </p:nvSpPr>
        <p:spPr>
          <a:xfrm>
            <a:off x="963554" y="3486513"/>
            <a:ext cx="4353515" cy="274048"/>
          </a:xfrm>
        </p:spPr>
        <p:txBody>
          <a:bodyPr/>
          <a:lstStyle/>
          <a:p>
            <a:r>
              <a:rPr lang="en-US" sz="1200" dirty="0">
                <a:solidFill>
                  <a:schemeClr val="bg1"/>
                </a:solidFill>
                <a:latin typeface="Arial Nova Light" panose="020B0304020202020204" pitchFamily="34" charset="0"/>
              </a:rPr>
              <a:t>Q4 2021</a:t>
            </a:r>
          </a:p>
        </p:txBody>
      </p:sp>
      <p:sp>
        <p:nvSpPr>
          <p:cNvPr id="21" name="Text Placeholder 20">
            <a:extLst>
              <a:ext uri="{FF2B5EF4-FFF2-40B4-BE49-F238E27FC236}">
                <a16:creationId xmlns:a16="http://schemas.microsoft.com/office/drawing/2014/main" id="{460B96F2-459D-4DF1-B46F-424279FAD2AA}"/>
              </a:ext>
            </a:extLst>
          </p:cNvPr>
          <p:cNvSpPr>
            <a:spLocks noGrp="1"/>
          </p:cNvSpPr>
          <p:nvPr>
            <p:ph type="body" sz="quarter" idx="11"/>
          </p:nvPr>
        </p:nvSpPr>
        <p:spPr>
          <a:xfrm>
            <a:off x="963554" y="4855464"/>
            <a:ext cx="4059936" cy="859536"/>
          </a:xfrm>
        </p:spPr>
        <p:txBody>
          <a:bodyPr/>
          <a:lstStyle/>
          <a:p>
            <a:pPr>
              <a:lnSpc>
                <a:spcPts val="1400"/>
              </a:lnSpc>
            </a:pPr>
            <a:r>
              <a:rPr lang="en-US" sz="1000" dirty="0">
                <a:solidFill>
                  <a:schemeClr val="bg1"/>
                </a:solidFill>
                <a:latin typeface="Arial Nova Light" panose="020B0304020202020204" pitchFamily="34" charset="0"/>
              </a:rPr>
              <a:t>Brian McMahon  |  Vice Chairman and Chief Investment Strategist</a:t>
            </a:r>
          </a:p>
          <a:p>
            <a:pPr>
              <a:lnSpc>
                <a:spcPts val="1400"/>
              </a:lnSpc>
            </a:pPr>
            <a:r>
              <a:rPr lang="en-US" sz="1000" dirty="0">
                <a:solidFill>
                  <a:schemeClr val="bg1"/>
                </a:solidFill>
                <a:latin typeface="Arial Nova Light" panose="020B0304020202020204" pitchFamily="34" charset="0"/>
              </a:rPr>
              <a:t>Jason Brady, </a:t>
            </a:r>
            <a:r>
              <a:rPr lang="en-US" sz="800" dirty="0">
                <a:solidFill>
                  <a:schemeClr val="bg1"/>
                </a:solidFill>
                <a:latin typeface="Arial Nova Light" panose="020B0304020202020204" pitchFamily="34" charset="0"/>
              </a:rPr>
              <a:t>CFA</a:t>
            </a:r>
            <a:r>
              <a:rPr lang="en-US" sz="1000" dirty="0">
                <a:solidFill>
                  <a:schemeClr val="bg1"/>
                </a:solidFill>
                <a:latin typeface="Arial Nova Light" panose="020B0304020202020204" pitchFamily="34" charset="0"/>
              </a:rPr>
              <a:t>  |  President and CEO</a:t>
            </a:r>
          </a:p>
          <a:p>
            <a:pPr>
              <a:lnSpc>
                <a:spcPts val="1400"/>
              </a:lnSpc>
            </a:pPr>
            <a:r>
              <a:rPr lang="en-US" sz="1000" dirty="0">
                <a:solidFill>
                  <a:schemeClr val="bg1"/>
                </a:solidFill>
                <a:latin typeface="Arial Nova Light" panose="020B0304020202020204" pitchFamily="34" charset="0"/>
              </a:rPr>
              <a:t>Ben Kirby, </a:t>
            </a:r>
            <a:r>
              <a:rPr lang="en-US" sz="800" dirty="0">
                <a:solidFill>
                  <a:schemeClr val="bg1"/>
                </a:solidFill>
                <a:latin typeface="Arial Nova Light" panose="020B0304020202020204" pitchFamily="34" charset="0"/>
              </a:rPr>
              <a:t>CFA</a:t>
            </a:r>
            <a:r>
              <a:rPr lang="en-US" sz="1000" dirty="0">
                <a:solidFill>
                  <a:schemeClr val="bg1"/>
                </a:solidFill>
                <a:latin typeface="Arial Nova Light" panose="020B0304020202020204" pitchFamily="34" charset="0"/>
              </a:rPr>
              <a:t>  |  Co-Head of Investments and Managing Director</a:t>
            </a:r>
          </a:p>
          <a:p>
            <a:pPr>
              <a:lnSpc>
                <a:spcPts val="1400"/>
              </a:lnSpc>
            </a:pPr>
            <a:r>
              <a:rPr lang="en-US" sz="1000" dirty="0">
                <a:solidFill>
                  <a:schemeClr val="bg1"/>
                </a:solidFill>
                <a:latin typeface="Arial Nova Light" panose="020B0304020202020204" pitchFamily="34" charset="0"/>
              </a:rPr>
              <a:t>Matt Burdett  |  Portfolio Manager and Managing Director</a:t>
            </a:r>
            <a:endParaRPr lang="en-US" dirty="0"/>
          </a:p>
        </p:txBody>
      </p:sp>
    </p:spTree>
    <p:extLst>
      <p:ext uri="{BB962C8B-B14F-4D97-AF65-F5344CB8AC3E}">
        <p14:creationId xmlns:p14="http://schemas.microsoft.com/office/powerpoint/2010/main" val="72421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5. Vodafone</a:t>
            </a:r>
          </a:p>
        </p:txBody>
      </p:sp>
      <p:graphicFrame>
        <p:nvGraphicFramePr>
          <p:cNvPr id="15" name="Content Placeholder 14">
            <a:extLst>
              <a:ext uri="{FF2B5EF4-FFF2-40B4-BE49-F238E27FC236}">
                <a16:creationId xmlns:a16="http://schemas.microsoft.com/office/drawing/2014/main" id="{32CED211-CF9B-4106-B5BB-C18BA9A1C068}"/>
              </a:ext>
            </a:extLst>
          </p:cNvPr>
          <p:cNvGraphicFramePr>
            <a:graphicFrameLocks noGrp="1"/>
          </p:cNvGraphicFramePr>
          <p:nvPr>
            <p:ph sz="half" idx="1"/>
            <p:extLst>
              <p:ext uri="{D42A27DB-BD31-4B8C-83A1-F6EECF244321}">
                <p14:modId xmlns:p14="http://schemas.microsoft.com/office/powerpoint/2010/main" val="3190007497"/>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29" name="Footer Placeholder 28"/>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9"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0FE2265F-0DAF-4DB0-ABCF-A31404E387C5}" type="slidenum">
              <a:rPr lang="en-US" smtClean="0"/>
              <a:pPr/>
              <a:t>10</a:t>
            </a:fld>
            <a:endParaRPr lang="en-US" dirty="0"/>
          </a:p>
        </p:txBody>
      </p:sp>
      <p:sp>
        <p:nvSpPr>
          <p:cNvPr id="14" name="Text Placeholder 10">
            <a:extLst>
              <a:ext uri="{FF2B5EF4-FFF2-40B4-BE49-F238E27FC236}">
                <a16:creationId xmlns:a16="http://schemas.microsoft.com/office/drawing/2014/main" id="{81EB497D-1C14-4541-B745-C2E85F3E826E}"/>
              </a:ext>
            </a:extLst>
          </p:cNvPr>
          <p:cNvSpPr>
            <a:spLocks noGrp="1"/>
          </p:cNvSpPr>
          <p:nvPr>
            <p:ph type="body" sz="quarter" idx="15"/>
          </p:nvPr>
        </p:nvSpPr>
        <p:spPr>
          <a:xfrm>
            <a:off x="609599" y="612648"/>
            <a:ext cx="3657600" cy="126958"/>
          </a:xfrm>
        </p:spPr>
        <p:txBody>
          <a:bodyPr/>
          <a:lstStyle/>
          <a:p>
            <a:r>
              <a:rPr lang="en-US" dirty="0"/>
              <a:t>Thornburg Investment Income Builder Fund</a:t>
            </a:r>
          </a:p>
        </p:txBody>
      </p:sp>
      <p:sp>
        <p:nvSpPr>
          <p:cNvPr id="27" name="Text Placeholder 26"/>
          <p:cNvSpPr>
            <a:spLocks noGrp="1"/>
          </p:cNvSpPr>
          <p:nvPr>
            <p:ph type="body" sz="quarter" idx="19"/>
          </p:nvPr>
        </p:nvSpPr>
        <p:spPr>
          <a:xfrm>
            <a:off x="609600" y="4534186"/>
            <a:ext cx="10972801" cy="640080"/>
          </a:xfrm>
        </p:spPr>
        <p:txBody>
          <a:bodyPr/>
          <a:lstStyle/>
          <a:p>
            <a:r>
              <a:rPr lang="en-US" dirty="0"/>
              <a:t>Vodafone and its subsidiaries serve more than 300 million wireless and more than 27 million terrestrial broadband communications customers in Europe, Africa, and the Middle East. Fiscal year ended 3/31/21 highlights: 43.8 billion EUR revenue (-2.6% YoY), 14.4 billion EUR EBITDA (-3.3% YoY). Vodafone’s revenue growth trend broken with COVID-19 and EM country currency translation impacts. Vodafone controls approximately 68K tower/rooftop cell sites in Europe via its 81% interest in subsidiary, “Vantage Towers,” which executed its own IPO in March 2021.</a:t>
            </a:r>
          </a:p>
        </p:txBody>
      </p:sp>
      <p:sp>
        <p:nvSpPr>
          <p:cNvPr id="28" name="Text Placeholder 27"/>
          <p:cNvSpPr>
            <a:spLocks noGrp="1"/>
          </p:cNvSpPr>
          <p:nvPr>
            <p:ph type="body" sz="quarter" idx="20"/>
          </p:nvPr>
        </p:nvSpPr>
        <p:spPr>
          <a:xfrm>
            <a:off x="609599" y="1760624"/>
            <a:ext cx="3657600" cy="184666"/>
          </a:xfrm>
        </p:spPr>
        <p:txBody>
          <a:bodyPr/>
          <a:lstStyle/>
          <a:p>
            <a:r>
              <a:rPr lang="en-US" dirty="0"/>
              <a:t>38.2 Billion EUR Market Capitalization, 44.3 Billion EUR Net Financial Debt, 6.06% Dividend Yield</a:t>
            </a:r>
          </a:p>
          <a:p>
            <a:r>
              <a:rPr lang="en-US" dirty="0"/>
              <a:t>Vodafone’s share price declined -37% from 2/19/2020 to 3/16/2020, inconsistent partial share price recovery since then. </a:t>
            </a:r>
          </a:p>
          <a:p>
            <a:r>
              <a:rPr lang="en-US" dirty="0"/>
              <a:t>Minority interest IPO of its cell site tower subsidiary, “Vantage Towers,” was completed in March 2021, leaving Vodafone with approximately 413 million shares worth €12.5 billion. </a:t>
            </a:r>
          </a:p>
        </p:txBody>
      </p:sp>
      <p:sp>
        <p:nvSpPr>
          <p:cNvPr id="25" name="Text Placeholder 24"/>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26" name="Text Placeholder 25"/>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Vodafone was 3.5% of the Fund as of 30/11/2021.</a:t>
            </a:r>
          </a:p>
        </p:txBody>
      </p:sp>
      <p:sp>
        <p:nvSpPr>
          <p:cNvPr id="42" name="Text Placeholder 41">
            <a:extLst>
              <a:ext uri="{FF2B5EF4-FFF2-40B4-BE49-F238E27FC236}">
                <a16:creationId xmlns:a16="http://schemas.microsoft.com/office/drawing/2014/main" id="{F497606F-4B3D-4147-A7FD-F472E5FA9D09}"/>
              </a:ext>
            </a:extLst>
          </p:cNvPr>
          <p:cNvSpPr>
            <a:spLocks noGrp="1"/>
          </p:cNvSpPr>
          <p:nvPr>
            <p:ph type="body" sz="quarter" idx="21"/>
          </p:nvPr>
        </p:nvSpPr>
        <p:spPr>
          <a:xfrm>
            <a:off x="4555963" y="1760624"/>
            <a:ext cx="3749040" cy="274320"/>
          </a:xfrm>
        </p:spPr>
        <p:txBody>
          <a:bodyPr/>
          <a:lstStyle/>
          <a:p>
            <a:r>
              <a:rPr lang="en-US" dirty="0"/>
              <a:t>VODAFONE</a:t>
            </a:r>
          </a:p>
        </p:txBody>
      </p:sp>
    </p:spTree>
    <p:extLst>
      <p:ext uri="{BB962C8B-B14F-4D97-AF65-F5344CB8AC3E}">
        <p14:creationId xmlns:p14="http://schemas.microsoft.com/office/powerpoint/2010/main" val="394359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6. AbbVie, Inc.</a:t>
            </a:r>
          </a:p>
        </p:txBody>
      </p:sp>
      <p:graphicFrame>
        <p:nvGraphicFramePr>
          <p:cNvPr id="14" name="Content Placeholder 13">
            <a:extLst>
              <a:ext uri="{FF2B5EF4-FFF2-40B4-BE49-F238E27FC236}">
                <a16:creationId xmlns:a16="http://schemas.microsoft.com/office/drawing/2014/main" id="{34FF444A-826A-4DB0-BDA9-A088B159673C}"/>
              </a:ext>
            </a:extLst>
          </p:cNvPr>
          <p:cNvGraphicFramePr>
            <a:graphicFrameLocks noGrp="1"/>
          </p:cNvGraphicFramePr>
          <p:nvPr>
            <p:ph sz="half" idx="1"/>
            <p:extLst>
              <p:ext uri="{D42A27DB-BD31-4B8C-83A1-F6EECF244321}">
                <p14:modId xmlns:p14="http://schemas.microsoft.com/office/powerpoint/2010/main" val="2024961549"/>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25" name="Footer Placeholder 24"/>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2"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D33546FA-6039-4A91-870D-5ACDE1AB8553}" type="slidenum">
              <a:rPr lang="en-US" smtClean="0"/>
              <a:pPr/>
              <a:t>11</a:t>
            </a:fld>
            <a:endParaRPr lang="en-US" dirty="0"/>
          </a:p>
        </p:txBody>
      </p:sp>
      <p:sp>
        <p:nvSpPr>
          <p:cNvPr id="15" name="Text Placeholder 10">
            <a:extLst>
              <a:ext uri="{FF2B5EF4-FFF2-40B4-BE49-F238E27FC236}">
                <a16:creationId xmlns:a16="http://schemas.microsoft.com/office/drawing/2014/main" id="{C3B86674-72ED-4F3F-900E-6A204D555273}"/>
              </a:ext>
            </a:extLst>
          </p:cNvPr>
          <p:cNvSpPr>
            <a:spLocks noGrp="1"/>
          </p:cNvSpPr>
          <p:nvPr>
            <p:ph type="body" sz="quarter" idx="15"/>
          </p:nvPr>
        </p:nvSpPr>
        <p:spPr>
          <a:xfrm>
            <a:off x="609599" y="612648"/>
            <a:ext cx="3657600" cy="126958"/>
          </a:xfrm>
        </p:spPr>
        <p:txBody>
          <a:bodyPr/>
          <a:lstStyle/>
          <a:p>
            <a:r>
              <a:rPr lang="en-US" dirty="0"/>
              <a:t>Thornburg Investment Income Builder Fund</a:t>
            </a:r>
          </a:p>
          <a:p>
            <a:endParaRPr lang="en-US" dirty="0"/>
          </a:p>
        </p:txBody>
      </p:sp>
      <p:sp>
        <p:nvSpPr>
          <p:cNvPr id="23" name="Text Placeholder 22"/>
          <p:cNvSpPr>
            <a:spLocks noGrp="1"/>
          </p:cNvSpPr>
          <p:nvPr>
            <p:ph type="body" sz="quarter" idx="19"/>
          </p:nvPr>
        </p:nvSpPr>
        <p:spPr>
          <a:xfrm>
            <a:off x="609600" y="4534186"/>
            <a:ext cx="10972801" cy="640080"/>
          </a:xfrm>
        </p:spPr>
        <p:txBody>
          <a:bodyPr/>
          <a:lstStyle/>
          <a:p>
            <a:r>
              <a:rPr lang="en-US" dirty="0"/>
              <a:t>AbbVie researches and develops pharmaceutical products for therapeutic areas such as immunology, chronic kidney disease, hepatitis C, women’s health, and neuroscience.  Its primary product, Humira, loses patent protection in 2023 leaving AbbVie the challenge of mitigating the lost revenue and operating profit with other products.  AbbVie has a promising lineup of newer therapies. Trailing 5-year revenue &amp; EBITDA growth through 2020 were +14.9%/year and +16.5%/year, respectively.</a:t>
            </a:r>
          </a:p>
        </p:txBody>
      </p:sp>
      <p:sp>
        <p:nvSpPr>
          <p:cNvPr id="24" name="Text Placeholder 23"/>
          <p:cNvSpPr>
            <a:spLocks noGrp="1"/>
          </p:cNvSpPr>
          <p:nvPr>
            <p:ph type="body" sz="quarter" idx="20"/>
          </p:nvPr>
        </p:nvSpPr>
        <p:spPr>
          <a:xfrm>
            <a:off x="609599" y="1760624"/>
            <a:ext cx="3657600" cy="184666"/>
          </a:xfrm>
        </p:spPr>
        <p:txBody>
          <a:bodyPr/>
          <a:lstStyle/>
          <a:p>
            <a:r>
              <a:rPr lang="en-US" dirty="0"/>
              <a:t>$240 Billion Mkt Capitalization; $68 Billion Net Financial Debt; $308 Billion Enterprise Value; $25.4 Billion Trailing 12-month EBITDA; 3.9% Dividend Yield</a:t>
            </a:r>
          </a:p>
        </p:txBody>
      </p:sp>
      <p:sp>
        <p:nvSpPr>
          <p:cNvPr id="21" name="Text Placeholder 20"/>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22" name="Text Placeholder 21"/>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AbbVie was 3.0% of the Fund as of 30/11/2021.</a:t>
            </a:r>
          </a:p>
        </p:txBody>
      </p:sp>
      <p:sp>
        <p:nvSpPr>
          <p:cNvPr id="43" name="Text Placeholder 42">
            <a:extLst>
              <a:ext uri="{FF2B5EF4-FFF2-40B4-BE49-F238E27FC236}">
                <a16:creationId xmlns:a16="http://schemas.microsoft.com/office/drawing/2014/main" id="{F5ECCE76-0FFB-4709-A7F2-CA6012864A2A}"/>
              </a:ext>
            </a:extLst>
          </p:cNvPr>
          <p:cNvSpPr>
            <a:spLocks noGrp="1"/>
          </p:cNvSpPr>
          <p:nvPr>
            <p:ph type="body" sz="quarter" idx="21"/>
          </p:nvPr>
        </p:nvSpPr>
        <p:spPr>
          <a:xfrm>
            <a:off x="4555963" y="1760624"/>
            <a:ext cx="3749040" cy="274320"/>
          </a:xfrm>
        </p:spPr>
        <p:txBody>
          <a:bodyPr/>
          <a:lstStyle/>
          <a:p>
            <a:r>
              <a:rPr lang="en-US" dirty="0"/>
              <a:t>ABBVIE</a:t>
            </a:r>
          </a:p>
        </p:txBody>
      </p:sp>
    </p:spTree>
    <p:extLst>
      <p:ext uri="{BB962C8B-B14F-4D97-AF65-F5344CB8AC3E}">
        <p14:creationId xmlns:p14="http://schemas.microsoft.com/office/powerpoint/2010/main" val="828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7. Samsung</a:t>
            </a:r>
          </a:p>
        </p:txBody>
      </p:sp>
      <p:graphicFrame>
        <p:nvGraphicFramePr>
          <p:cNvPr id="14" name="Content Placeholder 13">
            <a:extLst>
              <a:ext uri="{FF2B5EF4-FFF2-40B4-BE49-F238E27FC236}">
                <a16:creationId xmlns:a16="http://schemas.microsoft.com/office/drawing/2014/main" id="{B7E043BE-2BC9-4BB1-9352-CDC6841AF61F}"/>
              </a:ext>
            </a:extLst>
          </p:cNvPr>
          <p:cNvGraphicFramePr>
            <a:graphicFrameLocks noGrp="1"/>
          </p:cNvGraphicFramePr>
          <p:nvPr>
            <p:ph sz="half" idx="1"/>
            <p:extLst>
              <p:ext uri="{D42A27DB-BD31-4B8C-83A1-F6EECF244321}">
                <p14:modId xmlns:p14="http://schemas.microsoft.com/office/powerpoint/2010/main" val="3082242694"/>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16" name="Footer Placeholder 15"/>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2"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810FE745-0E24-4C91-A9E2-D987E8667C99}" type="slidenum">
              <a:rPr lang="en-US"/>
              <a:pPr/>
              <a:t>12</a:t>
            </a:fld>
            <a:endParaRPr lang="en-US" dirty="0"/>
          </a:p>
        </p:txBody>
      </p:sp>
      <p:sp>
        <p:nvSpPr>
          <p:cNvPr id="13" name="Text Placeholder 10">
            <a:extLst>
              <a:ext uri="{FF2B5EF4-FFF2-40B4-BE49-F238E27FC236}">
                <a16:creationId xmlns:a16="http://schemas.microsoft.com/office/drawing/2014/main" id="{E2E22CD2-3EB2-4282-A48F-DC141AA31381}"/>
              </a:ext>
            </a:extLst>
          </p:cNvPr>
          <p:cNvSpPr>
            <a:spLocks noGrp="1"/>
          </p:cNvSpPr>
          <p:nvPr>
            <p:ph type="body" sz="quarter" idx="15"/>
          </p:nvPr>
        </p:nvSpPr>
        <p:spPr>
          <a:xfrm>
            <a:off x="609599" y="612648"/>
            <a:ext cx="3657600" cy="126958"/>
          </a:xfrm>
        </p:spPr>
        <p:txBody>
          <a:bodyPr/>
          <a:lstStyle/>
          <a:p>
            <a:r>
              <a:rPr lang="en-US" dirty="0"/>
              <a:t>Thornburg Investment Income Builder Fund</a:t>
            </a:r>
          </a:p>
        </p:txBody>
      </p:sp>
      <p:sp>
        <p:nvSpPr>
          <p:cNvPr id="8" name="Text Placeholder 7"/>
          <p:cNvSpPr>
            <a:spLocks noGrp="1"/>
          </p:cNvSpPr>
          <p:nvPr>
            <p:ph type="body" sz="quarter" idx="19"/>
          </p:nvPr>
        </p:nvSpPr>
        <p:spPr>
          <a:xfrm>
            <a:off x="609600" y="4534186"/>
            <a:ext cx="10972801" cy="640080"/>
          </a:xfrm>
        </p:spPr>
        <p:txBody>
          <a:bodyPr/>
          <a:lstStyle/>
          <a:p>
            <a:r>
              <a:rPr lang="en-US" dirty="0"/>
              <a:t>Samsung Electronics is one of the world’s largest semiconductor manufacturers.  It produces a variety of consumer devices (handsets, TVs, digital displays) and communications infrastructure equipment. Revenue &amp; EBITDA annual growth rates +3.4% and +7.0% per year, 2015-2020. Samsung capex &gt;$20 billion $US/year in recent years, making it a leader in 5G communications technology and components.</a:t>
            </a:r>
          </a:p>
        </p:txBody>
      </p:sp>
      <p:sp>
        <p:nvSpPr>
          <p:cNvPr id="9" name="Text Placeholder 8"/>
          <p:cNvSpPr>
            <a:spLocks noGrp="1"/>
          </p:cNvSpPr>
          <p:nvPr>
            <p:ph type="body" sz="quarter" idx="20"/>
          </p:nvPr>
        </p:nvSpPr>
        <p:spPr>
          <a:xfrm>
            <a:off x="609599" y="1760624"/>
            <a:ext cx="3657600" cy="184666"/>
          </a:xfrm>
        </p:spPr>
        <p:txBody>
          <a:bodyPr/>
          <a:lstStyle/>
          <a:p>
            <a:r>
              <a:rPr lang="en-US" dirty="0"/>
              <a:t>USD$384 Billion Equity Mkt Capitalization; $300 Billion Enterprise Value; $84 Billion Net Cash; 3.1% Dividend Yield</a:t>
            </a:r>
          </a:p>
          <a:p>
            <a:r>
              <a:rPr lang="en-US" dirty="0"/>
              <a:t>2021 Result: Revenue +17.7%, EBITDA +19.6% YOY to $70 Billion, Share Price Dropped -3%. </a:t>
            </a:r>
          </a:p>
        </p:txBody>
      </p:sp>
      <p:sp>
        <p:nvSpPr>
          <p:cNvPr id="6" name="Text Placeholder 5"/>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7" name="Text Placeholder 6"/>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Samsung was 3.2% of the Fund as of 30/11/2021.</a:t>
            </a:r>
          </a:p>
        </p:txBody>
      </p:sp>
      <p:sp>
        <p:nvSpPr>
          <p:cNvPr id="33" name="Text Placeholder 32">
            <a:extLst>
              <a:ext uri="{FF2B5EF4-FFF2-40B4-BE49-F238E27FC236}">
                <a16:creationId xmlns:a16="http://schemas.microsoft.com/office/drawing/2014/main" id="{C696369C-B4F1-4386-85AA-EF2FC371EA80}"/>
              </a:ext>
            </a:extLst>
          </p:cNvPr>
          <p:cNvSpPr>
            <a:spLocks noGrp="1"/>
          </p:cNvSpPr>
          <p:nvPr>
            <p:ph type="body" sz="quarter" idx="21"/>
          </p:nvPr>
        </p:nvSpPr>
        <p:spPr>
          <a:xfrm>
            <a:off x="4555963" y="1760624"/>
            <a:ext cx="3749040" cy="274320"/>
          </a:xfrm>
        </p:spPr>
        <p:txBody>
          <a:bodyPr/>
          <a:lstStyle/>
          <a:p>
            <a:r>
              <a:rPr lang="en-US" dirty="0"/>
              <a:t>SAMSUNG</a:t>
            </a:r>
          </a:p>
        </p:txBody>
      </p:sp>
    </p:spTree>
    <p:extLst>
      <p:ext uri="{BB962C8B-B14F-4D97-AF65-F5344CB8AC3E}">
        <p14:creationId xmlns:p14="http://schemas.microsoft.com/office/powerpoint/2010/main" val="186839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8. CME Group</a:t>
            </a:r>
          </a:p>
        </p:txBody>
      </p:sp>
      <p:graphicFrame>
        <p:nvGraphicFramePr>
          <p:cNvPr id="14" name="Content Placeholder 13">
            <a:extLst>
              <a:ext uri="{FF2B5EF4-FFF2-40B4-BE49-F238E27FC236}">
                <a16:creationId xmlns:a16="http://schemas.microsoft.com/office/drawing/2014/main" id="{E95FF2E6-37B3-4F6F-BE46-3B4E2BD1A279}"/>
              </a:ext>
            </a:extLst>
          </p:cNvPr>
          <p:cNvGraphicFramePr>
            <a:graphicFrameLocks noGrp="1"/>
          </p:cNvGraphicFramePr>
          <p:nvPr>
            <p:ph sz="half" idx="1"/>
            <p:extLst>
              <p:ext uri="{D42A27DB-BD31-4B8C-83A1-F6EECF244321}">
                <p14:modId xmlns:p14="http://schemas.microsoft.com/office/powerpoint/2010/main" val="2857650790"/>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er Placeholder 16"/>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2"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r>
              <a:rPr lang="en-US" dirty="0"/>
              <a:t>13</a:t>
            </a:r>
          </a:p>
        </p:txBody>
      </p:sp>
      <p:sp>
        <p:nvSpPr>
          <p:cNvPr id="13" name="Text Placeholder 10">
            <a:extLst>
              <a:ext uri="{FF2B5EF4-FFF2-40B4-BE49-F238E27FC236}">
                <a16:creationId xmlns:a16="http://schemas.microsoft.com/office/drawing/2014/main" id="{92DE70E9-83A7-46AC-87E7-1549F14FFC7E}"/>
              </a:ext>
            </a:extLst>
          </p:cNvPr>
          <p:cNvSpPr>
            <a:spLocks noGrp="1"/>
          </p:cNvSpPr>
          <p:nvPr>
            <p:ph type="body" sz="quarter" idx="15"/>
          </p:nvPr>
        </p:nvSpPr>
        <p:spPr>
          <a:xfrm>
            <a:off x="609599" y="612648"/>
            <a:ext cx="3657600" cy="126958"/>
          </a:xfrm>
        </p:spPr>
        <p:txBody>
          <a:bodyPr/>
          <a:lstStyle/>
          <a:p>
            <a:r>
              <a:rPr lang="en-US" dirty="0"/>
              <a:t>Thornburg Investment Income Builder Fund</a:t>
            </a:r>
          </a:p>
        </p:txBody>
      </p:sp>
      <p:sp>
        <p:nvSpPr>
          <p:cNvPr id="8" name="Text Placeholder 7"/>
          <p:cNvSpPr>
            <a:spLocks noGrp="1"/>
          </p:cNvSpPr>
          <p:nvPr>
            <p:ph type="body" sz="quarter" idx="19"/>
          </p:nvPr>
        </p:nvSpPr>
        <p:spPr>
          <a:xfrm>
            <a:off x="609600" y="4534186"/>
            <a:ext cx="10972801" cy="640080"/>
          </a:xfrm>
        </p:spPr>
        <p:txBody>
          <a:bodyPr/>
          <a:lstStyle/>
          <a:p>
            <a:r>
              <a:rPr lang="en-US" dirty="0"/>
              <a:t>CME Group exchanges offer a wide range of global benchmark products for trading and hedging assets tied to interest rates, equity indexes, currency exchange rates, energy, agricultural commodities, and metals. 2020 highlights: $4.9 billion revenue, $3.15 billion EBITDA.  2020 trading volumes flattish </a:t>
            </a:r>
            <a:r>
              <a:rPr lang="en-US" dirty="0" err="1"/>
              <a:t>yoy</a:t>
            </a:r>
            <a:r>
              <a:rPr lang="en-US" dirty="0"/>
              <a:t> on low interest rate volatility, 2021 volumes +2.6% </a:t>
            </a:r>
            <a:r>
              <a:rPr lang="en-US" dirty="0" err="1"/>
              <a:t>yoy</a:t>
            </a:r>
            <a:r>
              <a:rPr lang="en-US" dirty="0"/>
              <a:t>. Incremental profitability on volume increases is high.  Average annual trading volume growth since 1972 averaged +13% </a:t>
            </a:r>
            <a:r>
              <a:rPr lang="en-US" dirty="0" err="1"/>
              <a:t>yoy</a:t>
            </a:r>
            <a:r>
              <a:rPr lang="en-US" dirty="0"/>
              <a:t>. Quarterly trade volumes are volatile. </a:t>
            </a:r>
          </a:p>
        </p:txBody>
      </p:sp>
      <p:sp>
        <p:nvSpPr>
          <p:cNvPr id="11" name="Text Placeholder 10"/>
          <p:cNvSpPr>
            <a:spLocks noGrp="1"/>
          </p:cNvSpPr>
          <p:nvPr>
            <p:ph type="body" sz="quarter" idx="20"/>
          </p:nvPr>
        </p:nvSpPr>
        <p:spPr>
          <a:xfrm>
            <a:off x="609599" y="1760624"/>
            <a:ext cx="3657600" cy="184666"/>
          </a:xfrm>
        </p:spPr>
        <p:txBody>
          <a:bodyPr/>
          <a:lstStyle/>
          <a:p>
            <a:r>
              <a:rPr lang="en-US" dirty="0"/>
              <a:t>(Formerly Chicago Mercantile Exchange): $80 Billion Market Capitalization, $2 Billion Net Debt, 3.1% Trailing Year Dividend Yield.  </a:t>
            </a:r>
          </a:p>
          <a:p>
            <a:r>
              <a:rPr lang="en-US" dirty="0"/>
              <a:t>CME share price declined -37.6% from 2/23 to 3/23/2020, now fully recovered from March 2020 low. 2020 and 2021 revenues flattish YOY.</a:t>
            </a:r>
          </a:p>
          <a:p>
            <a:r>
              <a:rPr lang="en-US" dirty="0"/>
              <a:t>Daily trading volumes improving in recent months. Higher interest rates, debt outstanding &amp; volatile commodities prices should be positive for hedging activity and CME business volumes in 2022 and beyond.</a:t>
            </a:r>
          </a:p>
        </p:txBody>
      </p:sp>
      <p:sp>
        <p:nvSpPr>
          <p:cNvPr id="6" name="Text Placeholder 5"/>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7" name="Text Placeholder 6"/>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CME Group was 3.2% of the Fund as of 30/11/2021.</a:t>
            </a:r>
          </a:p>
        </p:txBody>
      </p:sp>
      <p:sp>
        <p:nvSpPr>
          <p:cNvPr id="33" name="Text Placeholder 32">
            <a:extLst>
              <a:ext uri="{FF2B5EF4-FFF2-40B4-BE49-F238E27FC236}">
                <a16:creationId xmlns:a16="http://schemas.microsoft.com/office/drawing/2014/main" id="{78A6E534-78EC-4E26-9086-33098BEEF41B}"/>
              </a:ext>
            </a:extLst>
          </p:cNvPr>
          <p:cNvSpPr>
            <a:spLocks noGrp="1"/>
          </p:cNvSpPr>
          <p:nvPr>
            <p:ph type="body" sz="quarter" idx="21"/>
          </p:nvPr>
        </p:nvSpPr>
        <p:spPr>
          <a:xfrm>
            <a:off x="4555963" y="1760624"/>
            <a:ext cx="3749040" cy="274320"/>
          </a:xfrm>
        </p:spPr>
        <p:txBody>
          <a:bodyPr/>
          <a:lstStyle/>
          <a:p>
            <a:r>
              <a:rPr lang="en-US" dirty="0"/>
              <a:t>CME GROUP</a:t>
            </a:r>
          </a:p>
        </p:txBody>
      </p:sp>
    </p:spTree>
    <p:extLst>
      <p:ext uri="{BB962C8B-B14F-4D97-AF65-F5344CB8AC3E}">
        <p14:creationId xmlns:p14="http://schemas.microsoft.com/office/powerpoint/2010/main" val="49461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9. Qualcomm</a:t>
            </a:r>
          </a:p>
        </p:txBody>
      </p:sp>
      <p:graphicFrame>
        <p:nvGraphicFramePr>
          <p:cNvPr id="15" name="Content Placeholder 14">
            <a:extLst>
              <a:ext uri="{FF2B5EF4-FFF2-40B4-BE49-F238E27FC236}">
                <a16:creationId xmlns:a16="http://schemas.microsoft.com/office/drawing/2014/main" id="{727ABE15-DA88-4625-AEFF-DBBC2F1DA8CB}"/>
              </a:ext>
            </a:extLst>
          </p:cNvPr>
          <p:cNvGraphicFramePr>
            <a:graphicFrameLocks noGrp="1"/>
          </p:cNvGraphicFramePr>
          <p:nvPr>
            <p:ph sz="half" idx="1"/>
            <p:extLst>
              <p:ext uri="{D42A27DB-BD31-4B8C-83A1-F6EECF244321}">
                <p14:modId xmlns:p14="http://schemas.microsoft.com/office/powerpoint/2010/main" val="952136237"/>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er Placeholder 16"/>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4"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46862B1F-0409-4F90-9513-39F994A063D2}" type="slidenum">
              <a:rPr lang="en-US"/>
              <a:pPr/>
              <a:t>14</a:t>
            </a:fld>
            <a:endParaRPr lang="en-US" dirty="0"/>
          </a:p>
        </p:txBody>
      </p:sp>
      <p:sp>
        <p:nvSpPr>
          <p:cNvPr id="13" name="Text Placeholder 10">
            <a:extLst>
              <a:ext uri="{FF2B5EF4-FFF2-40B4-BE49-F238E27FC236}">
                <a16:creationId xmlns:a16="http://schemas.microsoft.com/office/drawing/2014/main" id="{7BB8DA6F-7026-45D3-8F6C-7A82D3EA66DC}"/>
              </a:ext>
            </a:extLst>
          </p:cNvPr>
          <p:cNvSpPr>
            <a:spLocks noGrp="1"/>
          </p:cNvSpPr>
          <p:nvPr>
            <p:ph type="body" sz="quarter" idx="15"/>
          </p:nvPr>
        </p:nvSpPr>
        <p:spPr>
          <a:xfrm>
            <a:off x="609599" y="612648"/>
            <a:ext cx="3657600" cy="126958"/>
          </a:xfrm>
        </p:spPr>
        <p:txBody>
          <a:bodyPr/>
          <a:lstStyle/>
          <a:p>
            <a:r>
              <a:rPr lang="en-US" dirty="0"/>
              <a:t>Thornburg Investment Income Builder Fund</a:t>
            </a:r>
          </a:p>
        </p:txBody>
      </p:sp>
      <p:sp>
        <p:nvSpPr>
          <p:cNvPr id="8" name="Text Placeholder 7"/>
          <p:cNvSpPr>
            <a:spLocks noGrp="1"/>
          </p:cNvSpPr>
          <p:nvPr>
            <p:ph type="body" sz="quarter" idx="19"/>
          </p:nvPr>
        </p:nvSpPr>
        <p:spPr>
          <a:xfrm>
            <a:off x="609600" y="4534186"/>
            <a:ext cx="10972801" cy="640080"/>
          </a:xfrm>
        </p:spPr>
        <p:txBody>
          <a:bodyPr/>
          <a:lstStyle/>
          <a:p>
            <a:r>
              <a:rPr lang="en-US" dirty="0"/>
              <a:t>Qualcomm develops &amp; supplies integrated circuits and system software based on 3G/4G/5G and other technologies for used in wireless devices and network gateway equipment. Proliferation of billions of connected devices globally should be positive for Qualcomm. Trailing 5-year revenue, EBITDA, and dividend per share growth CAGRs of +13%, +14%, and +5.6%, respectively. </a:t>
            </a:r>
          </a:p>
        </p:txBody>
      </p:sp>
      <p:sp>
        <p:nvSpPr>
          <p:cNvPr id="11" name="Text Placeholder 10"/>
          <p:cNvSpPr>
            <a:spLocks noGrp="1"/>
          </p:cNvSpPr>
          <p:nvPr>
            <p:ph type="body" sz="quarter" idx="20"/>
          </p:nvPr>
        </p:nvSpPr>
        <p:spPr>
          <a:xfrm>
            <a:off x="609599" y="1760624"/>
            <a:ext cx="3657600" cy="184666"/>
          </a:xfrm>
        </p:spPr>
        <p:txBody>
          <a:bodyPr/>
          <a:lstStyle/>
          <a:p>
            <a:r>
              <a:rPr lang="en-US" dirty="0"/>
              <a:t>Multinational semiconductor &amp; telecommunications equipment company, developing foundational technologies for wireless communications $211 Billion Market Capitalization, $4 Billion Net Debt,, $11.6 Billion FY’21 EBITDA. 1.49% Dividend Yield </a:t>
            </a:r>
          </a:p>
        </p:txBody>
      </p:sp>
      <p:sp>
        <p:nvSpPr>
          <p:cNvPr id="6" name="Text Placeholder 5"/>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7" name="Text Placeholder 6"/>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Qualcomm was 3.1% of the Fund as of 30/11/2021.</a:t>
            </a:r>
          </a:p>
        </p:txBody>
      </p:sp>
      <p:sp>
        <p:nvSpPr>
          <p:cNvPr id="33" name="Text Placeholder 32">
            <a:extLst>
              <a:ext uri="{FF2B5EF4-FFF2-40B4-BE49-F238E27FC236}">
                <a16:creationId xmlns:a16="http://schemas.microsoft.com/office/drawing/2014/main" id="{77142411-7B98-4834-83BB-337374337526}"/>
              </a:ext>
            </a:extLst>
          </p:cNvPr>
          <p:cNvSpPr>
            <a:spLocks noGrp="1"/>
          </p:cNvSpPr>
          <p:nvPr>
            <p:ph type="body" sz="quarter" idx="21"/>
          </p:nvPr>
        </p:nvSpPr>
        <p:spPr>
          <a:xfrm>
            <a:off x="4555963" y="1760624"/>
            <a:ext cx="3749040" cy="274320"/>
          </a:xfrm>
        </p:spPr>
        <p:txBody>
          <a:bodyPr/>
          <a:lstStyle/>
          <a:p>
            <a:r>
              <a:rPr lang="en-US" dirty="0"/>
              <a:t>QUALCOMM</a:t>
            </a:r>
          </a:p>
        </p:txBody>
      </p:sp>
    </p:spTree>
    <p:extLst>
      <p:ext uri="{BB962C8B-B14F-4D97-AF65-F5344CB8AC3E}">
        <p14:creationId xmlns:p14="http://schemas.microsoft.com/office/powerpoint/2010/main" val="157637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10. Tesco</a:t>
            </a:r>
          </a:p>
        </p:txBody>
      </p:sp>
      <p:graphicFrame>
        <p:nvGraphicFramePr>
          <p:cNvPr id="14" name="Content Placeholder 13">
            <a:extLst>
              <a:ext uri="{FF2B5EF4-FFF2-40B4-BE49-F238E27FC236}">
                <a16:creationId xmlns:a16="http://schemas.microsoft.com/office/drawing/2014/main" id="{64A1AEDB-F029-4B98-B03E-C0F89F8F5901}"/>
              </a:ext>
            </a:extLst>
          </p:cNvPr>
          <p:cNvGraphicFramePr>
            <a:graphicFrameLocks noGrp="1"/>
          </p:cNvGraphicFramePr>
          <p:nvPr>
            <p:ph sz="half" idx="1"/>
            <p:extLst>
              <p:ext uri="{D42A27DB-BD31-4B8C-83A1-F6EECF244321}">
                <p14:modId xmlns:p14="http://schemas.microsoft.com/office/powerpoint/2010/main" val="246861377"/>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16" name="Footer Placeholder 15"/>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2"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A2D2E4A3-D33D-439E-90B5-EBB4AC9DAB22}" type="slidenum">
              <a:rPr lang="en-US"/>
              <a:pPr/>
              <a:t>15</a:t>
            </a:fld>
            <a:endParaRPr lang="en-US" dirty="0"/>
          </a:p>
        </p:txBody>
      </p:sp>
      <p:sp>
        <p:nvSpPr>
          <p:cNvPr id="13" name="Text Placeholder 10">
            <a:extLst>
              <a:ext uri="{FF2B5EF4-FFF2-40B4-BE49-F238E27FC236}">
                <a16:creationId xmlns:a16="http://schemas.microsoft.com/office/drawing/2014/main" id="{C153B8CD-5FF2-44A9-8EEC-4AD4D54353A4}"/>
              </a:ext>
            </a:extLst>
          </p:cNvPr>
          <p:cNvSpPr>
            <a:spLocks noGrp="1"/>
          </p:cNvSpPr>
          <p:nvPr>
            <p:ph type="body" sz="quarter" idx="15"/>
          </p:nvPr>
        </p:nvSpPr>
        <p:spPr>
          <a:xfrm>
            <a:off x="609599" y="612648"/>
            <a:ext cx="3657600" cy="126958"/>
          </a:xfrm>
        </p:spPr>
        <p:txBody>
          <a:bodyPr/>
          <a:lstStyle/>
          <a:p>
            <a:r>
              <a:rPr lang="en-US" dirty="0"/>
              <a:t>Thornburg Investment Income Builder Fund</a:t>
            </a:r>
          </a:p>
        </p:txBody>
      </p:sp>
      <p:sp>
        <p:nvSpPr>
          <p:cNvPr id="8" name="Text Placeholder 7"/>
          <p:cNvSpPr>
            <a:spLocks noGrp="1"/>
          </p:cNvSpPr>
          <p:nvPr>
            <p:ph type="body" sz="quarter" idx="19"/>
          </p:nvPr>
        </p:nvSpPr>
        <p:spPr>
          <a:xfrm>
            <a:off x="609600" y="4608005"/>
            <a:ext cx="10972801" cy="492443"/>
          </a:xfrm>
        </p:spPr>
        <p:txBody>
          <a:bodyPr/>
          <a:lstStyle/>
          <a:p>
            <a:r>
              <a:rPr lang="en-US" dirty="0"/>
              <a:t>Tesco is the largest U.K-based retailer with more than 4,000 stores in the UK, Ireland, Czech Republic, Hungary, and Slovakia. FY-2021 highlights: GBP 53 billion revenue, GBP 3.6 billion retail  EBITDA. Expect TSCO to buy back approximately 2% of its shares outstanding in FY’22, pay a progressive dividend excluding 2021 special dividend. </a:t>
            </a:r>
          </a:p>
        </p:txBody>
      </p:sp>
      <p:sp>
        <p:nvSpPr>
          <p:cNvPr id="9" name="Text Placeholder 8"/>
          <p:cNvSpPr>
            <a:spLocks noGrp="1"/>
          </p:cNvSpPr>
          <p:nvPr>
            <p:ph type="body" sz="quarter" idx="20"/>
          </p:nvPr>
        </p:nvSpPr>
        <p:spPr>
          <a:xfrm>
            <a:off x="609599" y="1760624"/>
            <a:ext cx="3657600" cy="184666"/>
          </a:xfrm>
        </p:spPr>
        <p:txBody>
          <a:bodyPr/>
          <a:lstStyle/>
          <a:p>
            <a:r>
              <a:rPr lang="en-US" dirty="0"/>
              <a:t>U.K-based food &amp; general merchandise retailer: GBP 22.2 billion market capitalization, GBP 10.2 billion net debt, GBP 3.6 billion FY’21 EBITDA, with expected &gt; 20% y/y increase for February 2022 FY. </a:t>
            </a:r>
          </a:p>
          <a:p>
            <a:r>
              <a:rPr lang="en-US" dirty="0"/>
              <a:t>Tesco sold underperforming Asian and Poland businesses recently, now more focused on traditional home markets that have been highly cash generative. </a:t>
            </a:r>
          </a:p>
          <a:p>
            <a:r>
              <a:rPr lang="en-US" dirty="0"/>
              <a:t>2-Year comparable retail sales growth +8.4% in remaining businesses in H1’FY22. 3.6% Dividend Yield</a:t>
            </a:r>
          </a:p>
        </p:txBody>
      </p:sp>
      <p:sp>
        <p:nvSpPr>
          <p:cNvPr id="6" name="Text Placeholder 5"/>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7" name="Text Placeholder 6"/>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Tesco was 2.9% of the Fund as of 30/11/2021.</a:t>
            </a:r>
          </a:p>
        </p:txBody>
      </p:sp>
      <p:sp>
        <p:nvSpPr>
          <p:cNvPr id="42" name="Text Placeholder 41">
            <a:extLst>
              <a:ext uri="{FF2B5EF4-FFF2-40B4-BE49-F238E27FC236}">
                <a16:creationId xmlns:a16="http://schemas.microsoft.com/office/drawing/2014/main" id="{38196FEB-0946-4AC8-BFCC-52BA78CDD4DE}"/>
              </a:ext>
            </a:extLst>
          </p:cNvPr>
          <p:cNvSpPr>
            <a:spLocks noGrp="1"/>
          </p:cNvSpPr>
          <p:nvPr>
            <p:ph type="body" sz="quarter" idx="21"/>
          </p:nvPr>
        </p:nvSpPr>
        <p:spPr>
          <a:xfrm>
            <a:off x="4555963" y="1760624"/>
            <a:ext cx="3749040" cy="274320"/>
          </a:xfrm>
        </p:spPr>
        <p:txBody>
          <a:bodyPr/>
          <a:lstStyle/>
          <a:p>
            <a:r>
              <a:rPr lang="en-US" dirty="0"/>
              <a:t>TESCO</a:t>
            </a:r>
          </a:p>
        </p:txBody>
      </p:sp>
    </p:spTree>
    <p:extLst>
      <p:ext uri="{BB962C8B-B14F-4D97-AF65-F5344CB8AC3E}">
        <p14:creationId xmlns:p14="http://schemas.microsoft.com/office/powerpoint/2010/main" val="258371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5E1CEDE-938B-46F2-9849-B9021FAAE2FD}"/>
              </a:ext>
            </a:extLst>
          </p:cNvPr>
          <p:cNvSpPr>
            <a:spLocks noGrp="1"/>
          </p:cNvSpPr>
          <p:nvPr>
            <p:ph type="title"/>
          </p:nvPr>
        </p:nvSpPr>
        <p:spPr>
          <a:xfrm>
            <a:off x="609601" y="1216958"/>
            <a:ext cx="8539795" cy="249299"/>
          </a:xfrm>
        </p:spPr>
        <p:txBody>
          <a:bodyPr/>
          <a:lstStyle/>
          <a:p>
            <a:r>
              <a:rPr lang="en-US" dirty="0"/>
              <a:t>Stock &amp; Bond Yields from Identical Issuers</a:t>
            </a:r>
          </a:p>
        </p:txBody>
      </p:sp>
      <p:graphicFrame>
        <p:nvGraphicFramePr>
          <p:cNvPr id="21" name="Group 439">
            <a:extLst>
              <a:ext uri="{FF2B5EF4-FFF2-40B4-BE49-F238E27FC236}">
                <a16:creationId xmlns:a16="http://schemas.microsoft.com/office/drawing/2014/main" id="{B89CE30F-58D8-4E36-9F1F-EEA33D025AC7}"/>
              </a:ext>
            </a:extLst>
          </p:cNvPr>
          <p:cNvGraphicFramePr>
            <a:graphicFrameLocks noGrp="1"/>
          </p:cNvGraphicFramePr>
          <p:nvPr>
            <p:ph sz="half" idx="1"/>
            <p:extLst>
              <p:ext uri="{D42A27DB-BD31-4B8C-83A1-F6EECF244321}">
                <p14:modId xmlns:p14="http://schemas.microsoft.com/office/powerpoint/2010/main" val="3744841308"/>
              </p:ext>
            </p:extLst>
          </p:nvPr>
        </p:nvGraphicFramePr>
        <p:xfrm>
          <a:off x="609600" y="1993900"/>
          <a:ext cx="10972798" cy="2823540"/>
        </p:xfrm>
        <a:graphic>
          <a:graphicData uri="http://schemas.openxmlformats.org/drawingml/2006/table">
            <a:tbl>
              <a:tblPr/>
              <a:tblGrid>
                <a:gridCol w="3398070">
                  <a:extLst>
                    <a:ext uri="{9D8B030D-6E8A-4147-A177-3AD203B41FA5}">
                      <a16:colId xmlns:a16="http://schemas.microsoft.com/office/drawing/2014/main" val="20000"/>
                    </a:ext>
                  </a:extLst>
                </a:gridCol>
                <a:gridCol w="2632915">
                  <a:extLst>
                    <a:ext uri="{9D8B030D-6E8A-4147-A177-3AD203B41FA5}">
                      <a16:colId xmlns:a16="http://schemas.microsoft.com/office/drawing/2014/main" val="20001"/>
                    </a:ext>
                  </a:extLst>
                </a:gridCol>
                <a:gridCol w="2632915">
                  <a:extLst>
                    <a:ext uri="{9D8B030D-6E8A-4147-A177-3AD203B41FA5}">
                      <a16:colId xmlns:a16="http://schemas.microsoft.com/office/drawing/2014/main" val="1453798786"/>
                    </a:ext>
                  </a:extLst>
                </a:gridCol>
                <a:gridCol w="2308898">
                  <a:extLst>
                    <a:ext uri="{9D8B030D-6E8A-4147-A177-3AD203B41FA5}">
                      <a16:colId xmlns:a16="http://schemas.microsoft.com/office/drawing/2014/main" val="498488299"/>
                    </a:ext>
                  </a:extLst>
                </a:gridCol>
              </a:tblGrid>
              <a:tr h="299984">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1" i="0" u="none" strike="noStrike" kern="1200" cap="none" normalizeH="0" baseline="0" dirty="0">
                        <a:ln>
                          <a:noFill/>
                        </a:ln>
                        <a:solidFill>
                          <a:schemeClr val="tx1"/>
                        </a:solidFill>
                        <a:effectLst/>
                        <a:latin typeface="Arial Nova" panose="020B0504020202020204" pitchFamily="34" charset="0"/>
                        <a:ea typeface="+mn-ea"/>
                        <a:cs typeface="Arial" panose="020B0604020202020204" pitchFamily="34" charset="0"/>
                      </a:endParaRPr>
                    </a:p>
                  </a:txBody>
                  <a:tcPr marL="66751" marR="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Nova" panose="020B0504020202020204" pitchFamily="34" charset="0"/>
                          <a:cs typeface="Arial" panose="020B0604020202020204" pitchFamily="34" charset="0"/>
                        </a:rPr>
                        <a:t>TRAILING 12-MONTH </a:t>
                      </a:r>
                      <a:br>
                        <a:rPr kumimoji="0" lang="en-US" sz="1000" b="1" i="0" u="none" strike="noStrike" cap="none" normalizeH="0" baseline="0" dirty="0">
                          <a:ln>
                            <a:noFill/>
                          </a:ln>
                          <a:solidFill>
                            <a:schemeClr val="tx1"/>
                          </a:solidFill>
                          <a:effectLst/>
                          <a:latin typeface="Arial Nova" panose="020B0504020202020204" pitchFamily="34" charset="0"/>
                          <a:cs typeface="Arial" panose="020B0604020202020204" pitchFamily="34" charset="0"/>
                        </a:rPr>
                      </a:br>
                      <a:r>
                        <a:rPr kumimoji="0" lang="en-US" sz="1000" b="1" i="0" u="none" strike="noStrike" cap="none" normalizeH="0" baseline="0" dirty="0">
                          <a:ln>
                            <a:noFill/>
                          </a:ln>
                          <a:solidFill>
                            <a:schemeClr val="tx1"/>
                          </a:solidFill>
                          <a:effectLst/>
                          <a:latin typeface="Arial Nova" panose="020B0504020202020204" pitchFamily="34" charset="0"/>
                          <a:cs typeface="Arial" panose="020B0604020202020204" pitchFamily="34" charset="0"/>
                        </a:rPr>
                        <a:t>DIVIDEND YIELD (%) </a:t>
                      </a:r>
                    </a:p>
                  </a:txBody>
                  <a:tcPr marL="69713" marR="0" marT="0" marB="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Nova" panose="020B0504020202020204" pitchFamily="34" charset="0"/>
                          <a:cs typeface="Arial" panose="020B0604020202020204" pitchFamily="34" charset="0"/>
                        </a:rPr>
                        <a:t>CURRENT MARKET DEBT </a:t>
                      </a:r>
                      <a:br>
                        <a:rPr kumimoji="0" lang="en-US" sz="1000" b="1" i="0" u="none" strike="noStrike" cap="none" normalizeH="0" baseline="0" dirty="0">
                          <a:ln>
                            <a:noFill/>
                          </a:ln>
                          <a:solidFill>
                            <a:schemeClr val="tx1"/>
                          </a:solidFill>
                          <a:effectLst/>
                          <a:latin typeface="Arial Nova" panose="020B0504020202020204" pitchFamily="34" charset="0"/>
                          <a:cs typeface="Arial" panose="020B0604020202020204" pitchFamily="34" charset="0"/>
                        </a:rPr>
                      </a:br>
                      <a:r>
                        <a:rPr kumimoji="0" lang="en-US" sz="1000" b="1" i="0" u="none" strike="noStrike" cap="none" normalizeH="0" baseline="0" dirty="0">
                          <a:ln>
                            <a:noFill/>
                          </a:ln>
                          <a:solidFill>
                            <a:schemeClr val="tx1"/>
                          </a:solidFill>
                          <a:effectLst/>
                          <a:latin typeface="Arial Nova" panose="020B0504020202020204" pitchFamily="34" charset="0"/>
                          <a:cs typeface="Arial" panose="020B0604020202020204" pitchFamily="34" charset="0"/>
                        </a:rPr>
                        <a:t>YIELD (%)</a:t>
                      </a:r>
                    </a:p>
                  </a:txBody>
                  <a:tcPr marL="69713" marR="0" marT="0" marB="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Nova" panose="020B0504020202020204" pitchFamily="34" charset="0"/>
                          <a:cs typeface="Arial" panose="020B0604020202020204" pitchFamily="34" charset="0"/>
                        </a:rPr>
                        <a:t>SPECIFIC DEBT ISSUE</a:t>
                      </a:r>
                    </a:p>
                  </a:txBody>
                  <a:tcPr marL="69713" marR="0" marT="0" marB="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Taiwan Semiconductor Manufacturing Co. Ltd.</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1.79</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0.65</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0.65% due 5/2031</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Broadcom Inc.</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2.46</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2.76</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4.15% due 11/2030</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2959796"/>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Total SA</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5.92</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0.50</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0.5% due 12/2022</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Orange SA</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7.44</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0.67</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1.34% due 5/2031</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Vodafone plc (GBP)</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6.82</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1.68</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5.90% due 11/2032</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9553283"/>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AbbVie, Inc.</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4.17</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2.11</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3.20% due 11/2029</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6428377"/>
                  </a:ext>
                </a:extLst>
              </a:tr>
              <a:tr h="251874">
                <a:tc>
                  <a:txBody>
                    <a:bodyPr/>
                    <a:lstStyle/>
                    <a:p>
                      <a:pPr algn="l" fontAlgn="b"/>
                      <a:r>
                        <a:rPr lang="en-US" sz="1000" b="0" i="0" u="none" strike="noStrike" dirty="0">
                          <a:solidFill>
                            <a:schemeClr val="tx1"/>
                          </a:solidFill>
                          <a:effectLst/>
                          <a:latin typeface="Arial Nova Light" panose="020B0304020202020204" pitchFamily="34" charset="0"/>
                          <a:cs typeface="Arial" panose="020B0604020202020204" pitchFamily="34" charset="0"/>
                        </a:rPr>
                        <a:t>Samsung</a:t>
                      </a:r>
                      <a:r>
                        <a:rPr lang="en-US" sz="1000" b="0" i="0" u="none" strike="noStrike" baseline="0" dirty="0">
                          <a:solidFill>
                            <a:schemeClr val="tx1"/>
                          </a:solidFill>
                          <a:effectLst/>
                          <a:latin typeface="Arial Nova Light" panose="020B0304020202020204" pitchFamily="34" charset="0"/>
                          <a:cs typeface="Arial" panose="020B0604020202020204" pitchFamily="34" charset="0"/>
                        </a:rPr>
                        <a:t> Electronics (KRW)</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3.86</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0.85</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7.70% due 10/1/2027 (US$)</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95331"/>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CME Group</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3.00</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1.66</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3.75% due 6/15/2028</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1713046"/>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Qualcomm</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1.49</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1.77</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1.65% due 5/2032</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18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Tesco plc</a:t>
                      </a:r>
                    </a:p>
                  </a:txBody>
                  <a:tcPr marL="66751" marR="6953" marT="7144" marB="0" anchor="ctr">
                    <a:lnL w="12700" cap="flat" cmpd="sng" algn="ctr">
                      <a:no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3.52</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4.38</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l" fontAlgn="ctr"/>
                      <a:r>
                        <a:rPr lang="en-US" sz="1000" b="0" i="0" u="none" strike="noStrike" dirty="0">
                          <a:effectLst/>
                          <a:latin typeface="Arial Nova Light" panose="020B0304020202020204" pitchFamily="34" charset="0"/>
                        </a:rPr>
                        <a:t>5.5% due 1/2033</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Footer Placeholder 3">
            <a:extLst>
              <a:ext uri="{FF2B5EF4-FFF2-40B4-BE49-F238E27FC236}">
                <a16:creationId xmlns:a16="http://schemas.microsoft.com/office/drawing/2014/main" id="{78146053-A794-4F74-9747-8939C593DDE5}"/>
              </a:ext>
            </a:extLst>
          </p:cNvPr>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5" name="Slide Number Placeholder 4">
            <a:extLst>
              <a:ext uri="{FF2B5EF4-FFF2-40B4-BE49-F238E27FC236}">
                <a16:creationId xmlns:a16="http://schemas.microsoft.com/office/drawing/2014/main" id="{FD7A730D-B868-49E8-9D76-B4D25BA80A01}"/>
              </a:ext>
            </a:extLst>
          </p:cNvPr>
          <p:cNvSpPr>
            <a:spLocks noGrp="1"/>
          </p:cNvSpPr>
          <p:nvPr>
            <p:ph type="sldNum" sz="quarter" idx="12"/>
          </p:nvPr>
        </p:nvSpPr>
        <p:spPr>
          <a:xfrm>
            <a:off x="11250592" y="6356356"/>
            <a:ext cx="331808" cy="182877"/>
          </a:xfrm>
        </p:spPr>
        <p:txBody>
          <a:bodyPr/>
          <a:lstStyle/>
          <a:p>
            <a:fld id="{07AD6B60-1C19-2246-A923-3503AC7EC2C5}" type="slidenum">
              <a:rPr lang="en-US" smtClean="0"/>
              <a:pPr/>
              <a:t>16</a:t>
            </a:fld>
            <a:endParaRPr lang="en-US" dirty="0"/>
          </a:p>
        </p:txBody>
      </p:sp>
      <p:sp>
        <p:nvSpPr>
          <p:cNvPr id="26" name="Text Placeholder 25">
            <a:extLst>
              <a:ext uri="{FF2B5EF4-FFF2-40B4-BE49-F238E27FC236}">
                <a16:creationId xmlns:a16="http://schemas.microsoft.com/office/drawing/2014/main" id="{48F13DC1-16E6-4398-B58F-2F6E1FF005F5}"/>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11" name="Text Placeholder 10">
            <a:extLst>
              <a:ext uri="{FF2B5EF4-FFF2-40B4-BE49-F238E27FC236}">
                <a16:creationId xmlns:a16="http://schemas.microsoft.com/office/drawing/2014/main" id="{8E022735-24CF-49F7-B509-7B1F9A08396A}"/>
              </a:ext>
            </a:extLst>
          </p:cNvPr>
          <p:cNvSpPr>
            <a:spLocks noGrp="1"/>
          </p:cNvSpPr>
          <p:nvPr>
            <p:ph type="body" sz="quarter" idx="19"/>
          </p:nvPr>
        </p:nvSpPr>
        <p:spPr>
          <a:xfrm>
            <a:off x="609600" y="1554163"/>
            <a:ext cx="8540750" cy="161583"/>
          </a:xfrm>
        </p:spPr>
        <p:txBody>
          <a:bodyPr/>
          <a:lstStyle/>
          <a:p>
            <a:r>
              <a:rPr lang="en-US" dirty="0"/>
              <a:t>Top 10 Investment Positions: Equity Dividend Yield vs. Traded Debt Yield, Same Issuer </a:t>
            </a:r>
          </a:p>
        </p:txBody>
      </p:sp>
      <p:sp>
        <p:nvSpPr>
          <p:cNvPr id="12" name="Text Placeholder 11">
            <a:extLst>
              <a:ext uri="{FF2B5EF4-FFF2-40B4-BE49-F238E27FC236}">
                <a16:creationId xmlns:a16="http://schemas.microsoft.com/office/drawing/2014/main" id="{44AA2942-6166-42C8-9362-1CBEE6468D4A}"/>
              </a:ext>
            </a:extLst>
          </p:cNvPr>
          <p:cNvSpPr>
            <a:spLocks noGrp="1"/>
          </p:cNvSpPr>
          <p:nvPr>
            <p:ph type="body" sz="quarter" idx="20"/>
          </p:nvPr>
        </p:nvSpPr>
        <p:spPr>
          <a:xfrm>
            <a:off x="622300" y="5405909"/>
            <a:ext cx="10569575" cy="115416"/>
          </a:xfrm>
        </p:spPr>
        <p:txBody>
          <a:bodyPr/>
          <a:lstStyle/>
          <a:p>
            <a:r>
              <a:rPr lang="en-US" dirty="0"/>
              <a:t>Past performance does not guarantee future results.</a:t>
            </a:r>
          </a:p>
        </p:txBody>
      </p:sp>
      <p:sp>
        <p:nvSpPr>
          <p:cNvPr id="13" name="Text Placeholder 12">
            <a:extLst>
              <a:ext uri="{FF2B5EF4-FFF2-40B4-BE49-F238E27FC236}">
                <a16:creationId xmlns:a16="http://schemas.microsoft.com/office/drawing/2014/main" id="{8C537D59-CB0B-4819-BFFA-89F9D4B2A81E}"/>
              </a:ext>
            </a:extLst>
          </p:cNvPr>
          <p:cNvSpPr>
            <a:spLocks noGrp="1"/>
          </p:cNvSpPr>
          <p:nvPr>
            <p:ph type="body" sz="quarter" idx="21"/>
          </p:nvPr>
        </p:nvSpPr>
        <p:spPr>
          <a:xfrm>
            <a:off x="622300" y="5595938"/>
            <a:ext cx="10569575" cy="369332"/>
          </a:xfrm>
        </p:spPr>
        <p:txBody>
          <a:bodyPr/>
          <a:lstStyle/>
          <a:p>
            <a:r>
              <a:rPr lang="en-US" dirty="0"/>
              <a:t>Source: Bloomberg, as of 31/12/2021 Debt Prices</a:t>
            </a:r>
          </a:p>
          <a:p>
            <a:r>
              <a:rPr lang="en-US" dirty="0"/>
              <a:t>*Dividend yields reflect announced intentions, or actual 2021 dividends paid as specific to the issuer.</a:t>
            </a:r>
          </a:p>
          <a:p>
            <a:r>
              <a:rPr lang="en-US" dirty="0"/>
              <a:t>Holdings can and do vary.</a:t>
            </a:r>
          </a:p>
        </p:txBody>
      </p:sp>
    </p:spTree>
    <p:extLst>
      <p:ext uri="{BB962C8B-B14F-4D97-AF65-F5344CB8AC3E}">
        <p14:creationId xmlns:p14="http://schemas.microsoft.com/office/powerpoint/2010/main" val="245653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601" y="1216958"/>
            <a:ext cx="8539795" cy="249299"/>
          </a:xfrm>
        </p:spPr>
        <p:txBody>
          <a:bodyPr/>
          <a:lstStyle/>
          <a:p>
            <a:r>
              <a:rPr lang="en-US" dirty="0"/>
              <a:t>Next 15 Equity Holdings (page 1 of 2)</a:t>
            </a:r>
          </a:p>
        </p:txBody>
      </p:sp>
      <p:graphicFrame>
        <p:nvGraphicFramePr>
          <p:cNvPr id="28" name="Content Placeholder 18">
            <a:extLst>
              <a:ext uri="{FF2B5EF4-FFF2-40B4-BE49-F238E27FC236}">
                <a16:creationId xmlns:a16="http://schemas.microsoft.com/office/drawing/2014/main" id="{5B8B6C2A-A29E-4116-90CF-719985C1912C}"/>
              </a:ext>
            </a:extLst>
          </p:cNvPr>
          <p:cNvGraphicFramePr>
            <a:graphicFrameLocks noGrp="1"/>
          </p:cNvGraphicFramePr>
          <p:nvPr>
            <p:ph sz="half" idx="1"/>
            <p:extLst>
              <p:ext uri="{D42A27DB-BD31-4B8C-83A1-F6EECF244321}">
                <p14:modId xmlns:p14="http://schemas.microsoft.com/office/powerpoint/2010/main" val="4030511195"/>
              </p:ext>
            </p:extLst>
          </p:nvPr>
        </p:nvGraphicFramePr>
        <p:xfrm>
          <a:off x="609600" y="1993900"/>
          <a:ext cx="10972797" cy="3613045"/>
        </p:xfrm>
        <a:graphic>
          <a:graphicData uri="http://schemas.openxmlformats.org/drawingml/2006/table">
            <a:tbl>
              <a:tblPr/>
              <a:tblGrid>
                <a:gridCol w="3562524">
                  <a:extLst>
                    <a:ext uri="{9D8B030D-6E8A-4147-A177-3AD203B41FA5}">
                      <a16:colId xmlns:a16="http://schemas.microsoft.com/office/drawing/2014/main" val="1424448333"/>
                    </a:ext>
                  </a:extLst>
                </a:gridCol>
                <a:gridCol w="2470091">
                  <a:extLst>
                    <a:ext uri="{9D8B030D-6E8A-4147-A177-3AD203B41FA5}">
                      <a16:colId xmlns:a16="http://schemas.microsoft.com/office/drawing/2014/main" val="3005821795"/>
                    </a:ext>
                  </a:extLst>
                </a:gridCol>
                <a:gridCol w="2470091">
                  <a:extLst>
                    <a:ext uri="{9D8B030D-6E8A-4147-A177-3AD203B41FA5}">
                      <a16:colId xmlns:a16="http://schemas.microsoft.com/office/drawing/2014/main" val="3419764917"/>
                    </a:ext>
                  </a:extLst>
                </a:gridCol>
                <a:gridCol w="2470091">
                  <a:extLst>
                    <a:ext uri="{9D8B030D-6E8A-4147-A177-3AD203B41FA5}">
                      <a16:colId xmlns:a16="http://schemas.microsoft.com/office/drawing/2014/main" val="3513700098"/>
                    </a:ext>
                  </a:extLst>
                </a:gridCol>
              </a:tblGrid>
              <a:tr h="321205">
                <a:tc>
                  <a:txBody>
                    <a:bodyPr/>
                    <a:lstStyle/>
                    <a:p>
                      <a:pPr algn="l" rtl="0" fontAlgn="ctr"/>
                      <a:r>
                        <a:rPr lang="en-US" sz="1000" b="1" kern="1200" dirty="0">
                          <a:solidFill>
                            <a:schemeClr val="tx1"/>
                          </a:solidFill>
                          <a:effectLst/>
                          <a:latin typeface="Arial Nova" panose="020B0504020202020204" pitchFamily="34" charset="0"/>
                          <a:ea typeface="+mn-ea"/>
                          <a:cs typeface="Arial" panose="020B0604020202020204" pitchFamily="34" charset="0"/>
                        </a:rPr>
                        <a:t>NAME OF COMPANY</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a:solidFill>
                            <a:schemeClr val="tx1"/>
                          </a:solidFill>
                          <a:effectLst/>
                          <a:latin typeface="Arial Nova" panose="020B0504020202020204" pitchFamily="34" charset="0"/>
                          <a:cs typeface="Arial" panose="020B0604020202020204" pitchFamily="34" charset="0"/>
                        </a:rPr>
                        <a:t>2020 YEAR </a:t>
                      </a:r>
                      <a:br>
                        <a:rPr lang="en-US" sz="1000" b="1" i="0" u="none" strike="noStrike" dirty="0">
                          <a:solidFill>
                            <a:schemeClr val="tx1"/>
                          </a:solidFill>
                          <a:effectLst/>
                          <a:latin typeface="Arial Nova" panose="020B0504020202020204" pitchFamily="34" charset="0"/>
                          <a:cs typeface="Arial" panose="020B0604020202020204" pitchFamily="34" charset="0"/>
                        </a:rPr>
                      </a:br>
                      <a:r>
                        <a:rPr lang="en-US" sz="1000" b="1" i="0" u="none" strike="noStrike" dirty="0">
                          <a:solidFill>
                            <a:schemeClr val="tx1"/>
                          </a:solidFill>
                          <a:effectLst/>
                          <a:latin typeface="Arial Nova" panose="020B0504020202020204" pitchFamily="34" charset="0"/>
                          <a:cs typeface="Arial" panose="020B0604020202020204" pitchFamily="34" charset="0"/>
                        </a:rPr>
                        <a:t>PRICE CHANGE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a:solidFill>
                            <a:schemeClr val="tx1"/>
                          </a:solidFill>
                          <a:effectLst/>
                          <a:latin typeface="Arial Nova" panose="020B0504020202020204" pitchFamily="34" charset="0"/>
                          <a:cs typeface="Arial" panose="020B0604020202020204" pitchFamily="34" charset="0"/>
                        </a:rPr>
                        <a:t>2021 PRICE CHANGE</a:t>
                      </a:r>
                      <a:br>
                        <a:rPr lang="en-US" sz="1000" b="1" i="0" u="none" strike="noStrike" dirty="0">
                          <a:solidFill>
                            <a:schemeClr val="tx1"/>
                          </a:solidFill>
                          <a:effectLst/>
                          <a:latin typeface="Arial Nova" panose="020B0504020202020204" pitchFamily="34" charset="0"/>
                          <a:cs typeface="Arial" panose="020B0604020202020204" pitchFamily="34" charset="0"/>
                        </a:rPr>
                      </a:br>
                      <a:r>
                        <a:rPr lang="en-US" sz="1000" b="1" i="0" u="none" strike="noStrike" dirty="0">
                          <a:solidFill>
                            <a:schemeClr val="tx1"/>
                          </a:solidFill>
                          <a:effectLst/>
                          <a:latin typeface="Arial Nova" panose="020B0504020202020204" pitchFamily="34" charset="0"/>
                          <a:cs typeface="Arial" panose="020B0604020202020204" pitchFamily="34" charset="0"/>
                        </a:rPr>
                        <a:t>AT DECEMBER 31, 2021</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a:solidFill>
                            <a:schemeClr val="tx1"/>
                          </a:solidFill>
                          <a:effectLst/>
                          <a:latin typeface="Arial Nova" panose="020B0504020202020204" pitchFamily="34" charset="0"/>
                          <a:cs typeface="Arial" panose="020B0604020202020204" pitchFamily="34" charset="0"/>
                        </a:rPr>
                        <a:t>DIVIDEND YIELD</a:t>
                      </a:r>
                    </a:p>
                    <a:p>
                      <a:pPr algn="ctr" rtl="0" fontAlgn="ctr"/>
                      <a:r>
                        <a:rPr lang="en-US" sz="1000" b="1" i="0" u="none" strike="noStrike" dirty="0">
                          <a:solidFill>
                            <a:schemeClr val="tx1"/>
                          </a:solidFill>
                          <a:effectLst/>
                          <a:latin typeface="Arial Nova" panose="020B0504020202020204" pitchFamily="34" charset="0"/>
                          <a:cs typeface="Arial" panose="020B0604020202020204" pitchFamily="34" charset="0"/>
                        </a:rPr>
                        <a:t>AT DECEMBER 31, 2021 PRICE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3861282"/>
                  </a:ext>
                </a:extLst>
              </a:tr>
              <a:tr h="164592">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China Mobile Ltd.</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-32.5%</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5.3%</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7.24%</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2431752131"/>
                  </a:ext>
                </a:extLst>
              </a:tr>
              <a:tr h="164592">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World’s largest telecommunications network operator, net cash balance sheet</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hMerge="1">
                  <a:txBody>
                    <a:bodyPr/>
                    <a:lstStyle/>
                    <a:p>
                      <a:endParaRPr lang="en-US"/>
                    </a:p>
                  </a:txBody>
                  <a:tcPr>
                    <a:lnL w="12700" cmpd="sng">
                      <a:noFill/>
                      <a:prstDash val="solid"/>
                    </a:lnL>
                    <a:lnT w="12700" cmpd="sng">
                      <a:noFill/>
                      <a:prstDash val="solid"/>
                    </a:lnT>
                    <a:solidFill>
                      <a:srgbClr val="E8ECF0"/>
                    </a:solidFill>
                  </a:tcPr>
                </a:tc>
                <a:tc hMerge="1">
                  <a:txBody>
                    <a:bodyPr/>
                    <a:lstStyle/>
                    <a:p>
                      <a:endParaRPr lang="en-US"/>
                    </a:p>
                  </a:txBody>
                  <a:tcPr>
                    <a:lnL w="12700" cmpd="sng">
                      <a:noFill/>
                      <a:prstDash val="solid"/>
                    </a:lnL>
                    <a:lnT w="12700" cmpd="sng">
                      <a:noFill/>
                      <a:prstDash val="solid"/>
                    </a:lnT>
                    <a:solidFill>
                      <a:srgbClr val="E8ECF0"/>
                    </a:solidFill>
                  </a:tcPr>
                </a:tc>
                <a:tc>
                  <a:txBody>
                    <a:bodyPr/>
                    <a:lstStyle/>
                    <a:p>
                      <a:endParaRPr lang="en-US" sz="1000" dirty="0">
                        <a:latin typeface="Arial Nova Light" panose="020B030402020202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2387190229"/>
                  </a:ext>
                </a:extLst>
              </a:tr>
              <a:tr h="164592">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Pfizer, Inc.</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-0.9%</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60.4%</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2.71%</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53094012"/>
                  </a:ext>
                </a:extLst>
              </a:tr>
              <a:tr h="164592">
                <a:tc gridSpan="4">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Global health care company develops and sells medicines, vaccines, biologic therapies</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lnL w="12700" cmpd="sng">
                      <a:noFill/>
                      <a:prstDash val="solid"/>
                    </a:lnL>
                    <a:lnT w="12700" cmpd="sng">
                      <a:noFill/>
                      <a:prstDash val="solid"/>
                    </a:lnT>
                    <a:lnB w="12700" cmpd="sng">
                      <a:noFill/>
                      <a:prstDash val="solid"/>
                    </a:lnB>
                  </a:tcPr>
                </a:tc>
                <a:tc hMerge="1">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sz="1000" dirty="0">
                        <a:latin typeface="Arial Narrow" panose="020B060602020203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94224259"/>
                  </a:ext>
                </a:extLst>
              </a:tr>
              <a:tr h="164592">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Enel </a:t>
                      </a:r>
                      <a:r>
                        <a:rPr lang="en-US" sz="1000" b="1" i="0" u="none" strike="noStrike" dirty="0" err="1">
                          <a:solidFill>
                            <a:schemeClr val="tx1"/>
                          </a:solidFill>
                          <a:effectLst/>
                          <a:latin typeface="Arial Nova Light" panose="020B0304020202020204" pitchFamily="34" charset="0"/>
                          <a:cs typeface="Arial" panose="020B0604020202020204" pitchFamily="34" charset="0"/>
                        </a:rPr>
                        <a:t>SpA</a:t>
                      </a:r>
                      <a:endParaRPr lang="en-US" sz="1000" b="1" i="0" u="none" strike="noStrike" dirty="0">
                        <a:solidFill>
                          <a:schemeClr val="tx1"/>
                        </a:solidFill>
                        <a:effectLst/>
                        <a:latin typeface="Arial Nova Light" panose="020B0304020202020204" pitchFamily="34" charset="0"/>
                        <a:cs typeface="Arial" panose="020B0604020202020204" pitchFamily="34" charset="0"/>
                      </a:endParaRP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28.3%</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-21.6%</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5.39%</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1405502101"/>
                  </a:ext>
                </a:extLst>
              </a:tr>
              <a:tr h="164592">
                <a:tc gridSpan="4">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Generates, distributes, and sells electricity and gas in Southern Europe &amp; </a:t>
                      </a:r>
                      <a:r>
                        <a:rPr lang="en-US" sz="1000" b="0" i="0" u="none" strike="noStrike" dirty="0" err="1">
                          <a:solidFill>
                            <a:schemeClr val="tx1"/>
                          </a:solidFill>
                          <a:effectLst/>
                          <a:latin typeface="Arial Nova Light" panose="020B0304020202020204" pitchFamily="34" charset="0"/>
                          <a:cs typeface="Arial" panose="020B0604020202020204" pitchFamily="34" charset="0"/>
                        </a:rPr>
                        <a:t>LatAm</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hMerge="1">
                  <a:txBody>
                    <a:bodyPr/>
                    <a:lstStyle/>
                    <a:p>
                      <a:pPr algn="l" fontAlgn="ctr"/>
                      <a:endParaRPr lang="en-US" sz="1000" b="0" i="0" u="none" strike="noStrike">
                        <a:effectLst/>
                        <a:latin typeface="Arial Narrow" panose="020B0606020202030204" pitchFamily="34" charset="0"/>
                      </a:endParaRPr>
                    </a:p>
                  </a:txBody>
                  <a:tcPr marL="9525" marR="9525" marT="9525" marB="0" anchor="ctr">
                    <a:lnL w="12700" cmpd="sng">
                      <a:noFill/>
                      <a:prstDash val="solid"/>
                    </a:lnL>
                    <a:lnT w="12700" cmpd="sng">
                      <a:noFill/>
                      <a:prstDash val="solid"/>
                    </a:lnT>
                    <a:solidFill>
                      <a:srgbClr val="E8ECF0"/>
                    </a:solidFill>
                  </a:tcPr>
                </a:tc>
                <a:tc hMerge="1">
                  <a:txBody>
                    <a:bodyPr/>
                    <a:lstStyle/>
                    <a:p>
                      <a:pPr algn="ctr" fontAlgn="ctr"/>
                      <a:endParaRPr lang="en-US" sz="1000" b="0" i="0" u="none" strike="noStrike">
                        <a:effectLst/>
                        <a:latin typeface="Arial Narrow" panose="020B0606020202030204" pitchFamily="34" charset="0"/>
                      </a:endParaRPr>
                    </a:p>
                  </a:txBody>
                  <a:tcPr marL="9525" marR="9525" marT="9525" marB="0" anchor="ctr">
                    <a:lnL w="12700" cmpd="sng">
                      <a:noFill/>
                      <a:prstDash val="solid"/>
                    </a:lnL>
                    <a:lnT w="12700" cmpd="sng">
                      <a:noFill/>
                      <a:prstDash val="solid"/>
                    </a:lnT>
                    <a:solidFill>
                      <a:srgbClr val="E8ECF0"/>
                    </a:solidFill>
                  </a:tcPr>
                </a:tc>
                <a:tc hMerge="1">
                  <a:txBody>
                    <a:bodyPr/>
                    <a:lstStyle/>
                    <a:p>
                      <a:pPr algn="ctr" fontAlgn="ctr"/>
                      <a:endParaRPr lang="en-US" sz="1000" b="0" i="0" u="none" strike="noStrike" dirty="0">
                        <a:effectLst/>
                        <a:latin typeface="Arial Narrow" panose="020B060602020203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3312346177"/>
                  </a:ext>
                </a:extLst>
              </a:tr>
              <a:tr h="164592">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Roche Holding AG</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7.9%</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18.5%</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2.41%</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41900252"/>
                  </a:ext>
                </a:extLst>
              </a:tr>
              <a:tr h="164592">
                <a:tc gridSpan="4">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Global health care company develops and sells medicines and diagnostic tools</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sz="1000" dirty="0">
                        <a:latin typeface="Arial Narrow" panose="020B060602020203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3201288"/>
                  </a:ext>
                </a:extLst>
              </a:tr>
              <a:tr h="16459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Arial Nova Light" panose="020B0304020202020204" pitchFamily="34" charset="0"/>
                          <a:cs typeface="Arial" panose="020B0604020202020204" pitchFamily="34" charset="0"/>
                        </a:rPr>
                        <a:t>JPMorgan Chase &amp; Co.</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-8.9%</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24.6%</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2.53%</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2005853538"/>
                  </a:ext>
                </a:extLst>
              </a:tr>
              <a:tr h="164592">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U.S-based global financial services conglomerate serving business and individuals</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hMerge="1">
                  <a:txBody>
                    <a:bodyPr/>
                    <a:lstStyle/>
                    <a:p>
                      <a:endParaRPr lang="en-US"/>
                    </a:p>
                  </a:txBody>
                  <a:tcPr>
                    <a:lnL w="12700" cmpd="sng">
                      <a:noFill/>
                      <a:prstDash val="solid"/>
                    </a:lnL>
                    <a:lnT w="12700" cmpd="sng">
                      <a:noFill/>
                      <a:prstDash val="solid"/>
                    </a:lnT>
                    <a:solidFill>
                      <a:srgbClr val="E8ECF0"/>
                    </a:solidFill>
                  </a:tcPr>
                </a:tc>
                <a:tc hMerge="1">
                  <a:txBody>
                    <a:bodyPr/>
                    <a:lstStyle/>
                    <a:p>
                      <a:endParaRPr lang="en-US"/>
                    </a:p>
                  </a:txBody>
                  <a:tcPr>
                    <a:lnL w="12700" cmpd="sng">
                      <a:noFill/>
                      <a:prstDash val="solid"/>
                    </a:lnL>
                    <a:lnT w="12700" cmpd="sng">
                      <a:noFill/>
                      <a:prstDash val="solid"/>
                    </a:lnT>
                    <a:solidFill>
                      <a:srgbClr val="E8ECF0"/>
                    </a:solidFill>
                  </a:tcPr>
                </a:tc>
                <a:tc>
                  <a:txBody>
                    <a:bodyPr/>
                    <a:lstStyle/>
                    <a:p>
                      <a:endParaRPr lang="en-US" sz="1000" dirty="0">
                        <a:latin typeface="Arial Nova Light" panose="020B030402020202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180787779"/>
                  </a:ext>
                </a:extLst>
              </a:tr>
              <a:tr h="16459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Arial Nova Light" panose="020B0304020202020204" pitchFamily="34" charset="0"/>
                          <a:ea typeface="+mn-ea"/>
                          <a:cs typeface="Arial" panose="020B0604020202020204" pitchFamily="34" charset="0"/>
                        </a:rPr>
                        <a:t>NN Group N.V</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15.8%</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34.0%</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5.04%</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7925082"/>
                  </a:ext>
                </a:extLst>
              </a:tr>
              <a:tr h="164592">
                <a:tc gridSpan="4">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Netherlands-based life and casualty insurer, with market leading positions in Netherlands</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sz="1000" dirty="0">
                        <a:latin typeface="Arial Narrow" panose="020B060602020203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7388129"/>
                  </a:ext>
                </a:extLst>
              </a:tr>
              <a:tr h="164592">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Chimera Investment Corp.</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-53.2%</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47.1%</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8.75%</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493378613"/>
                  </a:ext>
                </a:extLst>
              </a:tr>
              <a:tr h="164592">
                <a:tc gridSpan="4">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U.S.-listed mortgage REIT</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hMerge="1">
                  <a:txBody>
                    <a:bodyPr/>
                    <a:lstStyle/>
                    <a:p>
                      <a:pPr algn="ctr" fontAlgn="ctr"/>
                      <a:endParaRPr lang="en-US" sz="1000" b="0" i="0" u="none" strike="noStrike" dirty="0">
                        <a:effectLst/>
                        <a:latin typeface="Arial Narrow" panose="020B0606020202030204" pitchFamily="34" charset="0"/>
                      </a:endParaRPr>
                    </a:p>
                  </a:txBody>
                  <a:tcPr marL="9525" marR="9525" marT="9525" marB="0" anchor="ctr">
                    <a:lnL w="12700" cmpd="sng">
                      <a:noFill/>
                      <a:prstDash val="solid"/>
                    </a:lnL>
                    <a:lnT w="12700" cmpd="sng">
                      <a:noFill/>
                      <a:prstDash val="solid"/>
                    </a:lnT>
                    <a:solidFill>
                      <a:srgbClr val="E8ECF0"/>
                    </a:solidFill>
                  </a:tcPr>
                </a:tc>
                <a:tc hMerge="1">
                  <a:txBody>
                    <a:bodyPr/>
                    <a:lstStyle/>
                    <a:p>
                      <a:pPr algn="ctr" fontAlgn="ctr"/>
                      <a:endParaRPr lang="en-US" sz="1000" b="0" i="0" u="none" strike="noStrike" dirty="0">
                        <a:effectLst/>
                        <a:latin typeface="Arial Narrow" panose="020B0606020202030204" pitchFamily="34" charset="0"/>
                      </a:endParaRP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CF0"/>
                    </a:solidFill>
                  </a:tcPr>
                </a:tc>
                <a:tc hMerge="1">
                  <a:txBody>
                    <a:bodyPr/>
                    <a:lstStyle/>
                    <a:p>
                      <a:pPr algn="ctr" fontAlgn="ctr"/>
                      <a:endParaRPr lang="en-US" sz="1000" b="0" i="0" u="none" strike="noStrike" dirty="0">
                        <a:effectLst/>
                        <a:latin typeface="Arial Narrow" panose="020B060602020203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2541611975"/>
                  </a:ext>
                </a:extLst>
              </a:tr>
              <a:tr h="164592">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Home Depot</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21.6%</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56.2%</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1.60%</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94830231"/>
                  </a:ext>
                </a:extLst>
              </a:tr>
              <a:tr h="164592">
                <a:tc gridSpan="3">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Largest U.S. home improvement retailer, sells hardware &amp; building materials</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lnL w="12700" cmpd="sng">
                      <a:noFill/>
                      <a:prstDash val="solid"/>
                    </a:lnL>
                    <a:lnT w="12700" cmpd="sng">
                      <a:noFill/>
                      <a:prstDash val="solid"/>
                    </a:lnT>
                    <a:lnB w="12700" cmpd="sng">
                      <a:noFill/>
                      <a:prstDash val="solid"/>
                    </a:lnB>
                  </a:tcPr>
                </a:tc>
                <a:tc hMerge="1">
                  <a:txBody>
                    <a:bodyPr/>
                    <a:lstStyle/>
                    <a:p>
                      <a:endParaRPr lang="en-US" dirty="0"/>
                    </a:p>
                  </a:txBody>
                  <a:tcPr>
                    <a:lnL w="12700" cmpd="sng">
                      <a:noFill/>
                      <a:prstDash val="solid"/>
                    </a:lnL>
                    <a:lnT w="12700" cmpd="sng">
                      <a:noFill/>
                      <a:prstDash val="solid"/>
                    </a:lnT>
                    <a:lnB w="12700" cmpd="sng">
                      <a:noFill/>
                      <a:prstDash val="solid"/>
                    </a:lnB>
                  </a:tcPr>
                </a:tc>
                <a:tc>
                  <a:txBody>
                    <a:bodyPr/>
                    <a:lstStyle/>
                    <a:p>
                      <a:pPr algn="ctr" fontAlgn="ctr"/>
                      <a:endParaRPr lang="en-US" sz="1000" b="0" i="0" u="none" strike="noStrike" dirty="0">
                        <a:effectLst/>
                        <a:latin typeface="Arial Nova Light" panose="020B030402020202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104906"/>
                  </a:ext>
                </a:extLst>
              </a:tr>
              <a:tr h="16459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err="1">
                          <a:solidFill>
                            <a:schemeClr val="tx1"/>
                          </a:solidFill>
                          <a:effectLst/>
                          <a:latin typeface="Arial Nova Light" panose="020B0304020202020204" pitchFamily="34" charset="0"/>
                          <a:cs typeface="Arial" panose="020B0604020202020204" pitchFamily="34" charset="0"/>
                        </a:rPr>
                        <a:t>Assicurazioni</a:t>
                      </a:r>
                      <a:r>
                        <a:rPr lang="en-US" sz="1000" b="1" i="0" u="none" strike="noStrike" dirty="0">
                          <a:solidFill>
                            <a:schemeClr val="tx1"/>
                          </a:solidFill>
                          <a:effectLst/>
                          <a:latin typeface="Arial Nova Light" panose="020B0304020202020204" pitchFamily="34" charset="0"/>
                          <a:cs typeface="Arial" panose="020B0604020202020204" pitchFamily="34" charset="0"/>
                        </a:rPr>
                        <a:t> Generali</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-15.0%</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22.3%</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7.89%</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3687858493"/>
                  </a:ext>
                </a:extLst>
              </a:tr>
              <a:tr h="164592">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Italy-based multinational life &amp; property/casualty insurers</a:t>
                      </a:r>
                    </a:p>
                  </a:txBody>
                  <a:tcPr marR="9525" marT="9525" marB="0" anchor="ctr">
                    <a:lnL>
                      <a:noFill/>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hMerge="1">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CF0"/>
                    </a:solidFill>
                  </a:tcPr>
                </a:tc>
                <a:tc hMerge="1">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CF0"/>
                    </a:solidFill>
                  </a:tcPr>
                </a:tc>
                <a:tc>
                  <a:txBody>
                    <a:bodyPr/>
                    <a:lstStyle/>
                    <a:p>
                      <a:endParaRPr lang="en-US" sz="1000" dirty="0">
                        <a:latin typeface="Arial Nova Light" panose="020B0304020202020204" pitchFamily="34" charset="0"/>
                      </a:endParaRP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391056207"/>
                  </a:ext>
                </a:extLst>
              </a:tr>
              <a:tr h="164592">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Regions Financial</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-6.1%</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35.2%</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3.12%</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8110763"/>
                  </a:ext>
                </a:extLst>
              </a:tr>
              <a:tr h="164592">
                <a:tc gridSpan="2">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U.S. regional banking group, mostly operating in Southeastern U.S. states</a:t>
                      </a:r>
                    </a:p>
                  </a:txBody>
                  <a:tcPr marR="9525" marT="9525" marB="0" anchor="ctr">
                    <a:lnL>
                      <a:noFill/>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2">
                  <a:txBody>
                    <a:bodyPr/>
                    <a:lstStyle/>
                    <a:p>
                      <a:pPr algn="ctr" fontAlgn="ctr"/>
                      <a:endParaRPr lang="en-US" sz="1000" b="0" i="0" u="none" strike="noStrike" dirty="0">
                        <a:effectLst/>
                        <a:latin typeface="Arial Nova Light" panose="020B0304020202020204" pitchFamily="34" charset="0"/>
                      </a:endParaRP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gn="ctr" fontAlgn="ctr"/>
                      <a:endParaRPr lang="en-US" sz="1000" b="0" i="0" u="none" strike="noStrike" dirty="0">
                        <a:effectLst/>
                        <a:latin typeface="Arial Narrow" panose="020B0606020202030204" pitchFamily="34" charset="0"/>
                      </a:endParaRP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00493871"/>
                  </a:ext>
                </a:extLst>
              </a:tr>
            </a:tbl>
          </a:graphicData>
        </a:graphic>
      </p:graphicFrame>
      <p:sp>
        <p:nvSpPr>
          <p:cNvPr id="27" name="Footer Placeholder 26"/>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7"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1AA4D9CE-A6E7-424A-BB83-4F93E4211A01}" type="slidenum">
              <a:rPr lang="en-US" smtClean="0"/>
              <a:pPr/>
              <a:t>17</a:t>
            </a:fld>
            <a:endParaRPr lang="en-US" dirty="0"/>
          </a:p>
        </p:txBody>
      </p:sp>
      <p:sp>
        <p:nvSpPr>
          <p:cNvPr id="17" name="Text Placeholder 10">
            <a:extLst>
              <a:ext uri="{FF2B5EF4-FFF2-40B4-BE49-F238E27FC236}">
                <a16:creationId xmlns:a16="http://schemas.microsoft.com/office/drawing/2014/main" id="{7572FE72-8E41-4477-BC7D-E60552691B13}"/>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13" name="Text Placeholder 12"/>
          <p:cNvSpPr>
            <a:spLocks noGrp="1"/>
          </p:cNvSpPr>
          <p:nvPr>
            <p:ph type="body" sz="quarter" idx="19"/>
          </p:nvPr>
        </p:nvSpPr>
        <p:spPr>
          <a:xfrm>
            <a:off x="609602" y="1554481"/>
            <a:ext cx="10972798" cy="461665"/>
          </a:xfrm>
        </p:spPr>
        <p:txBody>
          <a:bodyPr/>
          <a:lstStyle/>
          <a:p>
            <a:r>
              <a:rPr lang="en-US" dirty="0"/>
              <a:t>The 10 investments shown were the 11th through the 20th largest equity investments in the Thornburg Investment Income Builder portfolio as of December 31, 2021. Together, the 15 investments shown on the next two pages account for approximately 32% of fund assets as of December 31, 2021; interest bearing debt and hybrid investments 13% of assets, 28 other equity investments account for 20% of fund assets.</a:t>
            </a:r>
          </a:p>
        </p:txBody>
      </p:sp>
      <p:sp>
        <p:nvSpPr>
          <p:cNvPr id="14" name="Text Placeholder 13"/>
          <p:cNvSpPr>
            <a:spLocks noGrp="1"/>
          </p:cNvSpPr>
          <p:nvPr>
            <p:ph type="body" sz="quarter" idx="20"/>
          </p:nvPr>
        </p:nvSpPr>
        <p:spPr>
          <a:xfrm>
            <a:off x="621792" y="5873595"/>
            <a:ext cx="10570464" cy="115416"/>
          </a:xfrm>
        </p:spPr>
        <p:txBody>
          <a:bodyPr/>
          <a:lstStyle/>
          <a:p>
            <a:r>
              <a:rPr lang="en-US" dirty="0"/>
              <a:t>Past performance does not guarantee future results.</a:t>
            </a:r>
          </a:p>
        </p:txBody>
      </p:sp>
      <p:sp>
        <p:nvSpPr>
          <p:cNvPr id="16" name="Text Placeholder 15"/>
          <p:cNvSpPr>
            <a:spLocks noGrp="1"/>
          </p:cNvSpPr>
          <p:nvPr>
            <p:ph type="body" sz="quarter" idx="21"/>
          </p:nvPr>
        </p:nvSpPr>
        <p:spPr>
          <a:xfrm>
            <a:off x="621792" y="6063725"/>
            <a:ext cx="10570464" cy="92333"/>
          </a:xfrm>
        </p:spPr>
        <p:txBody>
          <a:bodyPr/>
          <a:lstStyle/>
          <a:p>
            <a:r>
              <a:rPr lang="en-US" dirty="0"/>
              <a:t>Source: Bloomberg</a:t>
            </a:r>
          </a:p>
          <a:p>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p>
        </p:txBody>
      </p:sp>
    </p:spTree>
    <p:extLst>
      <p:ext uri="{BB962C8B-B14F-4D97-AF65-F5344CB8AC3E}">
        <p14:creationId xmlns:p14="http://schemas.microsoft.com/office/powerpoint/2010/main" val="141820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601" y="1216958"/>
            <a:ext cx="8539795" cy="249299"/>
          </a:xfrm>
        </p:spPr>
        <p:txBody>
          <a:bodyPr/>
          <a:lstStyle/>
          <a:p>
            <a:r>
              <a:rPr lang="en-US" dirty="0"/>
              <a:t>Next 15 Equity Holdings (page 2 of 2)</a:t>
            </a:r>
          </a:p>
        </p:txBody>
      </p:sp>
      <p:graphicFrame>
        <p:nvGraphicFramePr>
          <p:cNvPr id="15" name="Content Placeholder 18">
            <a:extLst>
              <a:ext uri="{FF2B5EF4-FFF2-40B4-BE49-F238E27FC236}">
                <a16:creationId xmlns:a16="http://schemas.microsoft.com/office/drawing/2014/main" id="{20CB41E1-59D9-4262-9CBD-2E7195C1A31A}"/>
              </a:ext>
            </a:extLst>
          </p:cNvPr>
          <p:cNvGraphicFramePr>
            <a:graphicFrameLocks noGrp="1"/>
          </p:cNvGraphicFramePr>
          <p:nvPr>
            <p:ph sz="half" idx="1"/>
            <p:extLst>
              <p:ext uri="{D42A27DB-BD31-4B8C-83A1-F6EECF244321}">
                <p14:modId xmlns:p14="http://schemas.microsoft.com/office/powerpoint/2010/main" val="135601961"/>
              </p:ext>
            </p:extLst>
          </p:nvPr>
        </p:nvGraphicFramePr>
        <p:xfrm>
          <a:off x="609600" y="1993900"/>
          <a:ext cx="10972798" cy="1940455"/>
        </p:xfrm>
        <a:graphic>
          <a:graphicData uri="http://schemas.openxmlformats.org/drawingml/2006/table">
            <a:tbl>
              <a:tblPr/>
              <a:tblGrid>
                <a:gridCol w="3562524">
                  <a:extLst>
                    <a:ext uri="{9D8B030D-6E8A-4147-A177-3AD203B41FA5}">
                      <a16:colId xmlns:a16="http://schemas.microsoft.com/office/drawing/2014/main" val="1424448333"/>
                    </a:ext>
                  </a:extLst>
                </a:gridCol>
                <a:gridCol w="2470092">
                  <a:extLst>
                    <a:ext uri="{9D8B030D-6E8A-4147-A177-3AD203B41FA5}">
                      <a16:colId xmlns:a16="http://schemas.microsoft.com/office/drawing/2014/main" val="3005821795"/>
                    </a:ext>
                  </a:extLst>
                </a:gridCol>
                <a:gridCol w="2470091">
                  <a:extLst>
                    <a:ext uri="{9D8B030D-6E8A-4147-A177-3AD203B41FA5}">
                      <a16:colId xmlns:a16="http://schemas.microsoft.com/office/drawing/2014/main" val="3419764917"/>
                    </a:ext>
                  </a:extLst>
                </a:gridCol>
                <a:gridCol w="2470091">
                  <a:extLst>
                    <a:ext uri="{9D8B030D-6E8A-4147-A177-3AD203B41FA5}">
                      <a16:colId xmlns:a16="http://schemas.microsoft.com/office/drawing/2014/main" val="3513700098"/>
                    </a:ext>
                  </a:extLst>
                </a:gridCol>
              </a:tblGrid>
              <a:tr h="321205">
                <a:tc>
                  <a:txBody>
                    <a:bodyPr/>
                    <a:lstStyle/>
                    <a:p>
                      <a:pPr algn="l" rtl="0" fontAlgn="ctr"/>
                      <a:r>
                        <a:rPr lang="en-US" sz="1000" b="1" kern="1200" dirty="0">
                          <a:solidFill>
                            <a:schemeClr val="tx1"/>
                          </a:solidFill>
                          <a:effectLst/>
                          <a:latin typeface="Arial Nova" panose="020B0504020202020204" pitchFamily="34" charset="0"/>
                          <a:ea typeface="+mn-ea"/>
                          <a:cs typeface="Arial" panose="020B0604020202020204" pitchFamily="34" charset="0"/>
                        </a:rPr>
                        <a:t>NAME OF COMPANY</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a:solidFill>
                            <a:schemeClr val="tx1"/>
                          </a:solidFill>
                          <a:effectLst/>
                          <a:latin typeface="Arial Nova" panose="020B0504020202020204" pitchFamily="34" charset="0"/>
                          <a:cs typeface="Arial" panose="020B0604020202020204" pitchFamily="34" charset="0"/>
                        </a:rPr>
                        <a:t>2020 YEAR </a:t>
                      </a:r>
                      <a:br>
                        <a:rPr lang="en-US" sz="1000" b="1" i="0" u="none" strike="noStrike" dirty="0">
                          <a:solidFill>
                            <a:schemeClr val="tx1"/>
                          </a:solidFill>
                          <a:effectLst/>
                          <a:latin typeface="Arial Nova" panose="020B0504020202020204" pitchFamily="34" charset="0"/>
                          <a:cs typeface="Arial" panose="020B0604020202020204" pitchFamily="34" charset="0"/>
                        </a:rPr>
                      </a:br>
                      <a:r>
                        <a:rPr lang="en-US" sz="1000" b="1" i="0" u="none" strike="noStrike" dirty="0">
                          <a:solidFill>
                            <a:schemeClr val="tx1"/>
                          </a:solidFill>
                          <a:effectLst/>
                          <a:latin typeface="Arial Nova" panose="020B0504020202020204" pitchFamily="34" charset="0"/>
                          <a:cs typeface="Arial" panose="020B0604020202020204" pitchFamily="34" charset="0"/>
                        </a:rPr>
                        <a:t>PRICE CHANGE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a:solidFill>
                            <a:schemeClr val="tx1"/>
                          </a:solidFill>
                          <a:effectLst/>
                          <a:latin typeface="Arial Nova" panose="020B0504020202020204" pitchFamily="34" charset="0"/>
                          <a:cs typeface="Arial" panose="020B0604020202020204" pitchFamily="34" charset="0"/>
                        </a:rPr>
                        <a:t>2021 PRICE CHANGE</a:t>
                      </a:r>
                      <a:br>
                        <a:rPr lang="en-US" sz="1000" b="1" i="0" u="none" strike="noStrike" dirty="0">
                          <a:solidFill>
                            <a:schemeClr val="tx1"/>
                          </a:solidFill>
                          <a:effectLst/>
                          <a:latin typeface="Arial Nova" panose="020B0504020202020204" pitchFamily="34" charset="0"/>
                          <a:cs typeface="Arial" panose="020B0604020202020204" pitchFamily="34" charset="0"/>
                        </a:rPr>
                      </a:br>
                      <a:r>
                        <a:rPr lang="en-US" sz="1000" b="1" i="0" u="none" strike="noStrike" dirty="0">
                          <a:solidFill>
                            <a:schemeClr val="tx1"/>
                          </a:solidFill>
                          <a:effectLst/>
                          <a:latin typeface="Arial Nova" panose="020B0504020202020204" pitchFamily="34" charset="0"/>
                          <a:cs typeface="Arial" panose="020B0604020202020204" pitchFamily="34" charset="0"/>
                        </a:rPr>
                        <a:t>AT DECEMBER 31, 2021</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a:solidFill>
                            <a:schemeClr val="tx1"/>
                          </a:solidFill>
                          <a:effectLst/>
                          <a:latin typeface="Arial Nova" panose="020B0504020202020204" pitchFamily="34" charset="0"/>
                          <a:cs typeface="Arial" panose="020B0604020202020204" pitchFamily="34" charset="0"/>
                        </a:rPr>
                        <a:t>DIVIDEND YIELD</a:t>
                      </a:r>
                    </a:p>
                    <a:p>
                      <a:pPr algn="ctr" rtl="0" fontAlgn="ctr"/>
                      <a:r>
                        <a:rPr lang="en-US" sz="1000" b="1" i="0" u="none" strike="noStrike" dirty="0">
                          <a:solidFill>
                            <a:schemeClr val="tx1"/>
                          </a:solidFill>
                          <a:effectLst/>
                          <a:latin typeface="Arial Nova" panose="020B0504020202020204" pitchFamily="34" charset="0"/>
                          <a:cs typeface="Arial" panose="020B0604020202020204" pitchFamily="34" charset="0"/>
                        </a:rPr>
                        <a:t>AT DECEMBER 31, 2021 PRICE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3861282"/>
                  </a:ext>
                </a:extLst>
              </a:tr>
              <a:tr h="1371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Arial Nova Light" panose="020B0304020202020204" pitchFamily="34" charset="0"/>
                          <a:cs typeface="Arial" panose="020B0604020202020204" pitchFamily="34" charset="0"/>
                        </a:rPr>
                        <a:t>Glencore plc</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1.9%</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59.6%</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3.08%</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2431752131"/>
                  </a:ext>
                </a:extLst>
              </a:tr>
              <a:tr h="137160">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Diversified global miner &amp; commodities trader</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hMerge="1">
                  <a:txBody>
                    <a:bodyPr/>
                    <a:lstStyle/>
                    <a:p>
                      <a:endParaRPr lang="en-US"/>
                    </a:p>
                  </a:txBody>
                  <a:tcPr>
                    <a:lnL w="12700" cmpd="sng">
                      <a:noFill/>
                      <a:prstDash val="solid"/>
                    </a:lnL>
                    <a:lnT w="12700" cmpd="sng">
                      <a:noFill/>
                      <a:prstDash val="solid"/>
                    </a:lnT>
                    <a:solidFill>
                      <a:srgbClr val="E8ECF0"/>
                    </a:solidFill>
                  </a:tcPr>
                </a:tc>
                <a:tc hMerge="1">
                  <a:txBody>
                    <a:bodyPr/>
                    <a:lstStyle/>
                    <a:p>
                      <a:endParaRPr lang="en-US"/>
                    </a:p>
                  </a:txBody>
                  <a:tcPr>
                    <a:lnL w="12700" cmpd="sng">
                      <a:noFill/>
                      <a:prstDash val="solid"/>
                    </a:lnL>
                    <a:lnT w="12700" cmpd="sng">
                      <a:noFill/>
                      <a:prstDash val="solid"/>
                    </a:lnT>
                    <a:solidFill>
                      <a:srgbClr val="E8ECF0"/>
                    </a:solidFill>
                  </a:tcPr>
                </a:tc>
                <a:tc hMerge="1">
                  <a:txBody>
                    <a:bodyPr/>
                    <a:lstStyle/>
                    <a:p>
                      <a:endParaRPr lang="en-US" sz="1000" dirty="0">
                        <a:latin typeface="Arial Narrow" panose="020B060602020203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2387190229"/>
                  </a:ext>
                </a:extLst>
              </a:tr>
              <a:tr h="137160">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Walgreens Boots Alliance, Inc. </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-36.5%</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30.8%</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00" b="0" i="0" u="none" strike="noStrike" dirty="0">
                          <a:effectLst/>
                          <a:latin typeface="Arial Nova Light" panose="020B0304020202020204" pitchFamily="34" charset="0"/>
                        </a:rPr>
                        <a:t>3.66%</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53094012"/>
                  </a:ext>
                </a:extLst>
              </a:tr>
              <a:tr h="137160">
                <a:tc gridSpan="4">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Operates retail drugstores in USA and UK and wholesale pharmaceuticals distributor in EU</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lnL w="12700" cmpd="sng">
                      <a:noFill/>
                      <a:prstDash val="solid"/>
                    </a:lnL>
                    <a:lnT w="12700" cmpd="sng">
                      <a:noFill/>
                      <a:prstDash val="solid"/>
                    </a:lnT>
                    <a:lnB w="12700" cmpd="sng">
                      <a:noFill/>
                      <a:prstDash val="solid"/>
                    </a:lnB>
                  </a:tcPr>
                </a:tc>
                <a:tc hMerge="1">
                  <a:txBody>
                    <a:bodyPr/>
                    <a:lstStyle/>
                    <a:p>
                      <a:endParaRPr lang="en-US"/>
                    </a:p>
                  </a:txBody>
                  <a:tcPr>
                    <a:lnL w="12700" cmpd="sng">
                      <a:noFill/>
                      <a:prstDash val="solid"/>
                    </a:lnL>
                    <a:lnT w="12700" cmpd="sng">
                      <a:noFill/>
                      <a:prstDash val="solid"/>
                    </a:lnT>
                    <a:lnB w="12700" cmpd="sng">
                      <a:noFill/>
                      <a:prstDash val="solid"/>
                    </a:lnB>
                  </a:tcPr>
                </a:tc>
                <a:tc hMerge="1">
                  <a:txBody>
                    <a:bodyPr/>
                    <a:lstStyle/>
                    <a:p>
                      <a:endParaRPr lang="en-US" sz="1000" dirty="0">
                        <a:latin typeface="Arial Narrow" panose="020B060602020203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94224259"/>
                  </a:ext>
                </a:extLst>
              </a:tr>
              <a:tr h="137160">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Deutsche Telekom AG</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12.5%</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9.0%</a:t>
                      </a:r>
                    </a:p>
                  </a:txBody>
                  <a:tcPr marL="9525" marR="9525" marT="9525" marB="0" anchor="ctr">
                    <a:lnL>
                      <a:noFill/>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3.93%</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1405502101"/>
                  </a:ext>
                </a:extLst>
              </a:tr>
              <a:tr h="137160">
                <a:tc gridSpan="4">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Multi-national telecommunications network operator, majority owner of T-Mobile USA</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hMerge="1">
                  <a:txBody>
                    <a:bodyPr/>
                    <a:lstStyle/>
                    <a:p>
                      <a:endParaRPr lang="en-US" dirty="0"/>
                    </a:p>
                  </a:txBody>
                  <a:tcPr>
                    <a:lnL w="12700" cmpd="sng">
                      <a:noFill/>
                      <a:prstDash val="solid"/>
                    </a:lnL>
                    <a:lnT w="12700" cmpd="sng">
                      <a:noFill/>
                      <a:prstDash val="solid"/>
                    </a:lnT>
                    <a:solidFill>
                      <a:srgbClr val="E8ECF0"/>
                    </a:solidFill>
                  </a:tcPr>
                </a:tc>
                <a:tc hMerge="1">
                  <a:txBody>
                    <a:bodyPr/>
                    <a:lstStyle/>
                    <a:p>
                      <a:endParaRPr lang="en-US"/>
                    </a:p>
                  </a:txBody>
                  <a:tcPr>
                    <a:lnL w="12700" cmpd="sng">
                      <a:noFill/>
                      <a:prstDash val="solid"/>
                    </a:lnL>
                    <a:lnT w="12700" cmpd="sng">
                      <a:noFill/>
                      <a:prstDash val="solid"/>
                    </a:lnT>
                    <a:solidFill>
                      <a:srgbClr val="E8ECF0"/>
                    </a:solidFill>
                  </a:tcPr>
                </a:tc>
                <a:tc hMerge="1">
                  <a:txBody>
                    <a:bodyPr/>
                    <a:lstStyle/>
                    <a:p>
                      <a:endParaRPr lang="en-US" sz="1000" dirty="0">
                        <a:latin typeface="Arial Narrow" panose="020B060602020203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extLst>
                  <a:ext uri="{0D108BD9-81ED-4DB2-BD59-A6C34878D82A}">
                    <a16:rowId xmlns:a16="http://schemas.microsoft.com/office/drawing/2014/main" val="3312346177"/>
                  </a:ext>
                </a:extLst>
              </a:tr>
              <a:tr h="137160">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Equitable Holdings, Inc. </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en-US" sz="1000" b="0" i="0" u="none" strike="noStrike" dirty="0">
                          <a:effectLst/>
                          <a:latin typeface="Arial Nova Light" panose="020B0304020202020204" pitchFamily="34" charset="0"/>
                        </a:rPr>
                        <a:t>1.8%</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Arial Nova Light" panose="020B0304020202020204" pitchFamily="34" charset="0"/>
                        </a:rPr>
                        <a:t>28.1%</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Arial Nova Light" panose="020B0304020202020204" pitchFamily="34" charset="0"/>
                        </a:rPr>
                        <a:t>2.20%</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475199063"/>
                  </a:ext>
                </a:extLst>
              </a:tr>
              <a:tr h="137160">
                <a:tc gridSpan="4">
                  <a:txBody>
                    <a:bodyPr/>
                    <a:lstStyle/>
                    <a:p>
                      <a:pPr algn="l" fontAlgn="b"/>
                      <a:r>
                        <a:rPr lang="en-US" sz="1000" b="0" i="0" u="none" strike="noStrike" dirty="0">
                          <a:solidFill>
                            <a:schemeClr val="tx1"/>
                          </a:solidFill>
                          <a:effectLst/>
                          <a:latin typeface="Arial Nova Light" panose="020B0304020202020204" pitchFamily="34" charset="0"/>
                          <a:cs typeface="Arial" panose="020B0604020202020204" pitchFamily="34" charset="0"/>
                        </a:rPr>
                        <a:t>U.S. life insurer and asset manager (controls Alliance-Bernstein)</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fontAlgn="ctr"/>
                      <a:endParaRPr lang="en-US" sz="1000" b="0" i="0" u="none" strike="noStrike" dirty="0">
                        <a:effectLst/>
                        <a:latin typeface="Arial Narrow" panose="020B0606020202030204" pitchFamily="34" charset="0"/>
                      </a:endParaRPr>
                    </a:p>
                  </a:txBody>
                  <a:tcPr marL="9525" marR="9525" marT="9525" marB="0" anchor="ctr"/>
                </a:tc>
                <a:tc hMerge="1">
                  <a:txBody>
                    <a:bodyPr/>
                    <a:lstStyle/>
                    <a:p>
                      <a:pPr algn="ctr" fontAlgn="ctr"/>
                      <a:endParaRPr lang="en-US" sz="1000" b="0" i="0" u="none" strike="noStrike" dirty="0">
                        <a:effectLst/>
                        <a:latin typeface="Arial Narrow" panose="020B0606020202030204" pitchFamily="34" charset="0"/>
                      </a:endParaRPr>
                    </a:p>
                  </a:txBody>
                  <a:tcPr marL="9525" marR="9525" marT="9525" marB="0" anchor="ctr"/>
                </a:tc>
                <a:tc hMerge="1">
                  <a:txBody>
                    <a:bodyPr/>
                    <a:lstStyle/>
                    <a:p>
                      <a:pPr algn="ctr" fontAlgn="ctr"/>
                      <a:endParaRPr lang="en-US" sz="1000" b="0" i="0" u="none" strike="noStrike" dirty="0">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522212286"/>
                  </a:ext>
                </a:extLst>
              </a:tr>
              <a:tr h="137160">
                <a:tc>
                  <a:txBody>
                    <a:bodyPr/>
                    <a:lstStyle/>
                    <a:p>
                      <a:pPr algn="l" fontAlgn="ctr"/>
                      <a:r>
                        <a:rPr lang="en-US" sz="1000" b="1" i="0" u="none" strike="noStrike" dirty="0">
                          <a:solidFill>
                            <a:schemeClr val="tx1"/>
                          </a:solidFill>
                          <a:effectLst/>
                          <a:latin typeface="Arial Nova Light" panose="020B0304020202020204" pitchFamily="34" charset="0"/>
                          <a:cs typeface="Arial" panose="020B0604020202020204" pitchFamily="34" charset="0"/>
                        </a:rPr>
                        <a:t>Merck &amp; Co. Inc.</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a:txBody>
                    <a:bodyPr/>
                    <a:lstStyle/>
                    <a:p>
                      <a:pPr algn="ctr" fontAlgn="ctr"/>
                      <a:r>
                        <a:rPr lang="en-US" sz="1000" b="0" i="0" u="none" strike="noStrike" dirty="0">
                          <a:effectLst/>
                          <a:latin typeface="Arial Nova Light" panose="020B0304020202020204" pitchFamily="34" charset="0"/>
                        </a:rPr>
                        <a:t>-10.1%</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CF0"/>
                    </a:solidFill>
                  </a:tcPr>
                </a:tc>
                <a:tc>
                  <a:txBody>
                    <a:bodyPr/>
                    <a:lstStyle/>
                    <a:p>
                      <a:pPr algn="ctr" fontAlgn="ctr"/>
                      <a:r>
                        <a:rPr lang="en-US" sz="1000" b="0" i="0" u="none" strike="noStrike" dirty="0">
                          <a:effectLst/>
                          <a:latin typeface="Arial Nova Light" panose="020B0304020202020204" pitchFamily="34" charset="0"/>
                        </a:rPr>
                        <a:t>-1.7%</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CF0"/>
                    </a:solidFill>
                  </a:tcPr>
                </a:tc>
                <a:tc>
                  <a:txBody>
                    <a:bodyPr/>
                    <a:lstStyle/>
                    <a:p>
                      <a:pPr algn="ctr" fontAlgn="ctr"/>
                      <a:r>
                        <a:rPr lang="en-US" sz="1000" b="0" i="0" u="none" strike="noStrike" dirty="0">
                          <a:effectLst/>
                          <a:latin typeface="Arial Nova Light" panose="020B0304020202020204" pitchFamily="34" charset="0"/>
                        </a:rPr>
                        <a:t>3.60%</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745992487"/>
                  </a:ext>
                </a:extLst>
              </a:tr>
              <a:tr h="137160">
                <a:tc gridSpan="4">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Global health care company develops and sells medicines, vaccines, biologic therapies</a:t>
                      </a:r>
                    </a:p>
                  </a:txBody>
                  <a:tcPr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CF0"/>
                    </a:solidFill>
                  </a:tcPr>
                </a:tc>
                <a:tc hMerge="1">
                  <a:txBody>
                    <a:bodyPr/>
                    <a:lstStyle/>
                    <a:p>
                      <a:pPr algn="l" fontAlgn="ctr"/>
                      <a:endParaRPr lang="en-US" sz="1000" b="0" i="0" u="none" strike="noStrike" dirty="0">
                        <a:effectLst/>
                        <a:latin typeface="Arial Narrow" panose="020B0606020202030204" pitchFamily="34" charset="0"/>
                      </a:endParaRPr>
                    </a:p>
                  </a:txBody>
                  <a:tcPr marL="9525" marR="9525" marT="9525" marB="0" anchor="ctr"/>
                </a:tc>
                <a:tc hMerge="1">
                  <a:txBody>
                    <a:bodyPr/>
                    <a:lstStyle/>
                    <a:p>
                      <a:pPr algn="l" fontAlgn="ctr"/>
                      <a:endParaRPr lang="en-US" sz="1000" b="0" i="0" u="none" strike="noStrike" dirty="0">
                        <a:effectLst/>
                        <a:latin typeface="Arial Narrow" panose="020B0606020202030204" pitchFamily="34" charset="0"/>
                      </a:endParaRPr>
                    </a:p>
                  </a:txBody>
                  <a:tcPr marL="9525" marR="9525" marT="9525" marB="0" anchor="ctr"/>
                </a:tc>
                <a:tc hMerge="1">
                  <a:txBody>
                    <a:bodyPr/>
                    <a:lstStyle/>
                    <a:p>
                      <a:pPr algn="l" fontAlgn="ctr"/>
                      <a:endParaRPr lang="en-US" sz="1000" b="0" i="0" u="none" strike="noStrike" dirty="0">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183542014"/>
                  </a:ext>
                </a:extLst>
              </a:tr>
            </a:tbl>
          </a:graphicData>
        </a:graphic>
      </p:graphicFrame>
      <p:sp>
        <p:nvSpPr>
          <p:cNvPr id="27" name="Footer Placeholder 26"/>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7"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1AA4D9CE-A6E7-424A-BB83-4F93E4211A01}" type="slidenum">
              <a:rPr lang="en-US" smtClean="0"/>
              <a:pPr/>
              <a:t>18</a:t>
            </a:fld>
            <a:endParaRPr lang="en-US" dirty="0"/>
          </a:p>
        </p:txBody>
      </p:sp>
      <p:sp>
        <p:nvSpPr>
          <p:cNvPr id="17" name="Text Placeholder 10">
            <a:extLst>
              <a:ext uri="{FF2B5EF4-FFF2-40B4-BE49-F238E27FC236}">
                <a16:creationId xmlns:a16="http://schemas.microsoft.com/office/drawing/2014/main" id="{7572FE72-8E41-4477-BC7D-E60552691B13}"/>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13" name="Text Placeholder 12"/>
          <p:cNvSpPr>
            <a:spLocks noGrp="1"/>
          </p:cNvSpPr>
          <p:nvPr>
            <p:ph type="body" sz="quarter" idx="19"/>
          </p:nvPr>
        </p:nvSpPr>
        <p:spPr>
          <a:xfrm>
            <a:off x="609602" y="1554481"/>
            <a:ext cx="9103358" cy="307777"/>
          </a:xfrm>
        </p:spPr>
        <p:txBody>
          <a:bodyPr/>
          <a:lstStyle/>
          <a:p>
            <a:r>
              <a:rPr lang="en-US" dirty="0"/>
              <a:t>The 5 investments shown were the 21st through the 25th largest equity investments in the Thornburg Investment Income Builder portfolio as of December 31, 2021.</a:t>
            </a:r>
          </a:p>
        </p:txBody>
      </p:sp>
      <p:sp>
        <p:nvSpPr>
          <p:cNvPr id="14" name="Text Placeholder 13"/>
          <p:cNvSpPr>
            <a:spLocks noGrp="1"/>
          </p:cNvSpPr>
          <p:nvPr>
            <p:ph type="body" sz="quarter" idx="20"/>
          </p:nvPr>
        </p:nvSpPr>
        <p:spPr>
          <a:xfrm>
            <a:off x="621792" y="5406000"/>
            <a:ext cx="10570464" cy="115416"/>
          </a:xfrm>
        </p:spPr>
        <p:txBody>
          <a:bodyPr/>
          <a:lstStyle/>
          <a:p>
            <a:r>
              <a:rPr lang="en-US" dirty="0"/>
              <a:t>Past performance does not guarantee future results.</a:t>
            </a:r>
          </a:p>
        </p:txBody>
      </p:sp>
      <p:sp>
        <p:nvSpPr>
          <p:cNvPr id="16" name="Text Placeholder 15"/>
          <p:cNvSpPr>
            <a:spLocks noGrp="1"/>
          </p:cNvSpPr>
          <p:nvPr>
            <p:ph type="body" sz="quarter" idx="21"/>
          </p:nvPr>
        </p:nvSpPr>
        <p:spPr>
          <a:xfrm>
            <a:off x="621792" y="5596130"/>
            <a:ext cx="10570464" cy="92333"/>
          </a:xfrm>
        </p:spPr>
        <p:txBody>
          <a:bodyPr/>
          <a:lstStyle/>
          <a:p>
            <a:r>
              <a:rPr lang="en-US" dirty="0"/>
              <a:t>Source: Bloomberg</a:t>
            </a:r>
          </a:p>
          <a:p>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p>
        </p:txBody>
      </p:sp>
    </p:spTree>
    <p:extLst>
      <p:ext uri="{BB962C8B-B14F-4D97-AF65-F5344CB8AC3E}">
        <p14:creationId xmlns:p14="http://schemas.microsoft.com/office/powerpoint/2010/main" val="16763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Portfolio Positioning &amp; Characteristics Intl Growth ">
            <a:extLst>
              <a:ext uri="{FF2B5EF4-FFF2-40B4-BE49-F238E27FC236}">
                <a16:creationId xmlns:a16="http://schemas.microsoft.com/office/drawing/2014/main" id="{5108A232-1FF7-4BC6-BC16-2D24BD3625AD}"/>
              </a:ext>
            </a:extLst>
          </p:cNvPr>
          <p:cNvGraphicFramePr>
            <a:graphicFrameLocks noGrp="1"/>
          </p:cNvGraphicFramePr>
          <p:nvPr>
            <p:ph sz="half" idx="1"/>
            <p:custDataLst>
              <p:tags r:id="rId1"/>
            </p:custDataLst>
            <p:extLst>
              <p:ext uri="{D42A27DB-BD31-4B8C-83A1-F6EECF244321}">
                <p14:modId xmlns:p14="http://schemas.microsoft.com/office/powerpoint/2010/main" val="853464989"/>
              </p:ext>
            </p:extLst>
          </p:nvPr>
        </p:nvGraphicFramePr>
        <p:xfrm>
          <a:off x="612775" y="1993900"/>
          <a:ext cx="5407025" cy="3154718"/>
        </p:xfrm>
        <a:graphic>
          <a:graphicData uri="http://schemas.openxmlformats.org/drawingml/2006/table">
            <a:tbl>
              <a:tblPr firstRow="1" bandRow="1">
                <a:tableStyleId>{5C22544A-7EE6-4342-B048-85BDC9FD1C3A}</a:tableStyleId>
              </a:tblPr>
              <a:tblGrid>
                <a:gridCol w="5407025">
                  <a:extLst>
                    <a:ext uri="{9D8B030D-6E8A-4147-A177-3AD203B41FA5}">
                      <a16:colId xmlns:a16="http://schemas.microsoft.com/office/drawing/2014/main" val="20000"/>
                    </a:ext>
                  </a:extLst>
                </a:gridCol>
              </a:tblGrid>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LyondellBasell Industries N.V.</a:t>
                      </a: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UBS Group AG</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Siemens AG</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MMC Norilsk Nickel PJSC</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AstraZeneca plc</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BNP Paribas S.A.</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Cisco Systems, Inc./Delaware</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China Telecom Corp. Ltd.</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5337">
                <a:tc>
                  <a:txBody>
                    <a:bodyPr/>
                    <a:lstStyle/>
                    <a:p>
                      <a:pPr marL="0" algn="l" defTabSz="685800" rtl="0" eaLnBrk="1" fontAlgn="b" latinLnBrk="0" hangingPunct="1"/>
                      <a:r>
                        <a:rPr lang="fr-FR" sz="1000" b="0" i="0" u="none" strike="noStrike" kern="1200" dirty="0" err="1">
                          <a:solidFill>
                            <a:schemeClr val="tx1"/>
                          </a:solidFill>
                          <a:effectLst/>
                          <a:latin typeface="Arial Nova Light" panose="020B0304020202020204" pitchFamily="34" charset="0"/>
                          <a:ea typeface="+mn-ea"/>
                          <a:cs typeface="+mn-cs"/>
                        </a:rPr>
                        <a:t>Electricite</a:t>
                      </a:r>
                      <a:r>
                        <a:rPr lang="fr-FR" sz="1000" b="0" i="0" u="none" strike="noStrike" kern="1200" dirty="0">
                          <a:solidFill>
                            <a:schemeClr val="tx1"/>
                          </a:solidFill>
                          <a:effectLst/>
                          <a:latin typeface="Arial Nova Light" panose="020B0304020202020204" pitchFamily="34" charset="0"/>
                          <a:ea typeface="+mn-ea"/>
                          <a:cs typeface="+mn-cs"/>
                        </a:rPr>
                        <a:t> de France S.A.</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5337">
                <a:tc>
                  <a:txBody>
                    <a:bodyPr/>
                    <a:lstStyle/>
                    <a:p>
                      <a:pPr marL="0" algn="l" defTabSz="685800" rtl="0" eaLnBrk="1" fontAlgn="b" latinLnBrk="0" hangingPunct="1"/>
                      <a:r>
                        <a:rPr lang="en-US" sz="1000" b="0" i="0" u="none" strike="noStrike" kern="1200" dirty="0" err="1">
                          <a:solidFill>
                            <a:schemeClr val="tx1"/>
                          </a:solidFill>
                          <a:effectLst/>
                          <a:latin typeface="Arial Nova Light" panose="020B0304020202020204" pitchFamily="34" charset="0"/>
                          <a:ea typeface="+mn-ea"/>
                          <a:cs typeface="+mn-cs"/>
                        </a:rPr>
                        <a:t>Endesa</a:t>
                      </a:r>
                      <a:r>
                        <a:rPr lang="en-US" sz="1000" b="0" i="0" u="none" strike="noStrike" kern="1200" dirty="0">
                          <a:solidFill>
                            <a:schemeClr val="tx1"/>
                          </a:solidFill>
                          <a:effectLst/>
                          <a:latin typeface="Arial Nova Light" panose="020B0304020202020204" pitchFamily="34" charset="0"/>
                          <a:ea typeface="+mn-ea"/>
                          <a:cs typeface="+mn-cs"/>
                        </a:rPr>
                        <a:t> S.A.</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040189"/>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AXA S.A.</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871183"/>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SLR Investment Corp.</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5271229"/>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E.ON SE</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227804"/>
                  </a:ext>
                </a:extLst>
              </a:tr>
              <a:tr h="225337">
                <a:tc>
                  <a:txBody>
                    <a:bodyPr/>
                    <a:lstStyle/>
                    <a:p>
                      <a:pPr marL="0" algn="l"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LUKOIL PJSC</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897181"/>
                  </a:ext>
                </a:extLst>
              </a:tr>
            </a:tbl>
          </a:graphicData>
        </a:graphic>
      </p:graphicFrame>
      <p:sp>
        <p:nvSpPr>
          <p:cNvPr id="5" name="Footer Placeholder 4"/>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6" name="Slide Number Placeholder 5"/>
          <p:cNvSpPr>
            <a:spLocks noGrp="1"/>
          </p:cNvSpPr>
          <p:nvPr>
            <p:ph type="sldNum" sz="quarter" idx="12"/>
          </p:nvPr>
        </p:nvSpPr>
        <p:spPr>
          <a:xfrm>
            <a:off x="11250592" y="6356356"/>
            <a:ext cx="331808" cy="182877"/>
          </a:xfrm>
        </p:spPr>
        <p:txBody>
          <a:bodyPr/>
          <a:lstStyle/>
          <a:p>
            <a:fld id="{07AD6B60-1C19-2246-A923-3503AC7EC2C5}" type="slidenum">
              <a:rPr lang="en-US" smtClean="0"/>
              <a:pPr/>
              <a:t>19</a:t>
            </a:fld>
            <a:endParaRPr lang="en-US" dirty="0"/>
          </a:p>
        </p:txBody>
      </p:sp>
      <p:sp>
        <p:nvSpPr>
          <p:cNvPr id="14" name="Text Placeholder 13"/>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17" name="Text Placeholder 16">
            <a:extLst>
              <a:ext uri="{FF2B5EF4-FFF2-40B4-BE49-F238E27FC236}">
                <a16:creationId xmlns:a16="http://schemas.microsoft.com/office/drawing/2014/main" id="{A37D102C-3D79-4B79-9FEB-0DD75C7CD4A1}"/>
              </a:ext>
            </a:extLst>
          </p:cNvPr>
          <p:cNvSpPr>
            <a:spLocks noGrp="1"/>
          </p:cNvSpPr>
          <p:nvPr>
            <p:ph type="body" sz="quarter" idx="21"/>
          </p:nvPr>
        </p:nvSpPr>
        <p:spPr/>
        <p:txBody>
          <a:bodyPr/>
          <a:lstStyle/>
          <a:p>
            <a:endParaRPr lang="en-US"/>
          </a:p>
        </p:txBody>
      </p:sp>
      <p:sp>
        <p:nvSpPr>
          <p:cNvPr id="38" name="Text Placeholder 37"/>
          <p:cNvSpPr>
            <a:spLocks noGrp="1"/>
          </p:cNvSpPr>
          <p:nvPr>
            <p:ph type="body" sz="quarter" idx="22"/>
          </p:nvPr>
        </p:nvSpPr>
        <p:spPr>
          <a:xfrm>
            <a:off x="621792" y="5596130"/>
            <a:ext cx="10570464" cy="92333"/>
          </a:xfrm>
        </p:spPr>
        <p:txBody>
          <a:bodyPr/>
          <a:lstStyle/>
          <a:p>
            <a:r>
              <a:rPr lang="en-US" dirty="0"/>
              <a:t>Source: FactSet/State Street</a:t>
            </a:r>
          </a:p>
          <a:p>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p>
        </p:txBody>
      </p:sp>
      <p:sp>
        <p:nvSpPr>
          <p:cNvPr id="11" name="Title 10"/>
          <p:cNvSpPr>
            <a:spLocks noGrp="1"/>
          </p:cNvSpPr>
          <p:nvPr>
            <p:ph type="title"/>
          </p:nvPr>
        </p:nvSpPr>
        <p:spPr>
          <a:xfrm>
            <a:off x="609601" y="1216958"/>
            <a:ext cx="8539795" cy="249299"/>
          </a:xfrm>
        </p:spPr>
        <p:txBody>
          <a:bodyPr/>
          <a:lstStyle/>
          <a:p>
            <a:r>
              <a:rPr lang="en-US" dirty="0"/>
              <a:t>Next 28 Equity Holdings</a:t>
            </a:r>
          </a:p>
        </p:txBody>
      </p:sp>
      <p:sp>
        <p:nvSpPr>
          <p:cNvPr id="39" name="Text Placeholder 38"/>
          <p:cNvSpPr>
            <a:spLocks noGrp="1"/>
          </p:cNvSpPr>
          <p:nvPr>
            <p:ph type="body" sz="quarter" idx="23"/>
          </p:nvPr>
        </p:nvSpPr>
        <p:spPr>
          <a:xfrm>
            <a:off x="609602" y="1554481"/>
            <a:ext cx="8540751" cy="307777"/>
          </a:xfrm>
        </p:spPr>
        <p:txBody>
          <a:bodyPr/>
          <a:lstStyle/>
          <a:p>
            <a:r>
              <a:rPr lang="en-US" dirty="0"/>
              <a:t>28 equity investments with the smallest weightings in the portfolio at 31/12/2021, shown by weighting, top to bottom and left to right. Weightings range from approximately 1.3% to &lt; 0.10% of portfolio assets; does not include 4 small preferred stock positions held in the portfolio.</a:t>
            </a:r>
          </a:p>
        </p:txBody>
      </p:sp>
      <p:graphicFrame>
        <p:nvGraphicFramePr>
          <p:cNvPr id="18" name="Portfolio Positioning &amp; Characteristics Intl Growth ">
            <a:extLst>
              <a:ext uri="{FF2B5EF4-FFF2-40B4-BE49-F238E27FC236}">
                <a16:creationId xmlns:a16="http://schemas.microsoft.com/office/drawing/2014/main" id="{89DB976B-B171-4E88-A0FB-D5953C864BA4}"/>
              </a:ext>
            </a:extLst>
          </p:cNvPr>
          <p:cNvGraphicFramePr>
            <a:graphicFrameLocks noGrp="1"/>
          </p:cNvGraphicFramePr>
          <p:nvPr>
            <p:ph sz="half" idx="24"/>
            <p:custDataLst>
              <p:tags r:id="rId2"/>
            </p:custDataLst>
            <p:extLst>
              <p:ext uri="{D42A27DB-BD31-4B8C-83A1-F6EECF244321}">
                <p14:modId xmlns:p14="http://schemas.microsoft.com/office/powerpoint/2010/main" val="2643151424"/>
              </p:ext>
            </p:extLst>
          </p:nvPr>
        </p:nvGraphicFramePr>
        <p:xfrm>
          <a:off x="6194425" y="1997075"/>
          <a:ext cx="5386388" cy="3154718"/>
        </p:xfrm>
        <a:graphic>
          <a:graphicData uri="http://schemas.openxmlformats.org/drawingml/2006/table">
            <a:tbl>
              <a:tblPr firstRow="1" bandRow="1">
                <a:tableStyleId>{5C22544A-7EE6-4342-B048-85BDC9FD1C3A}</a:tableStyleId>
              </a:tblPr>
              <a:tblGrid>
                <a:gridCol w="5386388">
                  <a:extLst>
                    <a:ext uri="{9D8B030D-6E8A-4147-A177-3AD203B41FA5}">
                      <a16:colId xmlns:a16="http://schemas.microsoft.com/office/drawing/2014/main" val="20000"/>
                    </a:ext>
                  </a:extLst>
                </a:gridCol>
              </a:tblGrid>
              <a:tr h="225337">
                <a:tc>
                  <a:txBody>
                    <a:bodyPr/>
                    <a:lstStyle/>
                    <a:p>
                      <a:pPr algn="l" fontAlgn="b"/>
                      <a:r>
                        <a:rPr lang="en-US" sz="1000" b="0" i="0" u="none" strike="noStrike" dirty="0">
                          <a:solidFill>
                            <a:schemeClr val="tx1"/>
                          </a:solidFill>
                          <a:effectLst/>
                          <a:latin typeface="Arial Nova Light" panose="020B0304020202020204" pitchFamily="34" charset="0"/>
                        </a:rPr>
                        <a:t>Washington Real Estate Investment Trust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BAE Systems plc</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Daimler AG</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5337">
                <a:tc>
                  <a:txBody>
                    <a:bodyPr/>
                    <a:lstStyle/>
                    <a:p>
                      <a:pPr algn="l" fontAlgn="b"/>
                      <a:r>
                        <a:rPr lang="en-US" sz="1000" b="0" i="0" u="none" strike="noStrike" dirty="0" err="1">
                          <a:solidFill>
                            <a:schemeClr val="tx1"/>
                          </a:solidFill>
                          <a:effectLst/>
                          <a:latin typeface="Arial Nova Light" panose="020B0304020202020204" pitchFamily="34" charset="0"/>
                        </a:rPr>
                        <a:t>Stellantis</a:t>
                      </a:r>
                      <a:r>
                        <a:rPr lang="en-US" sz="1000" b="0" i="0" u="none" strike="noStrike" dirty="0">
                          <a:solidFill>
                            <a:schemeClr val="tx1"/>
                          </a:solidFill>
                          <a:effectLst/>
                          <a:latin typeface="Arial Nova Light" panose="020B0304020202020204" pitchFamily="34" charset="0"/>
                        </a:rPr>
                        <a:t> N.V.</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Citigroup, Inc.</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Novartis AG</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M&amp;G plc</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Nestle S.A.</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Apollo Investment Corp.</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5337">
                <a:tc>
                  <a:txBody>
                    <a:bodyPr/>
                    <a:lstStyle/>
                    <a:p>
                      <a:pPr algn="l" fontAlgn="b"/>
                      <a:r>
                        <a:rPr lang="en-US" sz="1000" b="0" i="0" u="none" strike="noStrike">
                          <a:solidFill>
                            <a:schemeClr val="tx1"/>
                          </a:solidFill>
                          <a:effectLst/>
                          <a:latin typeface="Arial Nova Light" panose="020B0304020202020204" pitchFamily="34" charset="0"/>
                        </a:rPr>
                        <a:t>Aviva plc</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040189"/>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Bouygues S.A.</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Legal &amp; General Group plc</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367550"/>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Granite Point Mortgage Trust, Inc.</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45980"/>
                  </a:ext>
                </a:extLst>
              </a:tr>
              <a:tr h="225337">
                <a:tc>
                  <a:txBody>
                    <a:bodyPr/>
                    <a:lstStyle/>
                    <a:p>
                      <a:pPr algn="l" fontAlgn="b"/>
                      <a:r>
                        <a:rPr lang="en-US" sz="1000" b="0" i="0" u="none" strike="noStrike" dirty="0">
                          <a:solidFill>
                            <a:schemeClr val="tx1"/>
                          </a:solidFill>
                          <a:effectLst/>
                          <a:latin typeface="Arial Nova Light" panose="020B0304020202020204" pitchFamily="34" charset="0"/>
                        </a:rPr>
                        <a:t>BHP Group Ltd.</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900080"/>
                  </a:ext>
                </a:extLst>
              </a:tr>
            </a:tbl>
          </a:graphicData>
        </a:graphic>
      </p:graphicFrame>
    </p:spTree>
    <p:extLst>
      <p:ext uri="{BB962C8B-B14F-4D97-AF65-F5344CB8AC3E}">
        <p14:creationId xmlns:p14="http://schemas.microsoft.com/office/powerpoint/2010/main" val="165217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COVID-19 pandemic stay-at-home orders for students, workers, and consumers persist. </a:t>
            </a:r>
            <a:br>
              <a:rPr lang="en-US" sz="1000" dirty="0">
                <a:effectLst/>
                <a:ea typeface="Calibri" panose="020F0502020204030204" pitchFamily="34" charset="0"/>
                <a:cs typeface="Times New Roman" panose="02020603050405020304" pitchFamily="18" charset="0"/>
              </a:rPr>
            </a:br>
            <a:r>
              <a:rPr lang="en-US" sz="1000" dirty="0">
                <a:effectLst/>
                <a:ea typeface="Calibri" panose="020F0502020204030204" pitchFamily="34" charset="0"/>
                <a:cs typeface="Times New Roman" panose="02020603050405020304" pitchFamily="18" charset="0"/>
              </a:rPr>
              <a:t>New variants impact labor supply and slow economic activity. </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Vaccines show strong medical efficacy for reducing COVID impact, but vaccination rates lag among some subgroups. </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2021 and 2022 GDP </a:t>
            </a:r>
            <a:r>
              <a:rPr lang="en-US" sz="1000" i="1" dirty="0">
                <a:effectLst/>
                <a:ea typeface="Calibri" panose="020F0502020204030204" pitchFamily="34" charset="0"/>
                <a:cs typeface="Times New Roman" panose="02020603050405020304" pitchFamily="18" charset="0"/>
              </a:rPr>
              <a:t>growth</a:t>
            </a:r>
            <a:r>
              <a:rPr lang="en-US" sz="1000" dirty="0">
                <a:effectLst/>
                <a:ea typeface="Calibri" panose="020F0502020204030204" pitchFamily="34" charset="0"/>
                <a:cs typeface="Times New Roman" panose="02020603050405020304" pitchFamily="18" charset="0"/>
              </a:rPr>
              <a:t> estimates for most developed countries have been cut in recent months even as GDP, global trade, employment, industrial production, and consumer spending all show significant recoveries. </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Calibri" panose="020F0502020204030204" pitchFamily="34" charset="0"/>
              </a:rPr>
              <a:t>The acceleration in global inflation has intensified with inflationary pressure broadening across a range of goods &amp; services. U.S. headline CPI reached 7%, Europe reached 5%.</a:t>
            </a:r>
            <a:endParaRPr lang="en-US" sz="1000" dirty="0">
              <a:effectLst/>
              <a:ea typeface="Calibri" panose="020F0502020204030204" pitchFamily="34" charset="0"/>
              <a:cs typeface="Times New Roman" panose="02020603050405020304" pitchFamily="18" charset="0"/>
            </a:endParaRP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Inflation forecasts for 2021 and 2022 have been revised significantly higher as have inflation expectation indices. Commodity price inflation is elevated (S&amp;P/GSCI Spot Index +38% </a:t>
            </a:r>
            <a:r>
              <a:rPr lang="en-US" sz="1000" dirty="0" err="1">
                <a:effectLst/>
                <a:ea typeface="Calibri" panose="020F0502020204030204" pitchFamily="34" charset="0"/>
                <a:cs typeface="Times New Roman" panose="02020603050405020304" pitchFamily="18" charset="0"/>
              </a:rPr>
              <a:t>yoy</a:t>
            </a:r>
            <a:r>
              <a:rPr lang="en-US" sz="1000" dirty="0">
                <a:effectLst/>
                <a:ea typeface="Calibri" panose="020F0502020204030204" pitchFamily="34" charset="0"/>
                <a:cs typeface="Times New Roman" panose="02020603050405020304" pitchFamily="18" charset="0"/>
              </a:rPr>
              <a:t> through January 15), relative to prior decade levels. Producer price indices are also elevated, with shortages of intermediate materials and finished goods reported.</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Central banks have flooded economies with liquidity in 2020 and 2021, commercial bank deposits have grown rapidly, U.S. money supply (M2) +13% </a:t>
            </a:r>
            <a:r>
              <a:rPr lang="en-US" sz="1000" dirty="0" err="1">
                <a:effectLst/>
                <a:ea typeface="Calibri" panose="020F0502020204030204" pitchFamily="34" charset="0"/>
                <a:cs typeface="Times New Roman" panose="02020603050405020304" pitchFamily="18" charset="0"/>
              </a:rPr>
              <a:t>yoy</a:t>
            </a:r>
            <a:r>
              <a:rPr lang="en-US" sz="1000" dirty="0">
                <a:effectLst/>
                <a:ea typeface="Calibri" panose="020F0502020204030204" pitchFamily="34" charset="0"/>
                <a:cs typeface="Times New Roman" panose="02020603050405020304" pitchFamily="18" charset="0"/>
              </a:rPr>
              <a:t>. U.S. Federal Reserve and other central banks have signaled higher policy rates and possible liquidation of their swollen bond portfolios to arrest inflationary forces.</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Broad measures of wage rate increases have lagged inflation rates and bond yields are at the most negative real rates seen in generations.</a:t>
            </a:r>
          </a:p>
        </p:txBody>
      </p:sp>
      <p:sp>
        <p:nvSpPr>
          <p:cNvPr id="3" name="Footer Placeholder 2">
            <a:extLst>
              <a:ext uri="{FF2B5EF4-FFF2-40B4-BE49-F238E27FC236}">
                <a16:creationId xmlns:a16="http://schemas.microsoft.com/office/drawing/2014/main" id="{33E96A3D-1A0B-44CC-9B36-AF18B363E107}"/>
              </a:ext>
            </a:extLst>
          </p:cNvPr>
          <p:cNvSpPr>
            <a:spLocks noGrp="1"/>
          </p:cNvSpPr>
          <p:nvPr>
            <p:ph type="ftr" sz="quarter" idx="11"/>
          </p:nvPr>
        </p:nvSpPr>
        <p:spPr/>
        <p:txBody>
          <a:bodyPr/>
          <a:lstStyle/>
          <a:p>
            <a:r>
              <a:rPr lang="en-US" dirty="0"/>
              <a:t>This material is for investment professional use only.</a:t>
            </a:r>
          </a:p>
        </p:txBody>
      </p:sp>
      <p:sp>
        <p:nvSpPr>
          <p:cNvPr id="4"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p:txBody>
          <a:bodyPr/>
          <a:lstStyle/>
          <a:p>
            <a:fld id="{B4082BFB-8C0E-4769-803D-149B1587C71E}" type="slidenum">
              <a:rPr lang="en-US" smtClean="0"/>
              <a:pPr/>
              <a:t>2</a:t>
            </a:fld>
            <a:endParaRPr lang="en-US" dirty="0"/>
          </a:p>
        </p:txBody>
      </p:sp>
      <p:sp>
        <p:nvSpPr>
          <p:cNvPr id="6" name="Text Placeholder 5">
            <a:extLst>
              <a:ext uri="{FF2B5EF4-FFF2-40B4-BE49-F238E27FC236}">
                <a16:creationId xmlns:a16="http://schemas.microsoft.com/office/drawing/2014/main" id="{9D31B4F5-94DB-4551-8860-AB8B22002377}"/>
              </a:ext>
            </a:extLst>
          </p:cNvPr>
          <p:cNvSpPr>
            <a:spLocks noGrp="1"/>
          </p:cNvSpPr>
          <p:nvPr>
            <p:ph type="body" sz="quarter" idx="15"/>
          </p:nvPr>
        </p:nvSpPr>
        <p:spPr/>
        <p:txBody>
          <a:bodyPr/>
          <a:lstStyle/>
          <a:p>
            <a:r>
              <a:rPr lang="en-US" dirty="0"/>
              <a:t>Thornburg Investment Income Builder Fund</a:t>
            </a:r>
          </a:p>
        </p:txBody>
      </p:sp>
      <p:sp>
        <p:nvSpPr>
          <p:cNvPr id="2" name="Title 1">
            <a:extLst>
              <a:ext uri="{FF2B5EF4-FFF2-40B4-BE49-F238E27FC236}">
                <a16:creationId xmlns:a16="http://schemas.microsoft.com/office/drawing/2014/main" id="{41AD353D-3AB1-47FC-BA3C-ADFDE592D32C}"/>
              </a:ext>
            </a:extLst>
          </p:cNvPr>
          <p:cNvSpPr>
            <a:spLocks noGrp="1"/>
          </p:cNvSpPr>
          <p:nvPr>
            <p:ph type="title"/>
          </p:nvPr>
        </p:nvSpPr>
        <p:spPr/>
        <p:txBody>
          <a:bodyPr/>
          <a:lstStyle/>
          <a:p>
            <a:r>
              <a:rPr lang="en-US" dirty="0"/>
              <a:t>Key Macroeconomic Issues</a:t>
            </a:r>
          </a:p>
        </p:txBody>
      </p:sp>
      <p:sp>
        <p:nvSpPr>
          <p:cNvPr id="16" name="Text Placeholder 15"/>
          <p:cNvSpPr>
            <a:spLocks noGrp="1"/>
          </p:cNvSpPr>
          <p:nvPr>
            <p:ph type="body" sz="quarter" idx="23"/>
          </p:nvPr>
        </p:nvSpPr>
        <p:spPr>
          <a:xfrm>
            <a:off x="609602" y="1554481"/>
            <a:ext cx="8540751" cy="153888"/>
          </a:xfrm>
        </p:spPr>
        <p:txBody>
          <a:bodyPr/>
          <a:lstStyle/>
          <a:p>
            <a:r>
              <a:rPr lang="en-US" dirty="0"/>
              <a:t>January 2022</a:t>
            </a:r>
          </a:p>
        </p:txBody>
      </p:sp>
      <p:sp>
        <p:nvSpPr>
          <p:cNvPr id="14" name="Content Placeholder 13"/>
          <p:cNvSpPr>
            <a:spLocks noGrp="1"/>
          </p:cNvSpPr>
          <p:nvPr>
            <p:ph sz="half" idx="24"/>
          </p:nvPr>
        </p:nvSpPr>
        <p:spPr/>
        <p:txBody>
          <a:bodyPr/>
          <a:lstStyle/>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Government bodies around the world are reducing the unusual fiscal stimulus steps to mitigate the consequences of COVID-related economic disruption from COVID-19. </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China GDP growth in 2021 was the slowest in many years.  </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Growing evidence of a generalized rise in prices are causing consumers (and voters) increasingly to focus on the decline in their purchasing power in real terms. U.S. consumer purchasing power declined by -6.5% YoY in December 2021 (U.S. CPI Consumers Purchasing Power Index). It is down an annualized 2.8% over the past five years with broadly similar pressures experienced by consumers in other developed countries. This erosion of purchasing power will lead to more pressure for wage increases, possibly significant political realignment.</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Financial asset prices have been volatile at times, but overall supported by abundant liquidity. Liquidity backdrop may change significantly in 2022.</a:t>
            </a:r>
          </a:p>
          <a:p>
            <a:pPr marL="173736" marR="0" lvl="0" indent="-173736">
              <a:lnSpc>
                <a:spcPct val="107000"/>
              </a:lnSpc>
              <a:spcBef>
                <a:spcPts val="600"/>
              </a:spcBef>
              <a:spcAft>
                <a:spcPts val="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Investors struggle to assess the pace and extent of economic recovery, the degree of persistence of inflation, and the immediate and longer run impacts on various issuers of stocks and bonds. </a:t>
            </a:r>
          </a:p>
          <a:p>
            <a:pPr marL="173736" marR="0" lvl="0" indent="-173736">
              <a:lnSpc>
                <a:spcPct val="107000"/>
              </a:lnSpc>
              <a:spcBef>
                <a:spcPts val="600"/>
              </a:spcBef>
              <a:spcAft>
                <a:spcPts val="80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For now, equity investors expect mid/high single digit GDP growth and global corporate earnings growth in 2022 and 2023. </a:t>
            </a:r>
          </a:p>
          <a:p>
            <a:pPr marL="173736" marR="0" lvl="0" indent="-173736">
              <a:lnSpc>
                <a:spcPct val="107000"/>
              </a:lnSpc>
              <a:spcBef>
                <a:spcPts val="600"/>
              </a:spcBef>
              <a:spcAft>
                <a:spcPts val="800"/>
              </a:spcAft>
              <a:buFont typeface="Symbol" panose="05050102010706020507" pitchFamily="18" charset="2"/>
              <a:buChar char=""/>
            </a:pPr>
            <a:r>
              <a:rPr lang="en-US" sz="1000" dirty="0">
                <a:effectLst/>
                <a:ea typeface="Calibri" panose="020F0502020204030204" pitchFamily="34" charset="0"/>
                <a:cs typeface="Times New Roman" panose="02020603050405020304" pitchFamily="18" charset="0"/>
              </a:rPr>
              <a:t>Bond investors expect a limited rise in longer maturity interest rates into 2023, and strong credit performance. </a:t>
            </a:r>
            <a:endParaRPr lang="en-US" sz="1000" dirty="0"/>
          </a:p>
        </p:txBody>
      </p:sp>
    </p:spTree>
    <p:extLst>
      <p:ext uri="{BB962C8B-B14F-4D97-AF65-F5344CB8AC3E}">
        <p14:creationId xmlns:p14="http://schemas.microsoft.com/office/powerpoint/2010/main" val="388723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60EB-630E-481E-9F94-971821B48E44}"/>
              </a:ext>
            </a:extLst>
          </p:cNvPr>
          <p:cNvSpPr>
            <a:spLocks noGrp="1"/>
          </p:cNvSpPr>
          <p:nvPr>
            <p:ph type="title"/>
          </p:nvPr>
        </p:nvSpPr>
        <p:spPr>
          <a:xfrm>
            <a:off x="609601" y="1216958"/>
            <a:ext cx="8539795" cy="249299"/>
          </a:xfrm>
        </p:spPr>
        <p:txBody>
          <a:bodyPr/>
          <a:lstStyle/>
          <a:p>
            <a:r>
              <a:rPr lang="en-US"/>
              <a:t>Potential to Grow the Distribution over Time</a:t>
            </a:r>
            <a:endParaRPr lang="en-US" dirty="0"/>
          </a:p>
        </p:txBody>
      </p:sp>
      <p:graphicFrame>
        <p:nvGraphicFramePr>
          <p:cNvPr id="13" name="Content Placeholder 21">
            <a:extLst>
              <a:ext uri="{FF2B5EF4-FFF2-40B4-BE49-F238E27FC236}">
                <a16:creationId xmlns:a16="http://schemas.microsoft.com/office/drawing/2014/main" id="{47075923-6B4C-4BCB-BF46-5200C147DE06}"/>
              </a:ext>
            </a:extLst>
          </p:cNvPr>
          <p:cNvGraphicFramePr>
            <a:graphicFrameLocks noGrp="1"/>
          </p:cNvGraphicFramePr>
          <p:nvPr>
            <p:ph sz="half" idx="1"/>
            <p:extLst>
              <p:ext uri="{D42A27DB-BD31-4B8C-83A1-F6EECF244321}">
                <p14:modId xmlns:p14="http://schemas.microsoft.com/office/powerpoint/2010/main" val="347354978"/>
              </p:ext>
            </p:extLst>
          </p:nvPr>
        </p:nvGraphicFramePr>
        <p:xfrm>
          <a:off x="609600" y="1993900"/>
          <a:ext cx="10972799" cy="2267344"/>
        </p:xfrm>
        <a:graphic>
          <a:graphicData uri="http://schemas.openxmlformats.org/drawingml/2006/table">
            <a:tbl>
              <a:tblPr/>
              <a:tblGrid>
                <a:gridCol w="6693085">
                  <a:extLst>
                    <a:ext uri="{9D8B030D-6E8A-4147-A177-3AD203B41FA5}">
                      <a16:colId xmlns:a16="http://schemas.microsoft.com/office/drawing/2014/main" val="917967934"/>
                    </a:ext>
                  </a:extLst>
                </a:gridCol>
                <a:gridCol w="2139857">
                  <a:extLst>
                    <a:ext uri="{9D8B030D-6E8A-4147-A177-3AD203B41FA5}">
                      <a16:colId xmlns:a16="http://schemas.microsoft.com/office/drawing/2014/main" val="1588382405"/>
                    </a:ext>
                  </a:extLst>
                </a:gridCol>
                <a:gridCol w="2139857">
                  <a:extLst>
                    <a:ext uri="{9D8B030D-6E8A-4147-A177-3AD203B41FA5}">
                      <a16:colId xmlns:a16="http://schemas.microsoft.com/office/drawing/2014/main" val="797003028"/>
                    </a:ext>
                  </a:extLst>
                </a:gridCol>
              </a:tblGrid>
              <a:tr h="182686">
                <a:tc rowSpan="2">
                  <a:txBody>
                    <a:bodyPr/>
                    <a:lstStyle/>
                    <a:p>
                      <a:pPr algn="l" fontAlgn="b"/>
                      <a:r>
                        <a:rPr lang="en-US" sz="1800" b="0" i="0" u="none" strike="noStrike" dirty="0">
                          <a:solidFill>
                            <a:schemeClr val="tx1"/>
                          </a:solidFill>
                          <a:effectLst/>
                          <a:latin typeface="Arial Nova" panose="020B0504020202020204" pitchFamily="34" charset="0"/>
                        </a:rPr>
                        <a:t> </a:t>
                      </a:r>
                    </a:p>
                  </a:txBody>
                  <a:tcPr marL="0" marR="0" marT="0" marB="0" anchor="b">
                    <a:lnL>
                      <a:noFill/>
                    </a:lnL>
                    <a:lnR>
                      <a:noFill/>
                    </a:lnR>
                    <a:lnT>
                      <a:noFill/>
                    </a:lnT>
                    <a:lnB>
                      <a:noFill/>
                    </a:lnB>
                    <a:solidFill>
                      <a:srgbClr val="FFFFFF"/>
                    </a:solidFill>
                  </a:tcPr>
                </a:tc>
                <a:tc rowSpan="2">
                  <a:txBody>
                    <a:bodyPr/>
                    <a:lstStyle/>
                    <a:p>
                      <a:pPr algn="ctr" rtl="0" fontAlgn="b"/>
                      <a:r>
                        <a:rPr lang="en-US" sz="1000" b="1" i="0" u="none" strike="noStrike" dirty="0">
                          <a:solidFill>
                            <a:schemeClr val="tx1"/>
                          </a:solidFill>
                          <a:effectLst/>
                          <a:latin typeface="Arial Nova" panose="020B0504020202020204" pitchFamily="34" charset="0"/>
                        </a:rPr>
                        <a:t>% OF EQUITY PORTFOLIO</a:t>
                      </a:r>
                    </a:p>
                  </a:txBody>
                  <a:tcPr marL="0" marR="0" marT="0" marB="0" anchor="b">
                    <a:lnL>
                      <a:noFill/>
                    </a:lnL>
                    <a:lnR>
                      <a:noFill/>
                    </a:lnR>
                    <a:lnT>
                      <a:noFill/>
                    </a:lnT>
                    <a:lnB>
                      <a:noFill/>
                    </a:lnB>
                    <a:solidFill>
                      <a:srgbClr val="FFFFFF"/>
                    </a:solidFill>
                  </a:tcPr>
                </a:tc>
                <a:tc>
                  <a:txBody>
                    <a:bodyPr/>
                    <a:lstStyle/>
                    <a:p>
                      <a:pPr algn="ctr" rtl="0" fontAlgn="b"/>
                      <a:r>
                        <a:rPr lang="en-US" sz="1000" b="1" i="0" u="none" strike="noStrike" dirty="0">
                          <a:solidFill>
                            <a:schemeClr val="tx1"/>
                          </a:solidFill>
                          <a:effectLst/>
                          <a:latin typeface="Arial Nova" panose="020B0504020202020204" pitchFamily="34" charset="0"/>
                        </a:rPr>
                        <a:t> 2022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28266585"/>
                  </a:ext>
                </a:extLst>
              </a:tr>
              <a:tr h="164418">
                <a:tc vMerge="1">
                  <a:txBody>
                    <a:bodyPr/>
                    <a:lstStyle/>
                    <a:p>
                      <a:endParaRPr lang="en-US"/>
                    </a:p>
                  </a:txBody>
                  <a:tcPr/>
                </a:tc>
                <a:tc vMerge="1">
                  <a:txBody>
                    <a:bodyPr/>
                    <a:lstStyle/>
                    <a:p>
                      <a:endParaRPr lang="en-US"/>
                    </a:p>
                  </a:txBody>
                  <a:tcPr/>
                </a:tc>
                <a:tc>
                  <a:txBody>
                    <a:bodyPr/>
                    <a:lstStyle/>
                    <a:p>
                      <a:pPr algn="ctr" rtl="0" fontAlgn="b"/>
                      <a:r>
                        <a:rPr lang="en-US" sz="1000" b="1" i="0" u="none" strike="noStrike" dirty="0">
                          <a:solidFill>
                            <a:schemeClr val="tx1"/>
                          </a:solidFill>
                          <a:effectLst/>
                          <a:latin typeface="Arial Nova" panose="020B0504020202020204" pitchFamily="34" charset="0"/>
                        </a:rPr>
                        <a:t>EST. YIELD</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146573718"/>
                  </a:ext>
                </a:extLst>
              </a:tr>
              <a:tr h="274320">
                <a:tc>
                  <a:txBody>
                    <a:bodyPr/>
                    <a:lstStyle/>
                    <a:p>
                      <a:pPr algn="l" rtl="0" fontAlgn="b"/>
                      <a:r>
                        <a:rPr lang="en-US" sz="1000" b="0" i="0" u="none" strike="noStrike" dirty="0">
                          <a:solidFill>
                            <a:schemeClr val="tx1"/>
                          </a:solidFill>
                          <a:effectLst/>
                          <a:latin typeface="Arial Nova Light" panose="020B0304020202020204" pitchFamily="34" charset="0"/>
                        </a:rPr>
                        <a:t>Holdings Growing the Dividend</a:t>
                      </a:r>
                    </a:p>
                  </a:txBody>
                  <a:tcPr marL="81456" marR="0" marT="0" marB="0" anchor="ctr">
                    <a:lnL>
                      <a:noFill/>
                    </a:lnL>
                    <a:lnR>
                      <a:noFill/>
                    </a:lnR>
                    <a:lnT>
                      <a:noFill/>
                    </a:lnT>
                    <a:lnB>
                      <a:noFill/>
                    </a:lnB>
                    <a:solidFill>
                      <a:srgbClr val="D2D9E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73%</a:t>
                      </a:r>
                    </a:p>
                  </a:txBody>
                  <a:tcPr marL="0" marR="0" marT="0" marB="0" anchor="ctr">
                    <a:lnL>
                      <a:noFill/>
                    </a:lnL>
                    <a:lnR>
                      <a:noFill/>
                    </a:lnR>
                    <a:lnT>
                      <a:noFill/>
                    </a:lnT>
                    <a:lnB>
                      <a:noFill/>
                    </a:lnB>
                    <a:solidFill>
                      <a:srgbClr val="D2D9E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3.5%</a:t>
                      </a:r>
                    </a:p>
                  </a:txBody>
                  <a:tcPr marL="0" marR="0" marT="0" marB="0" anchor="ctr">
                    <a:lnL>
                      <a:noFill/>
                    </a:lnL>
                    <a:lnR>
                      <a:noFill/>
                    </a:lnR>
                    <a:lnT>
                      <a:noFill/>
                    </a:lnT>
                    <a:lnB>
                      <a:noFill/>
                    </a:lnB>
                    <a:solidFill>
                      <a:srgbClr val="D2D9E0"/>
                    </a:solidFill>
                  </a:tcPr>
                </a:tc>
                <a:extLst>
                  <a:ext uri="{0D108BD9-81ED-4DB2-BD59-A6C34878D82A}">
                    <a16:rowId xmlns:a16="http://schemas.microsoft.com/office/drawing/2014/main" val="2759944732"/>
                  </a:ext>
                </a:extLst>
              </a:tr>
              <a:tr h="274320">
                <a:tc>
                  <a:txBody>
                    <a:bodyPr/>
                    <a:lstStyle/>
                    <a:p>
                      <a:pPr algn="l" rtl="0" fontAlgn="b"/>
                      <a:r>
                        <a:rPr lang="en-US" sz="1000" b="0" i="1" u="none" strike="noStrike" dirty="0">
                          <a:solidFill>
                            <a:schemeClr val="tx1"/>
                          </a:solidFill>
                          <a:effectLst/>
                          <a:latin typeface="Arial Nova Light" panose="020B0304020202020204" pitchFamily="34" charset="0"/>
                        </a:rPr>
                        <a:t>Dividend growing 0-5%</a:t>
                      </a:r>
                    </a:p>
                  </a:txBody>
                  <a:tcPr marL="407283" marR="0" marT="0" marB="0" anchor="ctr">
                    <a:lnL>
                      <a:noFill/>
                    </a:lnL>
                    <a:lnR>
                      <a:noFill/>
                    </a:lnR>
                    <a:lnT>
                      <a:noFill/>
                    </a:lnT>
                    <a:lnB>
                      <a:noFill/>
                    </a:lnB>
                    <a:solidFill>
                      <a:srgbClr val="FFFFFF"/>
                    </a:solidFill>
                  </a:tcPr>
                </a:tc>
                <a:tc>
                  <a:txBody>
                    <a:bodyPr/>
                    <a:lstStyle/>
                    <a:p>
                      <a:pPr algn="ctr" rtl="0" fontAlgn="b"/>
                      <a:r>
                        <a:rPr lang="en-US" sz="1000" b="0" i="1" u="none" strike="noStrike" dirty="0">
                          <a:solidFill>
                            <a:schemeClr val="tx1"/>
                          </a:solidFill>
                          <a:effectLst/>
                          <a:latin typeface="Arial Nova Light" panose="020B0304020202020204" pitchFamily="34" charset="0"/>
                        </a:rPr>
                        <a:t>20%</a:t>
                      </a:r>
                    </a:p>
                  </a:txBody>
                  <a:tcPr marL="0" marR="0" marT="0" marB="0" anchor="ctr">
                    <a:lnL>
                      <a:noFill/>
                    </a:lnL>
                    <a:lnR>
                      <a:noFill/>
                    </a:lnR>
                    <a:lnT>
                      <a:noFill/>
                    </a:lnT>
                    <a:lnB>
                      <a:noFill/>
                    </a:lnB>
                    <a:solidFill>
                      <a:srgbClr val="FFFFFF"/>
                    </a:solidFill>
                  </a:tcPr>
                </a:tc>
                <a:tc>
                  <a:txBody>
                    <a:bodyPr/>
                    <a:lstStyle/>
                    <a:p>
                      <a:pPr algn="ctr" fontAlgn="ctr"/>
                      <a:r>
                        <a:rPr lang="en-US" sz="1800" b="0" i="0" u="none" strike="noStrike" dirty="0">
                          <a:solidFill>
                            <a:schemeClr val="tx1"/>
                          </a:solidFill>
                          <a:effectLst/>
                          <a:latin typeface="Arial Nova Light" panose="020B03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19087324"/>
                  </a:ext>
                </a:extLst>
              </a:tr>
              <a:tr h="274320">
                <a:tc>
                  <a:txBody>
                    <a:bodyPr/>
                    <a:lstStyle/>
                    <a:p>
                      <a:pPr algn="l" rtl="0" fontAlgn="b"/>
                      <a:r>
                        <a:rPr lang="en-US" sz="1000" b="0" i="1" u="none" strike="noStrike" dirty="0">
                          <a:solidFill>
                            <a:schemeClr val="tx1"/>
                          </a:solidFill>
                          <a:effectLst/>
                          <a:latin typeface="Arial Nova Light" panose="020B0304020202020204" pitchFamily="34" charset="0"/>
                        </a:rPr>
                        <a:t>Dividend growing 5-10%</a:t>
                      </a:r>
                    </a:p>
                  </a:txBody>
                  <a:tcPr marL="407283" marR="0" marT="0" marB="0" anchor="ctr">
                    <a:lnL>
                      <a:noFill/>
                    </a:lnL>
                    <a:lnR>
                      <a:noFill/>
                    </a:lnR>
                    <a:lnT>
                      <a:noFill/>
                    </a:lnT>
                    <a:lnB>
                      <a:noFill/>
                    </a:lnB>
                    <a:solidFill>
                      <a:srgbClr val="FFFFFF"/>
                    </a:solidFill>
                  </a:tcPr>
                </a:tc>
                <a:tc>
                  <a:txBody>
                    <a:bodyPr/>
                    <a:lstStyle/>
                    <a:p>
                      <a:pPr algn="ctr" rtl="0" fontAlgn="b"/>
                      <a:r>
                        <a:rPr lang="en-US" sz="1000" b="0" i="1" u="none" strike="noStrike" dirty="0">
                          <a:solidFill>
                            <a:schemeClr val="tx1"/>
                          </a:solidFill>
                          <a:effectLst/>
                          <a:latin typeface="Arial Nova Light" panose="020B0304020202020204" pitchFamily="34" charset="0"/>
                        </a:rPr>
                        <a:t>19%</a:t>
                      </a:r>
                    </a:p>
                  </a:txBody>
                  <a:tcPr marL="0" marR="0" marT="0" marB="0" anchor="ctr">
                    <a:lnL>
                      <a:noFill/>
                    </a:lnL>
                    <a:lnR>
                      <a:noFill/>
                    </a:lnR>
                    <a:lnT>
                      <a:noFill/>
                    </a:lnT>
                    <a:lnB>
                      <a:noFill/>
                    </a:lnB>
                    <a:solidFill>
                      <a:srgbClr val="FFFFFF"/>
                    </a:solidFill>
                  </a:tcPr>
                </a:tc>
                <a:tc>
                  <a:txBody>
                    <a:bodyPr/>
                    <a:lstStyle/>
                    <a:p>
                      <a:pPr algn="ctr" fontAlgn="ctr"/>
                      <a:r>
                        <a:rPr lang="en-US" sz="1800" b="0" i="0" u="none" strike="noStrike" dirty="0">
                          <a:solidFill>
                            <a:schemeClr val="tx1"/>
                          </a:solidFill>
                          <a:effectLst/>
                          <a:latin typeface="Arial Nova Light" panose="020B03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8814492"/>
                  </a:ext>
                </a:extLst>
              </a:tr>
              <a:tr h="274320">
                <a:tc>
                  <a:txBody>
                    <a:bodyPr/>
                    <a:lstStyle/>
                    <a:p>
                      <a:pPr algn="l" rtl="0" fontAlgn="b"/>
                      <a:r>
                        <a:rPr lang="en-US" sz="1000" b="0" i="1" u="none" strike="noStrike" dirty="0">
                          <a:solidFill>
                            <a:schemeClr val="tx1"/>
                          </a:solidFill>
                          <a:effectLst/>
                          <a:latin typeface="Arial Nova Light" panose="020B0304020202020204" pitchFamily="34" charset="0"/>
                        </a:rPr>
                        <a:t>Dividend growing 10%+</a:t>
                      </a:r>
                    </a:p>
                  </a:txBody>
                  <a:tcPr marL="407283" marR="0" marT="0" marB="0" anchor="ctr">
                    <a:lnL>
                      <a:noFill/>
                    </a:lnL>
                    <a:lnR>
                      <a:noFill/>
                    </a:lnR>
                    <a:lnT>
                      <a:noFill/>
                    </a:lnT>
                    <a:lnB>
                      <a:noFill/>
                    </a:lnB>
                    <a:solidFill>
                      <a:srgbClr val="FFFFFF"/>
                    </a:solidFill>
                  </a:tcPr>
                </a:tc>
                <a:tc>
                  <a:txBody>
                    <a:bodyPr/>
                    <a:lstStyle/>
                    <a:p>
                      <a:pPr algn="ctr" rtl="0" fontAlgn="b"/>
                      <a:r>
                        <a:rPr lang="en-US" sz="1000" b="0" i="1" u="none" strike="noStrike" dirty="0">
                          <a:solidFill>
                            <a:schemeClr val="tx1"/>
                          </a:solidFill>
                          <a:effectLst/>
                          <a:latin typeface="Arial Nova Light" panose="020B0304020202020204" pitchFamily="34" charset="0"/>
                        </a:rPr>
                        <a:t>34%</a:t>
                      </a:r>
                    </a:p>
                  </a:txBody>
                  <a:tcPr marL="0" marR="0" marT="0" marB="0" anchor="ctr">
                    <a:lnL>
                      <a:noFill/>
                    </a:lnL>
                    <a:lnR>
                      <a:noFill/>
                    </a:lnR>
                    <a:lnT>
                      <a:noFill/>
                    </a:lnT>
                    <a:lnB>
                      <a:noFill/>
                    </a:lnB>
                    <a:solidFill>
                      <a:srgbClr val="FFFFFF"/>
                    </a:solidFill>
                  </a:tcPr>
                </a:tc>
                <a:tc>
                  <a:txBody>
                    <a:bodyPr/>
                    <a:lstStyle/>
                    <a:p>
                      <a:pPr algn="ctr" fontAlgn="ctr"/>
                      <a:r>
                        <a:rPr lang="en-US" sz="1800" b="0" i="0" u="none" strike="noStrike" dirty="0">
                          <a:solidFill>
                            <a:schemeClr val="tx1"/>
                          </a:solidFill>
                          <a:effectLst/>
                          <a:latin typeface="Arial Nova Light" panose="020B03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62964579"/>
                  </a:ext>
                </a:extLst>
              </a:tr>
              <a:tr h="274320">
                <a:tc>
                  <a:txBody>
                    <a:bodyPr/>
                    <a:lstStyle/>
                    <a:p>
                      <a:pPr algn="l" rtl="0" fontAlgn="b"/>
                      <a:r>
                        <a:rPr lang="en-US" sz="1000" b="0" i="0" u="none" strike="noStrike" dirty="0">
                          <a:solidFill>
                            <a:schemeClr val="tx1"/>
                          </a:solidFill>
                          <a:effectLst/>
                          <a:latin typeface="Arial Nova Light" panose="020B0304020202020204" pitchFamily="34" charset="0"/>
                        </a:rPr>
                        <a:t>Holdings with a Flat Dividend</a:t>
                      </a:r>
                    </a:p>
                  </a:txBody>
                  <a:tcPr marL="81456" marR="0" marT="0" marB="0" anchor="ctr">
                    <a:lnL>
                      <a:noFill/>
                    </a:lnL>
                    <a:lnR>
                      <a:noFill/>
                    </a:lnR>
                    <a:lnT>
                      <a:noFill/>
                    </a:lnT>
                    <a:lnB>
                      <a:noFill/>
                    </a:lnB>
                    <a:solidFill>
                      <a:srgbClr val="D2D9E0"/>
                    </a:solidFill>
                  </a:tcPr>
                </a:tc>
                <a:tc>
                  <a:txBody>
                    <a:bodyPr/>
                    <a:lstStyle/>
                    <a:p>
                      <a:pPr algn="ctr" rtl="0" fontAlgn="b"/>
                      <a:r>
                        <a:rPr lang="en-US" sz="1000" b="0" i="1" u="none" strike="noStrike" dirty="0">
                          <a:solidFill>
                            <a:schemeClr val="tx1"/>
                          </a:solidFill>
                          <a:effectLst/>
                          <a:latin typeface="Arial Nova Light" panose="020B0304020202020204" pitchFamily="34" charset="0"/>
                        </a:rPr>
                        <a:t>1%</a:t>
                      </a:r>
                    </a:p>
                  </a:txBody>
                  <a:tcPr marL="0" marR="0" marT="0" marB="0" anchor="ctr">
                    <a:lnL>
                      <a:noFill/>
                    </a:lnL>
                    <a:lnR>
                      <a:noFill/>
                    </a:lnR>
                    <a:lnT>
                      <a:noFill/>
                    </a:lnT>
                    <a:lnB>
                      <a:noFill/>
                    </a:lnB>
                    <a:solidFill>
                      <a:srgbClr val="D2D9E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7.6%</a:t>
                      </a:r>
                    </a:p>
                  </a:txBody>
                  <a:tcPr marL="0" marR="0" marT="0" marB="0" anchor="ctr">
                    <a:lnL>
                      <a:noFill/>
                    </a:lnL>
                    <a:lnR>
                      <a:noFill/>
                    </a:lnR>
                    <a:lnT>
                      <a:noFill/>
                    </a:lnT>
                    <a:lnB>
                      <a:noFill/>
                    </a:lnB>
                    <a:solidFill>
                      <a:srgbClr val="D2D9E0"/>
                    </a:solidFill>
                  </a:tcPr>
                </a:tc>
                <a:extLst>
                  <a:ext uri="{0D108BD9-81ED-4DB2-BD59-A6C34878D82A}">
                    <a16:rowId xmlns:a16="http://schemas.microsoft.com/office/drawing/2014/main" val="3702321828"/>
                  </a:ext>
                </a:extLst>
              </a:tr>
              <a:tr h="274320">
                <a:tc>
                  <a:txBody>
                    <a:bodyPr/>
                    <a:lstStyle/>
                    <a:p>
                      <a:pPr algn="l" fontAlgn="ctr"/>
                      <a:r>
                        <a:rPr lang="en-US" sz="1800" b="0" i="0" u="none" strike="noStrike" dirty="0">
                          <a:solidFill>
                            <a:schemeClr val="tx1"/>
                          </a:solidFill>
                          <a:effectLst/>
                          <a:latin typeface="Arial Nova Light" panose="020B0304020202020204" pitchFamily="34" charset="0"/>
                        </a:rPr>
                        <a:t> </a:t>
                      </a:r>
                    </a:p>
                  </a:txBody>
                  <a:tcPr marL="81456" marR="0" marT="0" marB="0" anchor="ctr">
                    <a:lnL>
                      <a:noFill/>
                    </a:lnL>
                    <a:lnR>
                      <a:noFill/>
                    </a:lnR>
                    <a:lnT>
                      <a:noFill/>
                    </a:lnT>
                    <a:lnB>
                      <a:noFill/>
                    </a:lnB>
                    <a:solidFill>
                      <a:srgbClr val="FFFFFF"/>
                    </a:solidFill>
                  </a:tcPr>
                </a:tc>
                <a:tc>
                  <a:txBody>
                    <a:bodyPr/>
                    <a:lstStyle/>
                    <a:p>
                      <a:pPr algn="ctr" fontAlgn="ctr"/>
                      <a:r>
                        <a:rPr lang="en-US" sz="1800" b="0" i="0" u="none" strike="noStrike" dirty="0">
                          <a:solidFill>
                            <a:schemeClr val="tx1"/>
                          </a:solidFill>
                          <a:effectLst/>
                          <a:latin typeface="Arial Nova Light" panose="020B03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1800" b="0" i="0" u="none" strike="noStrike" dirty="0">
                          <a:solidFill>
                            <a:schemeClr val="tx1"/>
                          </a:solidFill>
                          <a:effectLst/>
                          <a:latin typeface="Arial Nova Light" panose="020B03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84277278"/>
                  </a:ext>
                </a:extLst>
              </a:tr>
              <a:tr h="274320">
                <a:tc>
                  <a:txBody>
                    <a:bodyPr/>
                    <a:lstStyle/>
                    <a:p>
                      <a:pPr algn="l" rtl="0" fontAlgn="b"/>
                      <a:r>
                        <a:rPr lang="en-US" sz="1000" b="0" i="0" u="none" strike="noStrike" dirty="0">
                          <a:solidFill>
                            <a:schemeClr val="tx1"/>
                          </a:solidFill>
                          <a:effectLst/>
                          <a:latin typeface="Arial Nova Light" panose="020B0304020202020204" pitchFamily="34" charset="0"/>
                        </a:rPr>
                        <a:t>Holdings Paying Lower Dividends</a:t>
                      </a:r>
                    </a:p>
                  </a:txBody>
                  <a:tcPr marL="81456" marR="0" marT="0" marB="0" anchor="ctr">
                    <a:lnL>
                      <a:noFill/>
                    </a:lnL>
                    <a:lnR>
                      <a:noFill/>
                    </a:lnR>
                    <a:lnT>
                      <a:noFill/>
                    </a:lnT>
                    <a:lnB>
                      <a:noFill/>
                    </a:lnB>
                    <a:solidFill>
                      <a:srgbClr val="D2D9E0"/>
                    </a:solidFill>
                  </a:tcPr>
                </a:tc>
                <a:tc>
                  <a:txBody>
                    <a:bodyPr/>
                    <a:lstStyle/>
                    <a:p>
                      <a:pPr algn="ctr" rtl="0" fontAlgn="b"/>
                      <a:r>
                        <a:rPr lang="en-US" sz="1000" b="0" i="1" u="none" strike="noStrike" dirty="0">
                          <a:solidFill>
                            <a:schemeClr val="tx1"/>
                          </a:solidFill>
                          <a:effectLst/>
                          <a:latin typeface="Arial Nova Light" panose="020B0304020202020204" pitchFamily="34" charset="0"/>
                        </a:rPr>
                        <a:t>27%</a:t>
                      </a:r>
                    </a:p>
                  </a:txBody>
                  <a:tcPr marL="0" marR="0" marT="0" marB="0" anchor="ctr">
                    <a:lnL>
                      <a:noFill/>
                    </a:lnL>
                    <a:lnR>
                      <a:noFill/>
                    </a:lnR>
                    <a:lnT>
                      <a:noFill/>
                    </a:lnT>
                    <a:lnB>
                      <a:noFill/>
                    </a:lnB>
                    <a:solidFill>
                      <a:srgbClr val="D2D9E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4.0%</a:t>
                      </a:r>
                    </a:p>
                  </a:txBody>
                  <a:tcPr marL="0" marR="0" marT="0" marB="0" anchor="ctr">
                    <a:lnL>
                      <a:noFill/>
                    </a:lnL>
                    <a:lnR>
                      <a:noFill/>
                    </a:lnR>
                    <a:lnT>
                      <a:noFill/>
                    </a:lnT>
                    <a:lnB>
                      <a:noFill/>
                    </a:lnB>
                    <a:solidFill>
                      <a:srgbClr val="D2D9E0"/>
                    </a:solidFill>
                  </a:tcPr>
                </a:tc>
                <a:extLst>
                  <a:ext uri="{0D108BD9-81ED-4DB2-BD59-A6C34878D82A}">
                    <a16:rowId xmlns:a16="http://schemas.microsoft.com/office/drawing/2014/main" val="952104132"/>
                  </a:ext>
                </a:extLst>
              </a:tr>
            </a:tbl>
          </a:graphicData>
        </a:graphic>
      </p:graphicFrame>
      <p:sp>
        <p:nvSpPr>
          <p:cNvPr id="7" name="Footer Placeholder 6">
            <a:extLst>
              <a:ext uri="{FF2B5EF4-FFF2-40B4-BE49-F238E27FC236}">
                <a16:creationId xmlns:a16="http://schemas.microsoft.com/office/drawing/2014/main" id="{A8D57055-80CD-4CA1-9286-BC2C37384A99}"/>
              </a:ext>
            </a:extLst>
          </p:cNvPr>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8" name="Slide Number Placeholder 7">
            <a:extLst>
              <a:ext uri="{FF2B5EF4-FFF2-40B4-BE49-F238E27FC236}">
                <a16:creationId xmlns:a16="http://schemas.microsoft.com/office/drawing/2014/main" id="{5FD8EC28-36B4-47FF-A624-A84B850B734D}"/>
              </a:ext>
            </a:extLst>
          </p:cNvPr>
          <p:cNvSpPr>
            <a:spLocks noGrp="1"/>
          </p:cNvSpPr>
          <p:nvPr>
            <p:ph type="sldNum" sz="quarter" idx="12"/>
          </p:nvPr>
        </p:nvSpPr>
        <p:spPr>
          <a:xfrm>
            <a:off x="11250592" y="6356356"/>
            <a:ext cx="331808" cy="182877"/>
          </a:xfrm>
        </p:spPr>
        <p:txBody>
          <a:bodyPr/>
          <a:lstStyle/>
          <a:p>
            <a:fld id="{9DB25520-8AE7-4F94-B29A-861D1DFCFF19}" type="slidenum">
              <a:rPr lang="en-US" smtClean="0"/>
              <a:pPr/>
              <a:t>20</a:t>
            </a:fld>
            <a:endParaRPr lang="en-US" dirty="0"/>
          </a:p>
        </p:txBody>
      </p:sp>
      <p:sp>
        <p:nvSpPr>
          <p:cNvPr id="5" name="Text Placeholder 4">
            <a:extLst>
              <a:ext uri="{FF2B5EF4-FFF2-40B4-BE49-F238E27FC236}">
                <a16:creationId xmlns:a16="http://schemas.microsoft.com/office/drawing/2014/main" id="{B73FB536-5246-4F28-9137-08F5F139D162}"/>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6" name="Text Placeholder 5">
            <a:extLst>
              <a:ext uri="{FF2B5EF4-FFF2-40B4-BE49-F238E27FC236}">
                <a16:creationId xmlns:a16="http://schemas.microsoft.com/office/drawing/2014/main" id="{1F961654-CDF6-400B-8C14-9E9A59F20E09}"/>
              </a:ext>
            </a:extLst>
          </p:cNvPr>
          <p:cNvSpPr>
            <a:spLocks noGrp="1"/>
          </p:cNvSpPr>
          <p:nvPr>
            <p:ph type="body" sz="quarter" idx="19"/>
          </p:nvPr>
        </p:nvSpPr>
        <p:spPr>
          <a:xfrm>
            <a:off x="609600" y="1554163"/>
            <a:ext cx="8540750" cy="161583"/>
          </a:xfrm>
        </p:spPr>
        <p:txBody>
          <a:bodyPr/>
          <a:lstStyle/>
          <a:p>
            <a:r>
              <a:rPr lang="en-US" dirty="0"/>
              <a:t>Consensus estimates for dividend growth over the next 12 months</a:t>
            </a:r>
          </a:p>
        </p:txBody>
      </p:sp>
      <p:sp>
        <p:nvSpPr>
          <p:cNvPr id="17" name="Text Placeholder 16">
            <a:extLst>
              <a:ext uri="{FF2B5EF4-FFF2-40B4-BE49-F238E27FC236}">
                <a16:creationId xmlns:a16="http://schemas.microsoft.com/office/drawing/2014/main" id="{75D66658-6242-4050-A1A0-758D43AAB2D4}"/>
              </a:ext>
            </a:extLst>
          </p:cNvPr>
          <p:cNvSpPr>
            <a:spLocks noGrp="1"/>
          </p:cNvSpPr>
          <p:nvPr>
            <p:ph type="body" sz="quarter" idx="20"/>
          </p:nvPr>
        </p:nvSpPr>
        <p:spPr>
          <a:xfrm>
            <a:off x="622300" y="5405909"/>
            <a:ext cx="10569575" cy="115416"/>
          </a:xfrm>
        </p:spPr>
        <p:txBody>
          <a:bodyPr/>
          <a:lstStyle/>
          <a:p>
            <a:r>
              <a:rPr lang="en-US" dirty="0"/>
              <a:t>Past performance does not guarantee future results.</a:t>
            </a:r>
          </a:p>
        </p:txBody>
      </p:sp>
      <p:sp>
        <p:nvSpPr>
          <p:cNvPr id="18" name="Text Placeholder 17">
            <a:extLst>
              <a:ext uri="{FF2B5EF4-FFF2-40B4-BE49-F238E27FC236}">
                <a16:creationId xmlns:a16="http://schemas.microsoft.com/office/drawing/2014/main" id="{01965A2E-5C3C-4482-BBF2-35C71A3BACE2}"/>
              </a:ext>
            </a:extLst>
          </p:cNvPr>
          <p:cNvSpPr>
            <a:spLocks noGrp="1"/>
          </p:cNvSpPr>
          <p:nvPr>
            <p:ph type="body" sz="quarter" idx="21"/>
          </p:nvPr>
        </p:nvSpPr>
        <p:spPr>
          <a:xfrm>
            <a:off x="622300" y="5595938"/>
            <a:ext cx="10569575" cy="184666"/>
          </a:xfrm>
        </p:spPr>
        <p:txBody>
          <a:bodyPr/>
          <a:lstStyle/>
          <a:p>
            <a:r>
              <a:rPr lang="en-US" dirty="0"/>
              <a:t>Source: Bloomberg and FactSet</a:t>
            </a:r>
            <a:br>
              <a:rPr lang="en-US" dirty="0"/>
            </a:br>
            <a:r>
              <a:rPr lang="en-US" dirty="0"/>
              <a:t>Holdings can and do vary.</a:t>
            </a:r>
          </a:p>
        </p:txBody>
      </p:sp>
    </p:spTree>
    <p:extLst>
      <p:ext uri="{BB962C8B-B14F-4D97-AF65-F5344CB8AC3E}">
        <p14:creationId xmlns:p14="http://schemas.microsoft.com/office/powerpoint/2010/main" val="480073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5E1CEDE-938B-46F2-9849-B9021FAAE2FD}"/>
              </a:ext>
            </a:extLst>
          </p:cNvPr>
          <p:cNvSpPr>
            <a:spLocks noGrp="1"/>
          </p:cNvSpPr>
          <p:nvPr>
            <p:ph type="title"/>
          </p:nvPr>
        </p:nvSpPr>
        <p:spPr/>
        <p:txBody>
          <a:bodyPr/>
          <a:lstStyle/>
          <a:p>
            <a:r>
              <a:rPr lang="en-US" dirty="0"/>
              <a:t>Selected World Market Index Returns</a:t>
            </a:r>
          </a:p>
        </p:txBody>
      </p:sp>
      <p:graphicFrame>
        <p:nvGraphicFramePr>
          <p:cNvPr id="15" name="Content Placeholder 14">
            <a:extLst>
              <a:ext uri="{FF2B5EF4-FFF2-40B4-BE49-F238E27FC236}">
                <a16:creationId xmlns:a16="http://schemas.microsoft.com/office/drawing/2014/main" id="{A2D06C28-C308-48A4-8F6B-25B52C12F0DA}"/>
              </a:ext>
            </a:extLst>
          </p:cNvPr>
          <p:cNvGraphicFramePr>
            <a:graphicFrameLocks noGrp="1"/>
          </p:cNvGraphicFramePr>
          <p:nvPr>
            <p:ph sz="half" idx="1"/>
            <p:extLst>
              <p:ext uri="{D42A27DB-BD31-4B8C-83A1-F6EECF244321}">
                <p14:modId xmlns:p14="http://schemas.microsoft.com/office/powerpoint/2010/main" val="96568979"/>
              </p:ext>
            </p:extLst>
          </p:nvPr>
        </p:nvGraphicFramePr>
        <p:xfrm>
          <a:off x="609600" y="1993900"/>
          <a:ext cx="10972792" cy="3156713"/>
        </p:xfrm>
        <a:graphic>
          <a:graphicData uri="http://schemas.openxmlformats.org/drawingml/2006/table">
            <a:tbl>
              <a:tblPr>
                <a:tableStyleId>{5C22544A-7EE6-4342-B048-85BDC9FD1C3A}</a:tableStyleId>
              </a:tblPr>
              <a:tblGrid>
                <a:gridCol w="2731493">
                  <a:extLst>
                    <a:ext uri="{9D8B030D-6E8A-4147-A177-3AD203B41FA5}">
                      <a16:colId xmlns:a16="http://schemas.microsoft.com/office/drawing/2014/main" val="1485651768"/>
                    </a:ext>
                  </a:extLst>
                </a:gridCol>
                <a:gridCol w="749209">
                  <a:extLst>
                    <a:ext uri="{9D8B030D-6E8A-4147-A177-3AD203B41FA5}">
                      <a16:colId xmlns:a16="http://schemas.microsoft.com/office/drawing/2014/main" val="2903059186"/>
                    </a:ext>
                  </a:extLst>
                </a:gridCol>
                <a:gridCol w="749209">
                  <a:extLst>
                    <a:ext uri="{9D8B030D-6E8A-4147-A177-3AD203B41FA5}">
                      <a16:colId xmlns:a16="http://schemas.microsoft.com/office/drawing/2014/main" val="3435965680"/>
                    </a:ext>
                  </a:extLst>
                </a:gridCol>
                <a:gridCol w="749209">
                  <a:extLst>
                    <a:ext uri="{9D8B030D-6E8A-4147-A177-3AD203B41FA5}">
                      <a16:colId xmlns:a16="http://schemas.microsoft.com/office/drawing/2014/main" val="735601290"/>
                    </a:ext>
                  </a:extLst>
                </a:gridCol>
                <a:gridCol w="749209">
                  <a:extLst>
                    <a:ext uri="{9D8B030D-6E8A-4147-A177-3AD203B41FA5}">
                      <a16:colId xmlns:a16="http://schemas.microsoft.com/office/drawing/2014/main" val="1891728401"/>
                    </a:ext>
                  </a:extLst>
                </a:gridCol>
                <a:gridCol w="749209">
                  <a:extLst>
                    <a:ext uri="{9D8B030D-6E8A-4147-A177-3AD203B41FA5}">
                      <a16:colId xmlns:a16="http://schemas.microsoft.com/office/drawing/2014/main" val="4063309316"/>
                    </a:ext>
                  </a:extLst>
                </a:gridCol>
                <a:gridCol w="749209">
                  <a:extLst>
                    <a:ext uri="{9D8B030D-6E8A-4147-A177-3AD203B41FA5}">
                      <a16:colId xmlns:a16="http://schemas.microsoft.com/office/drawing/2014/main" val="312492436"/>
                    </a:ext>
                  </a:extLst>
                </a:gridCol>
                <a:gridCol w="749209">
                  <a:extLst>
                    <a:ext uri="{9D8B030D-6E8A-4147-A177-3AD203B41FA5}">
                      <a16:colId xmlns:a16="http://schemas.microsoft.com/office/drawing/2014/main" val="4291617253"/>
                    </a:ext>
                  </a:extLst>
                </a:gridCol>
                <a:gridCol w="749209">
                  <a:extLst>
                    <a:ext uri="{9D8B030D-6E8A-4147-A177-3AD203B41FA5}">
                      <a16:colId xmlns:a16="http://schemas.microsoft.com/office/drawing/2014/main" val="1055073233"/>
                    </a:ext>
                  </a:extLst>
                </a:gridCol>
                <a:gridCol w="749209">
                  <a:extLst>
                    <a:ext uri="{9D8B030D-6E8A-4147-A177-3AD203B41FA5}">
                      <a16:colId xmlns:a16="http://schemas.microsoft.com/office/drawing/2014/main" val="20008"/>
                    </a:ext>
                  </a:extLst>
                </a:gridCol>
                <a:gridCol w="749209">
                  <a:extLst>
                    <a:ext uri="{9D8B030D-6E8A-4147-A177-3AD203B41FA5}">
                      <a16:colId xmlns:a16="http://schemas.microsoft.com/office/drawing/2014/main" val="2196548305"/>
                    </a:ext>
                  </a:extLst>
                </a:gridCol>
                <a:gridCol w="749209">
                  <a:extLst>
                    <a:ext uri="{9D8B030D-6E8A-4147-A177-3AD203B41FA5}">
                      <a16:colId xmlns:a16="http://schemas.microsoft.com/office/drawing/2014/main" val="4020211466"/>
                    </a:ext>
                  </a:extLst>
                </a:gridCol>
              </a:tblGrid>
              <a:tr h="116501">
                <a:tc>
                  <a:txBody>
                    <a:bodyPr/>
                    <a:lstStyle/>
                    <a:p>
                      <a:pPr algn="l" fontAlgn="b"/>
                      <a:endParaRPr lang="en-US" sz="1000" b="0"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B w="12700" cap="flat" cmpd="sng" algn="ctr">
                      <a:solidFill>
                        <a:schemeClr val="bg2"/>
                      </a:solidFill>
                      <a:prstDash val="solid"/>
                      <a:round/>
                      <a:headEnd type="none" w="med" len="med"/>
                      <a:tailEnd type="none" w="med" len="med"/>
                    </a:lnB>
                    <a:noFill/>
                  </a:tcPr>
                </a:tc>
                <a:tc>
                  <a:txBody>
                    <a:bodyPr/>
                    <a:lstStyle/>
                    <a:p>
                      <a:pPr algn="ctr" rtl="0" fontAlgn="b"/>
                      <a:r>
                        <a:rPr lang="en-US" sz="1000" b="1" u="none" strike="noStrike" dirty="0">
                          <a:solidFill>
                            <a:schemeClr val="tx1"/>
                          </a:solidFill>
                          <a:effectLst/>
                          <a:latin typeface="Arial Nova" panose="020B0504020202020204" pitchFamily="34" charset="0"/>
                          <a:cs typeface="Arial" panose="020B0604020202020204" pitchFamily="34" charset="0"/>
                        </a:rPr>
                        <a:t>2015</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B w="12700" cap="flat" cmpd="sng" algn="ctr">
                      <a:solidFill>
                        <a:schemeClr val="bg2"/>
                      </a:solidFill>
                      <a:prstDash val="solid"/>
                      <a:round/>
                      <a:headEnd type="none" w="med" len="med"/>
                      <a:tailEnd type="none" w="med" len="med"/>
                    </a:lnB>
                    <a:noFill/>
                  </a:tcPr>
                </a:tc>
                <a:tc>
                  <a:txBody>
                    <a:bodyPr/>
                    <a:lstStyle/>
                    <a:p>
                      <a:pPr algn="ctr" rtl="0" fontAlgn="b"/>
                      <a:r>
                        <a:rPr lang="en-US" sz="1000" b="1" u="none" strike="noStrike" dirty="0">
                          <a:solidFill>
                            <a:schemeClr val="tx1"/>
                          </a:solidFill>
                          <a:effectLst/>
                          <a:latin typeface="Arial Nova" panose="020B0504020202020204" pitchFamily="34" charset="0"/>
                          <a:cs typeface="Arial" panose="020B0604020202020204" pitchFamily="34" charset="0"/>
                        </a:rPr>
                        <a:t>2016</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B w="12700" cap="flat" cmpd="sng" algn="ctr">
                      <a:solidFill>
                        <a:schemeClr val="bg2"/>
                      </a:solidFill>
                      <a:prstDash val="solid"/>
                      <a:round/>
                      <a:headEnd type="none" w="med" len="med"/>
                      <a:tailEnd type="none" w="med" len="med"/>
                    </a:lnB>
                    <a:noFill/>
                  </a:tcPr>
                </a:tc>
                <a:tc>
                  <a:txBody>
                    <a:bodyPr/>
                    <a:lstStyle/>
                    <a:p>
                      <a:pPr algn="ctr" rtl="0" fontAlgn="ctr"/>
                      <a:r>
                        <a:rPr lang="en-US" sz="1000" b="1" u="none" strike="noStrike" dirty="0">
                          <a:solidFill>
                            <a:schemeClr val="tx1"/>
                          </a:solidFill>
                          <a:effectLst/>
                          <a:latin typeface="Arial Nova" panose="020B0504020202020204" pitchFamily="34" charset="0"/>
                          <a:cs typeface="Arial" panose="020B0604020202020204" pitchFamily="34" charset="0"/>
                        </a:rPr>
                        <a:t>2017</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B w="12700" cap="flat" cmpd="sng" algn="ctr">
                      <a:solidFill>
                        <a:schemeClr val="bg2"/>
                      </a:solidFill>
                      <a:prstDash val="solid"/>
                      <a:round/>
                      <a:headEnd type="none" w="med" len="med"/>
                      <a:tailEnd type="none" w="med" len="med"/>
                    </a:lnB>
                    <a:noFill/>
                  </a:tcPr>
                </a:tc>
                <a:tc>
                  <a:txBody>
                    <a:bodyPr/>
                    <a:lstStyle/>
                    <a:p>
                      <a:pPr algn="ctr" rtl="0" fontAlgn="b"/>
                      <a:r>
                        <a:rPr lang="en-US" sz="1000" b="1" u="none" strike="noStrike" dirty="0">
                          <a:solidFill>
                            <a:schemeClr val="tx1"/>
                          </a:solidFill>
                          <a:effectLst/>
                          <a:latin typeface="Arial Nova" panose="020B0504020202020204" pitchFamily="34" charset="0"/>
                          <a:cs typeface="Arial" panose="020B0604020202020204" pitchFamily="34" charset="0"/>
                        </a:rPr>
                        <a:t>2018</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B w="12700" cap="flat" cmpd="sng" algn="ctr">
                      <a:solidFill>
                        <a:schemeClr val="bg2"/>
                      </a:solidFill>
                      <a:prstDash val="solid"/>
                      <a:round/>
                      <a:headEnd type="none" w="med" len="med"/>
                      <a:tailEnd type="none" w="med" len="med"/>
                    </a:lnB>
                    <a:noFill/>
                  </a:tcPr>
                </a:tc>
                <a:tc>
                  <a:txBody>
                    <a:bodyPr/>
                    <a:lstStyle/>
                    <a:p>
                      <a:pPr algn="ctr" rtl="0" fontAlgn="b"/>
                      <a:r>
                        <a:rPr lang="en-US" sz="1000" b="1" u="none" strike="noStrike" dirty="0">
                          <a:solidFill>
                            <a:schemeClr val="tx1"/>
                          </a:solidFill>
                          <a:effectLst/>
                          <a:latin typeface="Arial Nova" panose="020B0504020202020204" pitchFamily="34" charset="0"/>
                          <a:cs typeface="Arial" panose="020B0604020202020204" pitchFamily="34" charset="0"/>
                        </a:rPr>
                        <a:t>2019</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B w="12700" cap="flat" cmpd="sng" algn="ctr">
                      <a:solidFill>
                        <a:schemeClr val="bg2"/>
                      </a:solidFill>
                      <a:prstDash val="solid"/>
                      <a:round/>
                      <a:headEnd type="none" w="med" len="med"/>
                      <a:tailEnd type="none" w="med" len="med"/>
                    </a:lnB>
                    <a:noFill/>
                  </a:tcPr>
                </a:tc>
                <a:tc>
                  <a:txBody>
                    <a:bodyPr/>
                    <a:lstStyle/>
                    <a:p>
                      <a:pPr algn="ctr" rtl="0" fontAlgn="b"/>
                      <a:r>
                        <a:rPr lang="en-US" sz="1000" b="1" u="none" strike="noStrike" dirty="0">
                          <a:solidFill>
                            <a:schemeClr val="tx1"/>
                          </a:solidFill>
                          <a:effectLst/>
                          <a:latin typeface="Arial Nova" panose="020B0504020202020204" pitchFamily="34" charset="0"/>
                          <a:cs typeface="Arial" panose="020B0604020202020204" pitchFamily="34" charset="0"/>
                        </a:rPr>
                        <a:t>2020</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B w="12700" cap="flat" cmpd="sng" algn="ctr">
                      <a:solidFill>
                        <a:schemeClr val="bg2"/>
                      </a:solidFill>
                      <a:prstDash val="solid"/>
                      <a:round/>
                      <a:headEnd type="none" w="med" len="med"/>
                      <a:tailEnd type="none" w="med" len="med"/>
                    </a:lnB>
                    <a:noFill/>
                  </a:tcPr>
                </a:tc>
                <a:tc>
                  <a:txBody>
                    <a:bodyPr/>
                    <a:lstStyle/>
                    <a:p>
                      <a:pPr algn="ctr" rtl="0" fontAlgn="b"/>
                      <a:r>
                        <a:rPr lang="en-US" sz="1000" b="1" u="none" strike="noStrike" dirty="0">
                          <a:solidFill>
                            <a:schemeClr val="tx1"/>
                          </a:solidFill>
                          <a:effectLst/>
                          <a:latin typeface="Arial Nova" panose="020B0504020202020204" pitchFamily="34" charset="0"/>
                          <a:cs typeface="Arial" panose="020B0604020202020204" pitchFamily="34" charset="0"/>
                        </a:rPr>
                        <a:t>2021</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R w="12700" cap="flat" cmpd="sng" algn="ctr">
                      <a:solidFill>
                        <a:schemeClr val="accent1"/>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ctr" rtl="0" fontAlgn="b"/>
                      <a:r>
                        <a:rPr lang="en-US" sz="1000" b="1" u="none" strike="noStrike" dirty="0">
                          <a:solidFill>
                            <a:schemeClr val="tx1"/>
                          </a:solidFill>
                          <a:effectLst/>
                          <a:latin typeface="Arial Nova" panose="020B0504020202020204" pitchFamily="34" charset="0"/>
                          <a:cs typeface="Arial" panose="020B0604020202020204" pitchFamily="34" charset="0"/>
                        </a:rPr>
                        <a:t>1Q21</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5120" marR="5120" marT="4965"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ctr" rtl="0" fontAlgn="b"/>
                      <a:r>
                        <a:rPr lang="en-US" sz="1000" b="1" i="0" u="none" strike="noStrike" dirty="0">
                          <a:solidFill>
                            <a:schemeClr val="tx1"/>
                          </a:solidFill>
                          <a:effectLst/>
                          <a:latin typeface="Arial Nova" panose="020B0504020202020204" pitchFamily="34" charset="0"/>
                          <a:cs typeface="Arial" panose="020B0604020202020204" pitchFamily="34" charset="0"/>
                        </a:rPr>
                        <a:t>2Q21</a:t>
                      </a:r>
                    </a:p>
                  </a:txBody>
                  <a:tcPr marL="5120" marR="5120" marT="49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algn="ctr" rtl="0" fontAlgn="b"/>
                      <a:r>
                        <a:rPr lang="en-US" sz="1000" b="1" i="0" u="none" strike="noStrike" dirty="0">
                          <a:solidFill>
                            <a:schemeClr val="tx1"/>
                          </a:solidFill>
                          <a:effectLst/>
                          <a:latin typeface="Arial Nova" panose="020B0504020202020204" pitchFamily="34" charset="0"/>
                          <a:cs typeface="Arial" panose="020B0604020202020204" pitchFamily="34" charset="0"/>
                        </a:rPr>
                        <a:t>3Q21</a:t>
                      </a:r>
                    </a:p>
                  </a:txBody>
                  <a:tcPr marL="5120" marR="5120" marT="49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Arial Nova" panose="020B0504020202020204" pitchFamily="34" charset="0"/>
                          <a:cs typeface="Arial" panose="020B0604020202020204" pitchFamily="34" charset="0"/>
                        </a:rPr>
                        <a:t>4Q21</a:t>
                      </a:r>
                    </a:p>
                  </a:txBody>
                  <a:tcPr marL="5120" marR="5120" marT="4965" marB="0" anchor="ctr">
                    <a:lnL w="12700" cap="flat" cmpd="sng" algn="ctr">
                      <a:solidFill>
                        <a:schemeClr val="bg1"/>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36657894"/>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USA: S&amp;P 500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1.38%</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11.96%</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21.83%</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-4.38%</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31.49%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18.40%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chemeClr val="tx1"/>
                          </a:solidFill>
                          <a:effectLst/>
                          <a:latin typeface="Arial Nova Light" panose="020B0304020202020204" pitchFamily="34" charset="0"/>
                        </a:rPr>
                        <a:t>28.71%</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6.17%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8.55%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0.58%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chemeClr val="tx1"/>
                          </a:solidFill>
                          <a:effectLst/>
                          <a:latin typeface="Arial Nova Light" panose="020B0304020202020204" pitchFamily="34" charset="0"/>
                        </a:rPr>
                        <a:t>11.03%</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33567575"/>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USA: Russell 3000 Growth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5.09%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7.39%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29.59%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-2.12%</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35.85%</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38.26%</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chemeClr val="tx1"/>
                          </a:solidFill>
                          <a:effectLst/>
                          <a:latin typeface="Arial Nova Light" panose="020B0304020202020204" pitchFamily="34" charset="0"/>
                        </a:rPr>
                        <a:t>25.85%</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1.19%</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11.38%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0.69%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10.89%</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06495553"/>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MSCI EAFE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-0.81%</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1.00%</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25.03%</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-13.79%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22.01%</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7.82%</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11.26%</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3.48%</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5.17%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-0.45%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2.69%</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68197058"/>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MSCI AC World ex-U.S. (Gross)</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-5.25%</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5.01%</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27.77%</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-13.78%</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22.13%</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11.13%</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chemeClr val="tx1"/>
                          </a:solidFill>
                          <a:effectLst/>
                          <a:latin typeface="Arial Nova Light" panose="020B0304020202020204" pitchFamily="34" charset="0"/>
                        </a:rPr>
                        <a:t>8.29%</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3.60%</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5.64%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-2.99%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1.88%</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70314453"/>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MSCI AC World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-2.36%</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7.86%</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23.97%</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-9.42%</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26.60%</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16.25%</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18.54%</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4.57%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7.39%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-1.05%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6.68%</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13940498"/>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MSCI Emerging Markets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-14.92%</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11.19%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37.28%</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-14.58%</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18.42%</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18.31%</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chemeClr val="tx1"/>
                          </a:solidFill>
                          <a:effectLst/>
                          <a:latin typeface="Arial Nova Light" panose="020B0304020202020204" pitchFamily="34" charset="0"/>
                        </a:rPr>
                        <a:t>-2.54%</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2.29%</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5.05%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-8.09%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-1.31%</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28450870"/>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EURO STOXX 50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-3.60%</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1.75%</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25.25%</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-15.61%</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26.84%</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6.01%</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15.58%</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6.47%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6.13%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-2.43%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4.82%</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0084135"/>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MSCI AC Asia Pacific (All-Cap)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-0.86%</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4.82%</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28.94%</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-14.16%</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18.70%</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19.16%</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5.54%</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2.80%</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2.92%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-3.56%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-0.86%</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15483932"/>
                  </a:ext>
                </a:extLst>
              </a:tr>
              <a:tr h="272668">
                <a:tc>
                  <a:txBody>
                    <a:bodyPr/>
                    <a:lstStyle/>
                    <a:p>
                      <a:pPr algn="l" rtl="0" fontAlgn="ctr"/>
                      <a:r>
                        <a:rPr lang="en-US" sz="1000" b="0" u="none" strike="noStrike" dirty="0">
                          <a:solidFill>
                            <a:schemeClr val="tx1"/>
                          </a:solidFill>
                          <a:effectLst/>
                          <a:latin typeface="Arial Nova Light" panose="020B0304020202020204" pitchFamily="34" charset="0"/>
                          <a:cs typeface="Arial" panose="020B0604020202020204" pitchFamily="34" charset="0"/>
                        </a:rPr>
                        <a:t>Bloomberg Barclays U.S. Universal Bond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0.43%</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3.91%</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4.09%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-0.25%</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9.29%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120" marR="5120" marT="496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7.58%</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chemeClr val="tx1"/>
                          </a:solidFill>
                          <a:effectLst/>
                          <a:latin typeface="Arial Nova Light" panose="020B0304020202020204" pitchFamily="34" charset="0"/>
                        </a:rPr>
                        <a:t>-1.10%</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-3.05%</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0.07%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-0.03%</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56026036"/>
                  </a:ext>
                </a:extLst>
              </a:tr>
              <a:tr h="272668">
                <a:tc>
                  <a:txBody>
                    <a:bodyPr/>
                    <a:lstStyle/>
                    <a:p>
                      <a:pPr algn="l" rtl="0" fontAlgn="ctr"/>
                      <a:r>
                        <a:rPr lang="en-US" sz="1000" b="0" i="0" u="none" strike="noStrike" dirty="0">
                          <a:solidFill>
                            <a:schemeClr val="tx1"/>
                          </a:solidFill>
                          <a:effectLst/>
                          <a:latin typeface="Arial Nova Light" panose="020B0304020202020204" pitchFamily="34" charset="0"/>
                        </a:rPr>
                        <a:t>Russell 2500 Growth Total Return</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-0.19%</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9.73%</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24.46%</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-7.47%</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32.65%</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40.47%</a:t>
                      </a:r>
                    </a:p>
                  </a:txBody>
                  <a:tcPr marL="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dirty="0">
                          <a:solidFill>
                            <a:schemeClr val="tx1"/>
                          </a:solidFill>
                          <a:effectLst/>
                          <a:latin typeface="Arial Nova Light" panose="020B0304020202020204" pitchFamily="34" charset="0"/>
                        </a:rPr>
                        <a:t>5.04%</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2.49%</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6.04%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-3.53%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000" b="0" i="0" u="none" strike="noStrike">
                          <a:solidFill>
                            <a:schemeClr val="tx1"/>
                          </a:solidFill>
                          <a:effectLst/>
                          <a:latin typeface="Arial Nova Light" panose="020B0304020202020204" pitchFamily="34" charset="0"/>
                        </a:rPr>
                        <a:t>0.20%</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272668">
                <a:tc>
                  <a:txBody>
                    <a:bodyPr/>
                    <a:lstStyle/>
                    <a:p>
                      <a:pPr algn="l" rtl="0" fontAlgn="ctr"/>
                      <a:r>
                        <a:rPr lang="en-US" sz="1000" b="0" i="0" u="none" strike="noStrike" dirty="0">
                          <a:solidFill>
                            <a:schemeClr val="tx1"/>
                          </a:solidFill>
                          <a:effectLst/>
                          <a:latin typeface="Arial Nova Light" panose="020B0304020202020204" pitchFamily="34" charset="0"/>
                        </a:rPr>
                        <a:t>Russell 2500 Total Return</a:t>
                      </a:r>
                    </a:p>
                  </a:txBody>
                  <a:tcPr marL="0" marR="0" marT="0" marB="0" anchor="ctr">
                    <a:lnT w="12700" cap="flat" cmpd="sng" algn="ctr">
                      <a:solidFill>
                        <a:schemeClr val="bg1">
                          <a:lumMod val="8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-2.90%</a:t>
                      </a:r>
                    </a:p>
                  </a:txBody>
                  <a:tcPr marL="0" marR="0" marT="0" marB="0" anchor="ctr">
                    <a:lnT w="12700" cap="flat" cmpd="sng" algn="ctr">
                      <a:solidFill>
                        <a:schemeClr val="bg1">
                          <a:lumMod val="8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17.59%</a:t>
                      </a:r>
                    </a:p>
                  </a:txBody>
                  <a:tcPr marL="0" marR="0" marT="0" marB="0" anchor="ctr">
                    <a:lnT w="12700" cap="flat" cmpd="sng" algn="ctr">
                      <a:solidFill>
                        <a:schemeClr val="bg1">
                          <a:lumMod val="8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16.81%</a:t>
                      </a:r>
                    </a:p>
                  </a:txBody>
                  <a:tcPr marL="0" marR="0" marT="0" marB="0" anchor="ctr">
                    <a:lnT w="12700" cap="flat" cmpd="sng" algn="ctr">
                      <a:solidFill>
                        <a:schemeClr val="bg1">
                          <a:lumMod val="8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-10.00%</a:t>
                      </a:r>
                    </a:p>
                  </a:txBody>
                  <a:tcPr marL="0" marR="0" marT="0" marB="0" anchor="ctr">
                    <a:lnT w="12700" cap="flat" cmpd="sng" algn="ctr">
                      <a:solidFill>
                        <a:schemeClr val="bg1">
                          <a:lumMod val="8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27.77%</a:t>
                      </a:r>
                    </a:p>
                  </a:txBody>
                  <a:tcPr marL="0" marR="0" marT="0" marB="0" anchor="ctr">
                    <a:lnT w="12700" cap="flat" cmpd="sng" algn="ctr">
                      <a:solidFill>
                        <a:schemeClr val="bg1">
                          <a:lumMod val="8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19.99%</a:t>
                      </a:r>
                    </a:p>
                  </a:txBody>
                  <a:tcPr marL="0" marR="0" marT="0" marB="0" anchor="ctr">
                    <a:lnT w="12700" cap="flat" cmpd="sng" algn="ctr">
                      <a:solidFill>
                        <a:schemeClr val="bg1">
                          <a:lumMod val="85000"/>
                        </a:schemeClr>
                      </a:solidFill>
                      <a:prstDash val="solid"/>
                      <a:round/>
                      <a:headEnd type="none" w="med" len="med"/>
                      <a:tailEnd type="none" w="med" len="med"/>
                    </a:lnT>
                    <a:noFill/>
                  </a:tcPr>
                </a:tc>
                <a:tc>
                  <a:txBody>
                    <a:bodyPr/>
                    <a:lstStyle/>
                    <a:p>
                      <a:pPr algn="ctr" fontAlgn="ctr"/>
                      <a:r>
                        <a:rPr lang="en-US" sz="1000" b="0" i="0" u="none" strike="noStrike" dirty="0">
                          <a:solidFill>
                            <a:schemeClr val="tx1"/>
                          </a:solidFill>
                          <a:effectLst/>
                          <a:latin typeface="Arial Nova Light" panose="020B0304020202020204" pitchFamily="34" charset="0"/>
                        </a:rPr>
                        <a:t>18.18%</a:t>
                      </a:r>
                    </a:p>
                  </a:txBody>
                  <a:tcPr marL="9525" marR="9525" marT="9525" marB="0" anchor="ctr">
                    <a:lnR w="12700" cap="flat" cmpd="sng" algn="ctr">
                      <a:solidFill>
                        <a:schemeClr val="accent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10.93%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5.44%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mn-cs"/>
                        </a:rPr>
                        <a:t>-2.68%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noFill/>
                  </a:tcPr>
                </a:tc>
                <a:tc>
                  <a:txBody>
                    <a:bodyPr/>
                    <a:lstStyle/>
                    <a:p>
                      <a:pPr algn="ctr" fontAlgn="ctr"/>
                      <a:r>
                        <a:rPr lang="en-US" sz="1000" b="0" i="0" u="none" strike="noStrike" dirty="0">
                          <a:solidFill>
                            <a:schemeClr val="tx1"/>
                          </a:solidFill>
                          <a:effectLst/>
                          <a:latin typeface="Arial Nova Light" panose="020B0304020202020204" pitchFamily="34" charset="0"/>
                        </a:rPr>
                        <a:t>11.03%</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10011"/>
                  </a:ext>
                </a:extLst>
              </a:tr>
            </a:tbl>
          </a:graphicData>
        </a:graphic>
      </p:graphicFrame>
      <p:sp>
        <p:nvSpPr>
          <p:cNvPr id="4" name="Footer Placeholder 3">
            <a:extLst>
              <a:ext uri="{FF2B5EF4-FFF2-40B4-BE49-F238E27FC236}">
                <a16:creationId xmlns:a16="http://schemas.microsoft.com/office/drawing/2014/main" id="{78146053-A794-4F74-9747-8939C593DDE5}"/>
              </a:ext>
            </a:extLst>
          </p:cNvPr>
          <p:cNvSpPr>
            <a:spLocks noGrp="1"/>
          </p:cNvSpPr>
          <p:nvPr>
            <p:ph type="ftr" sz="quarter" idx="11"/>
          </p:nvPr>
        </p:nvSpPr>
        <p:spPr/>
        <p:txBody>
          <a:bodyPr/>
          <a:lstStyle/>
          <a:p>
            <a:r>
              <a:rPr lang="en-US"/>
              <a:t>This material is for investment professional use only.</a:t>
            </a:r>
            <a:endParaRPr lang="en-US" dirty="0"/>
          </a:p>
        </p:txBody>
      </p:sp>
      <p:sp>
        <p:nvSpPr>
          <p:cNvPr id="5" name="Slide Number Placeholder 4">
            <a:extLst>
              <a:ext uri="{FF2B5EF4-FFF2-40B4-BE49-F238E27FC236}">
                <a16:creationId xmlns:a16="http://schemas.microsoft.com/office/drawing/2014/main" id="{FD7A730D-B868-49E8-9D76-B4D25BA80A01}"/>
              </a:ext>
            </a:extLst>
          </p:cNvPr>
          <p:cNvSpPr>
            <a:spLocks noGrp="1"/>
          </p:cNvSpPr>
          <p:nvPr>
            <p:ph type="sldNum" sz="quarter" idx="12"/>
          </p:nvPr>
        </p:nvSpPr>
        <p:spPr/>
        <p:txBody>
          <a:bodyPr/>
          <a:lstStyle/>
          <a:p>
            <a:fld id="{07AD6B60-1C19-2246-A923-3503AC7EC2C5}" type="slidenum">
              <a:rPr lang="en-US" smtClean="0"/>
              <a:pPr/>
              <a:t>21</a:t>
            </a:fld>
            <a:endParaRPr lang="en-US" dirty="0"/>
          </a:p>
        </p:txBody>
      </p:sp>
      <p:sp>
        <p:nvSpPr>
          <p:cNvPr id="26" name="Text Placeholder 25">
            <a:extLst>
              <a:ext uri="{FF2B5EF4-FFF2-40B4-BE49-F238E27FC236}">
                <a16:creationId xmlns:a16="http://schemas.microsoft.com/office/drawing/2014/main" id="{48F13DC1-16E6-4398-B58F-2F6E1FF005F5}"/>
              </a:ext>
            </a:extLst>
          </p:cNvPr>
          <p:cNvSpPr>
            <a:spLocks noGrp="1"/>
          </p:cNvSpPr>
          <p:nvPr>
            <p:ph type="body" sz="quarter" idx="15"/>
          </p:nvPr>
        </p:nvSpPr>
        <p:spPr/>
        <p:txBody>
          <a:bodyPr/>
          <a:lstStyle/>
          <a:p>
            <a:r>
              <a:rPr lang="en-US" dirty="0"/>
              <a:t>Thornburg Investment Income Builder Fund</a:t>
            </a:r>
          </a:p>
        </p:txBody>
      </p:sp>
      <p:sp>
        <p:nvSpPr>
          <p:cNvPr id="12" name="Text Placeholder 11">
            <a:extLst>
              <a:ext uri="{FF2B5EF4-FFF2-40B4-BE49-F238E27FC236}">
                <a16:creationId xmlns:a16="http://schemas.microsoft.com/office/drawing/2014/main" id="{44AA2942-6166-42C8-9362-1CBEE6468D4A}"/>
              </a:ext>
            </a:extLst>
          </p:cNvPr>
          <p:cNvSpPr>
            <a:spLocks noGrp="1"/>
          </p:cNvSpPr>
          <p:nvPr>
            <p:ph type="body" sz="quarter" idx="19"/>
          </p:nvPr>
        </p:nvSpPr>
        <p:spPr>
          <a:xfrm>
            <a:off x="609602" y="1554481"/>
            <a:ext cx="8540751" cy="161583"/>
          </a:xfrm>
        </p:spPr>
        <p:txBody>
          <a:bodyPr/>
          <a:lstStyle/>
          <a:p>
            <a:r>
              <a:rPr lang="en-US" dirty="0"/>
              <a:t>Total Returns (USD)</a:t>
            </a:r>
          </a:p>
        </p:txBody>
      </p:sp>
      <p:sp>
        <p:nvSpPr>
          <p:cNvPr id="13" name="Text Placeholder 12">
            <a:extLst>
              <a:ext uri="{FF2B5EF4-FFF2-40B4-BE49-F238E27FC236}">
                <a16:creationId xmlns:a16="http://schemas.microsoft.com/office/drawing/2014/main" id="{8C537D59-CB0B-4819-BFFA-89F9D4B2A81E}"/>
              </a:ext>
            </a:extLst>
          </p:cNvPr>
          <p:cNvSpPr>
            <a:spLocks noGrp="1"/>
          </p:cNvSpPr>
          <p:nvPr>
            <p:ph type="body" sz="quarter" idx="20"/>
          </p:nvPr>
        </p:nvSpPr>
        <p:spPr>
          <a:xfrm>
            <a:off x="621792" y="5406000"/>
            <a:ext cx="10570464" cy="115416"/>
          </a:xfrm>
        </p:spPr>
        <p:txBody>
          <a:bodyPr/>
          <a:lstStyle/>
          <a:p>
            <a:r>
              <a:rPr lang="en-US" dirty="0"/>
              <a:t>Past performance does not guarantee future results.</a:t>
            </a:r>
          </a:p>
        </p:txBody>
      </p:sp>
      <p:sp>
        <p:nvSpPr>
          <p:cNvPr id="11" name="Text Placeholder 10">
            <a:extLst>
              <a:ext uri="{FF2B5EF4-FFF2-40B4-BE49-F238E27FC236}">
                <a16:creationId xmlns:a16="http://schemas.microsoft.com/office/drawing/2014/main" id="{8E022735-24CF-49F7-B509-7B1F9A08396A}"/>
              </a:ext>
            </a:extLst>
          </p:cNvPr>
          <p:cNvSpPr>
            <a:spLocks noGrp="1"/>
          </p:cNvSpPr>
          <p:nvPr>
            <p:ph type="body" sz="quarter" idx="21"/>
          </p:nvPr>
        </p:nvSpPr>
        <p:spPr>
          <a:xfrm>
            <a:off x="621792" y="5596130"/>
            <a:ext cx="10570464" cy="92333"/>
          </a:xfrm>
          <a:prstGeom prst="rect">
            <a:avLst/>
          </a:prstGeom>
        </p:spPr>
        <p:txBody>
          <a:bodyPr/>
          <a:lstStyle/>
          <a:p>
            <a:r>
              <a:rPr lang="en-US" dirty="0"/>
              <a:t>Source: MSCI, Bloomberg, Thornburg Investment Management</a:t>
            </a:r>
          </a:p>
        </p:txBody>
      </p:sp>
    </p:spTree>
    <p:extLst>
      <p:ext uri="{BB962C8B-B14F-4D97-AF65-F5344CB8AC3E}">
        <p14:creationId xmlns:p14="http://schemas.microsoft.com/office/powerpoint/2010/main" val="20529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D0B42948-6A98-40D6-B3E8-2CA7A61CC77F}"/>
              </a:ext>
            </a:extLst>
          </p:cNvPr>
          <p:cNvGraphicFramePr>
            <a:graphicFrameLocks noGrp="1"/>
          </p:cNvGraphicFramePr>
          <p:nvPr>
            <p:extLst>
              <p:ext uri="{D42A27DB-BD31-4B8C-83A1-F6EECF244321}">
                <p14:modId xmlns:p14="http://schemas.microsoft.com/office/powerpoint/2010/main" val="3401975530"/>
              </p:ext>
            </p:extLst>
          </p:nvPr>
        </p:nvGraphicFramePr>
        <p:xfrm>
          <a:off x="6190161" y="3319478"/>
          <a:ext cx="5407147" cy="1536192"/>
        </p:xfrm>
        <a:graphic>
          <a:graphicData uri="http://schemas.openxmlformats.org/drawingml/2006/table">
            <a:tbl>
              <a:tblPr/>
              <a:tblGrid>
                <a:gridCol w="3544686">
                  <a:extLst>
                    <a:ext uri="{9D8B030D-6E8A-4147-A177-3AD203B41FA5}">
                      <a16:colId xmlns:a16="http://schemas.microsoft.com/office/drawing/2014/main" val="2287009558"/>
                    </a:ext>
                  </a:extLst>
                </a:gridCol>
                <a:gridCol w="1862461">
                  <a:extLst>
                    <a:ext uri="{9D8B030D-6E8A-4147-A177-3AD203B41FA5}">
                      <a16:colId xmlns:a16="http://schemas.microsoft.com/office/drawing/2014/main" val="306687564"/>
                    </a:ext>
                  </a:extLst>
                </a:gridCol>
              </a:tblGrid>
              <a:tr h="192024">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latin typeface="Arial Nova" panose="020B0504020202020204" pitchFamily="34" charset="0"/>
                        </a:rPr>
                        <a:t>REGIONAL EXPOSURE</a:t>
                      </a:r>
                    </a:p>
                  </a:txBody>
                  <a:tcPr marL="5742" marR="5742" marT="5715" marB="0" anchor="b">
                    <a:lnL>
                      <a:noFill/>
                    </a:lnL>
                    <a:lnR>
                      <a:noFill/>
                    </a:lnR>
                    <a:lnT>
                      <a:noFill/>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00" b="1" i="0" u="none" strike="noStrike" dirty="0">
                        <a:solidFill>
                          <a:schemeClr val="tx2"/>
                        </a:solidFill>
                        <a:effectLst/>
                        <a:latin typeface="Arial Nova Light" panose="020B0304020202020204" pitchFamily="34" charset="0"/>
                        <a:cs typeface="Arial" panose="020B0604020202020204" pitchFamily="34" charset="0"/>
                      </a:endParaRPr>
                    </a:p>
                  </a:txBody>
                  <a:tcPr marL="5742" marR="5742" marT="5715" marB="0" anchor="b">
                    <a:lnL>
                      <a:noFill/>
                    </a:lnL>
                    <a:lnR>
                      <a:noFill/>
                    </a:lnR>
                    <a:lnT>
                      <a:noFill/>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960308"/>
                  </a:ext>
                </a:extLst>
              </a:tr>
              <a:tr h="192024">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North America</a:t>
                      </a:r>
                    </a:p>
                  </a:txBody>
                  <a:tcPr marL="5742" marR="5742" marT="5715" marB="0" anchor="ct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43.4% </a:t>
                      </a:r>
                    </a:p>
                  </a:txBody>
                  <a:tcPr marL="5742" marR="5742" marT="5715" marB="0" anchor="ct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730728"/>
                  </a:ext>
                </a:extLst>
              </a:tr>
              <a:tr h="192024">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Europe ex-U.K.</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31.0% </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6163497"/>
                  </a:ext>
                </a:extLst>
              </a:tr>
              <a:tr h="192024">
                <a:tc>
                  <a:txBody>
                    <a:bodyPr/>
                    <a:lstStyle/>
                    <a:p>
                      <a:pPr marL="91440"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Asia Pacific ex-Japan </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11.7% </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5463194"/>
                  </a:ext>
                </a:extLst>
              </a:tr>
              <a:tr h="192024">
                <a:tc>
                  <a:txBody>
                    <a:bodyPr/>
                    <a:lstStyle/>
                    <a:p>
                      <a:pPr marL="91440"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U.K. </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10.9% </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314940"/>
                  </a:ext>
                </a:extLst>
              </a:tr>
              <a:tr h="192024">
                <a:tc>
                  <a:txBody>
                    <a:bodyPr/>
                    <a:lstStyle/>
                    <a:p>
                      <a:pPr marL="91440"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Other</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0.4%</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7687542"/>
                  </a:ext>
                </a:extLst>
              </a:tr>
              <a:tr h="192024">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Latin America</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0.2% </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3536702"/>
                  </a:ext>
                </a:extLst>
              </a:tr>
              <a:tr h="192024">
                <a:tc>
                  <a:txBody>
                    <a:bodyPr/>
                    <a:lstStyle/>
                    <a:p>
                      <a:pPr marL="91440"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Cash</a:t>
                      </a:r>
                      <a:r>
                        <a:rPr lang="en-US" sz="1000" b="0" i="0" u="none" strike="noStrike" baseline="0" dirty="0">
                          <a:solidFill>
                            <a:schemeClr val="tx1"/>
                          </a:solidFill>
                          <a:effectLst/>
                          <a:latin typeface="Arial Nova Light" panose="020B0304020202020204" pitchFamily="34" charset="0"/>
                          <a:cs typeface="Arial" panose="020B0604020202020204" pitchFamily="34" charset="0"/>
                        </a:rPr>
                        <a:t> &amp; Cash Equiv.</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2.5% </a:t>
                      </a:r>
                    </a:p>
                  </a:txBody>
                  <a:tcPr marL="5742" marR="5742" marT="571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505286"/>
                  </a:ext>
                </a:extLst>
              </a:tr>
            </a:tbl>
          </a:graphicData>
        </a:graphic>
      </p:graphicFrame>
      <p:sp>
        <p:nvSpPr>
          <p:cNvPr id="4" name="Footer Placeholder 3">
            <a:extLst>
              <a:ext uri="{FF2B5EF4-FFF2-40B4-BE49-F238E27FC236}">
                <a16:creationId xmlns:a16="http://schemas.microsoft.com/office/drawing/2014/main" id="{539F0045-046B-40A8-9B48-833163C8D0B0}"/>
              </a:ext>
            </a:extLst>
          </p:cNvPr>
          <p:cNvSpPr>
            <a:spLocks noGrp="1"/>
          </p:cNvSpPr>
          <p:nvPr>
            <p:ph type="ftr" sz="quarter" idx="11"/>
          </p:nvPr>
        </p:nvSpPr>
        <p:spPr/>
        <p:txBody>
          <a:bodyPr/>
          <a:lstStyle/>
          <a:p>
            <a:r>
              <a:rPr lang="en-US"/>
              <a:t>This material is for investment professional use only.</a:t>
            </a:r>
            <a:endParaRPr lang="en-US" dirty="0"/>
          </a:p>
        </p:txBody>
      </p:sp>
      <p:sp>
        <p:nvSpPr>
          <p:cNvPr id="5" name="Slide Number Placeholder 4">
            <a:extLst>
              <a:ext uri="{FF2B5EF4-FFF2-40B4-BE49-F238E27FC236}">
                <a16:creationId xmlns:a16="http://schemas.microsoft.com/office/drawing/2014/main" id="{CE6D34E2-7FB7-4F75-972E-A7B2AECBA1A9}"/>
              </a:ext>
            </a:extLst>
          </p:cNvPr>
          <p:cNvSpPr>
            <a:spLocks noGrp="1"/>
          </p:cNvSpPr>
          <p:nvPr>
            <p:ph type="sldNum" sz="quarter" idx="12"/>
          </p:nvPr>
        </p:nvSpPr>
        <p:spPr/>
        <p:txBody>
          <a:bodyPr/>
          <a:lstStyle/>
          <a:p>
            <a:fld id="{07AD6B60-1C19-2246-A923-3503AC7EC2C5}" type="slidenum">
              <a:rPr lang="en-US" smtClean="0"/>
              <a:pPr/>
              <a:t>22</a:t>
            </a:fld>
            <a:endParaRPr lang="en-US" dirty="0"/>
          </a:p>
        </p:txBody>
      </p:sp>
      <p:sp>
        <p:nvSpPr>
          <p:cNvPr id="6" name="Text Placeholder 5">
            <a:extLst>
              <a:ext uri="{FF2B5EF4-FFF2-40B4-BE49-F238E27FC236}">
                <a16:creationId xmlns:a16="http://schemas.microsoft.com/office/drawing/2014/main" id="{89D73EE8-BDFA-40E0-A885-05A6CAE751DE}"/>
              </a:ext>
            </a:extLst>
          </p:cNvPr>
          <p:cNvSpPr>
            <a:spLocks noGrp="1"/>
          </p:cNvSpPr>
          <p:nvPr>
            <p:ph type="body" sz="quarter" idx="15"/>
          </p:nvPr>
        </p:nvSpPr>
        <p:spPr/>
        <p:txBody>
          <a:bodyPr/>
          <a:lstStyle/>
          <a:p>
            <a:r>
              <a:rPr lang="en-US"/>
              <a:t>Thornburg Investment Income Builder Fund</a:t>
            </a:r>
            <a:endParaRPr lang="en-US" dirty="0"/>
          </a:p>
        </p:txBody>
      </p:sp>
      <p:sp>
        <p:nvSpPr>
          <p:cNvPr id="27" name="Text Placeholder 26">
            <a:extLst>
              <a:ext uri="{FF2B5EF4-FFF2-40B4-BE49-F238E27FC236}">
                <a16:creationId xmlns:a16="http://schemas.microsoft.com/office/drawing/2014/main" id="{8F4DFC40-45AE-4574-B56A-B3BF5C412594}"/>
              </a:ext>
            </a:extLst>
          </p:cNvPr>
          <p:cNvSpPr>
            <a:spLocks noGrp="1"/>
          </p:cNvSpPr>
          <p:nvPr>
            <p:ph type="body" sz="quarter" idx="21"/>
          </p:nvPr>
        </p:nvSpPr>
        <p:spPr/>
        <p:txBody>
          <a:bodyPr/>
          <a:lstStyle/>
          <a:p>
            <a:endParaRPr lang="en-US" dirty="0"/>
          </a:p>
        </p:txBody>
      </p:sp>
      <p:sp>
        <p:nvSpPr>
          <p:cNvPr id="18" name="Text Placeholder 17">
            <a:extLst>
              <a:ext uri="{FF2B5EF4-FFF2-40B4-BE49-F238E27FC236}">
                <a16:creationId xmlns:a16="http://schemas.microsoft.com/office/drawing/2014/main" id="{A77F308A-C8B3-43F8-88A1-43F8D86FC01E}"/>
              </a:ext>
            </a:extLst>
          </p:cNvPr>
          <p:cNvSpPr>
            <a:spLocks noGrp="1"/>
          </p:cNvSpPr>
          <p:nvPr>
            <p:ph type="body" sz="quarter" idx="22"/>
          </p:nvPr>
        </p:nvSpPr>
        <p:spPr/>
        <p:txBody>
          <a:bodyPr/>
          <a:lstStyle/>
          <a:p>
            <a:r>
              <a:rPr lang="en-US" dirty="0"/>
              <a:t>Source: FactSet and Thornburg</a:t>
            </a:r>
          </a:p>
          <a:p>
            <a:r>
              <a:rPr lang="en-US" dirty="0"/>
              <a:t>Composition and regions are a percent of total portfolio. Percentages can and do vary. </a:t>
            </a:r>
            <a:br>
              <a:rPr lang="en-US" dirty="0"/>
            </a:br>
            <a:r>
              <a:rPr lang="en-US" dirty="0"/>
              <a:t>Holdings are classified by country of risk as determined by MSCI and Bloomberg.</a:t>
            </a:r>
          </a:p>
        </p:txBody>
      </p:sp>
      <p:sp>
        <p:nvSpPr>
          <p:cNvPr id="2" name="Title 1">
            <a:extLst>
              <a:ext uri="{FF2B5EF4-FFF2-40B4-BE49-F238E27FC236}">
                <a16:creationId xmlns:a16="http://schemas.microsoft.com/office/drawing/2014/main" id="{5DAABF9A-06E4-48C1-9B6B-63FD491E0918}"/>
              </a:ext>
            </a:extLst>
          </p:cNvPr>
          <p:cNvSpPr>
            <a:spLocks noGrp="1"/>
          </p:cNvSpPr>
          <p:nvPr>
            <p:ph type="title"/>
          </p:nvPr>
        </p:nvSpPr>
        <p:spPr/>
        <p:txBody>
          <a:bodyPr/>
          <a:lstStyle/>
          <a:p>
            <a:r>
              <a:rPr lang="en-US"/>
              <a:t>Portfolio Characteristics</a:t>
            </a:r>
            <a:endParaRPr lang="en-US" dirty="0"/>
          </a:p>
        </p:txBody>
      </p:sp>
      <p:sp>
        <p:nvSpPr>
          <p:cNvPr id="28" name="Text Placeholder 27">
            <a:extLst>
              <a:ext uri="{FF2B5EF4-FFF2-40B4-BE49-F238E27FC236}">
                <a16:creationId xmlns:a16="http://schemas.microsoft.com/office/drawing/2014/main" id="{CAF0ED2B-9B5E-4500-8624-17BA153F147B}"/>
              </a:ext>
            </a:extLst>
          </p:cNvPr>
          <p:cNvSpPr>
            <a:spLocks noGrp="1"/>
          </p:cNvSpPr>
          <p:nvPr>
            <p:ph type="body" sz="quarter" idx="23"/>
          </p:nvPr>
        </p:nvSpPr>
        <p:spPr>
          <a:xfrm>
            <a:off x="609602" y="1554481"/>
            <a:ext cx="8540751" cy="153888"/>
          </a:xfrm>
        </p:spPr>
        <p:txBody>
          <a:bodyPr/>
          <a:lstStyle/>
          <a:p>
            <a:endParaRPr lang="en-US" sz="1000" b="1" dirty="0">
              <a:latin typeface="Arial Nova" panose="020B0504020202020204" pitchFamily="34" charset="0"/>
            </a:endParaRPr>
          </a:p>
        </p:txBody>
      </p:sp>
      <p:graphicFrame>
        <p:nvGraphicFramePr>
          <p:cNvPr id="22" name="Table 21">
            <a:extLst>
              <a:ext uri="{FF2B5EF4-FFF2-40B4-BE49-F238E27FC236}">
                <a16:creationId xmlns:a16="http://schemas.microsoft.com/office/drawing/2014/main" id="{D0B42948-6A98-40D6-B3E8-2CA7A61CC77F}"/>
              </a:ext>
            </a:extLst>
          </p:cNvPr>
          <p:cNvGraphicFramePr>
            <a:graphicFrameLocks noGrp="1"/>
          </p:cNvGraphicFramePr>
          <p:nvPr>
            <p:extLst>
              <p:ext uri="{D42A27DB-BD31-4B8C-83A1-F6EECF244321}">
                <p14:modId xmlns:p14="http://schemas.microsoft.com/office/powerpoint/2010/main" val="3236695531"/>
              </p:ext>
            </p:extLst>
          </p:nvPr>
        </p:nvGraphicFramePr>
        <p:xfrm>
          <a:off x="6181189" y="1995013"/>
          <a:ext cx="5407147" cy="1321677"/>
        </p:xfrm>
        <a:graphic>
          <a:graphicData uri="http://schemas.openxmlformats.org/drawingml/2006/table">
            <a:tbl>
              <a:tblPr/>
              <a:tblGrid>
                <a:gridCol w="3544686">
                  <a:extLst>
                    <a:ext uri="{9D8B030D-6E8A-4147-A177-3AD203B41FA5}">
                      <a16:colId xmlns:a16="http://schemas.microsoft.com/office/drawing/2014/main" val="2287009558"/>
                    </a:ext>
                  </a:extLst>
                </a:gridCol>
                <a:gridCol w="1862461">
                  <a:extLst>
                    <a:ext uri="{9D8B030D-6E8A-4147-A177-3AD203B41FA5}">
                      <a16:colId xmlns:a16="http://schemas.microsoft.com/office/drawing/2014/main" val="306687564"/>
                    </a:ext>
                  </a:extLst>
                </a:gridCol>
              </a:tblGrid>
              <a:tr h="188811">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latin typeface="Arial Nova" panose="020B0504020202020204" pitchFamily="34" charset="0"/>
                        </a:rPr>
                        <a:t>EQUITY COMPONENTS</a:t>
                      </a:r>
                    </a:p>
                  </a:txBody>
                  <a:tcPr marL="5742" marR="5742" marT="5715" marB="0" anchor="b">
                    <a:lnL>
                      <a:noFill/>
                    </a:lnL>
                    <a:lnR>
                      <a:noFill/>
                    </a:lnR>
                    <a:lnT>
                      <a:noFill/>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chemeClr val="tx2"/>
                          </a:solidFill>
                          <a:effectLst/>
                          <a:latin typeface="Arial Nova Light" panose="020B0304020202020204" pitchFamily="34" charset="0"/>
                          <a:cs typeface="Arial" panose="020B0604020202020204" pitchFamily="34" charset="0"/>
                        </a:rPr>
                        <a:t>% of Portfolio</a:t>
                      </a:r>
                    </a:p>
                  </a:txBody>
                  <a:tcPr marL="5742" marR="5742" marT="5715" marB="0" anchor="b">
                    <a:lnL>
                      <a:noFill/>
                    </a:lnL>
                    <a:lnR>
                      <a:noFill/>
                    </a:lnR>
                    <a:lnT>
                      <a:noFill/>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960308"/>
                  </a:ext>
                </a:extLst>
              </a:tr>
              <a:tr h="188811">
                <a:tc>
                  <a:txBody>
                    <a:bodyPr/>
                    <a:lstStyle/>
                    <a:p>
                      <a:r>
                        <a:rPr lang="en-US" sz="1000" dirty="0">
                          <a:solidFill>
                            <a:schemeClr val="tx1"/>
                          </a:solidFill>
                          <a:latin typeface="Arial Nova Light" panose="020B0304020202020204" pitchFamily="34" charset="0"/>
                          <a:cs typeface="Arial" panose="020B0604020202020204" pitchFamily="34" charset="0"/>
                        </a:rPr>
                        <a:t>P/E Trailing 1-Yr</a:t>
                      </a:r>
                    </a:p>
                  </a:txBody>
                  <a:tcPr marR="0" marT="0" marB="0" anchor="ct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16.9x </a:t>
                      </a:r>
                    </a:p>
                  </a:txBody>
                  <a:tcPr marL="0" marR="0" marT="0" marB="0" anchor="ctr">
                    <a:lnL>
                      <a:noFill/>
                    </a:lnL>
                    <a:lnR>
                      <a:noFill/>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730728"/>
                  </a:ext>
                </a:extLst>
              </a:tr>
              <a:tr h="188811">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P/E Forward 1-Yr Estimate</a:t>
                      </a:r>
                    </a:p>
                  </a:txBody>
                  <a:tcPr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10.8x </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6163497"/>
                  </a:ext>
                </a:extLst>
              </a:tr>
              <a:tr h="188811">
                <a:tc>
                  <a:txBody>
                    <a:bodyPr/>
                    <a:lstStyle/>
                    <a:p>
                      <a:r>
                        <a:rPr lang="en-US" sz="1000" dirty="0">
                          <a:solidFill>
                            <a:schemeClr val="tx1"/>
                          </a:solidFill>
                          <a:latin typeface="Arial Nova Light" panose="020B0304020202020204" pitchFamily="34" charset="0"/>
                          <a:cs typeface="Arial" panose="020B0604020202020204" pitchFamily="34" charset="0"/>
                        </a:rPr>
                        <a:t>Price to Book</a:t>
                      </a:r>
                    </a:p>
                  </a:txBody>
                  <a:tcPr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1.5x</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5463194"/>
                  </a:ext>
                </a:extLst>
              </a:tr>
              <a:tr h="188811">
                <a:tc>
                  <a:txBody>
                    <a:bodyPr/>
                    <a:lstStyle/>
                    <a:p>
                      <a:r>
                        <a:rPr lang="en-US" sz="1000" dirty="0">
                          <a:solidFill>
                            <a:schemeClr val="tx1"/>
                          </a:solidFill>
                          <a:latin typeface="Arial Nova Light" panose="020B0304020202020204" pitchFamily="34" charset="0"/>
                          <a:cs typeface="Arial" panose="020B0604020202020204" pitchFamily="34" charset="0"/>
                        </a:rPr>
                        <a:t>Price to Cash Flow</a:t>
                      </a:r>
                    </a:p>
                  </a:txBody>
                  <a:tcPr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6.1x</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314940"/>
                  </a:ext>
                </a:extLst>
              </a:tr>
              <a:tr h="188811">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Return on Equity</a:t>
                      </a:r>
                      <a:r>
                        <a:rPr lang="en-US" sz="1000" b="0" i="0" u="none" strike="noStrike" baseline="0" dirty="0">
                          <a:solidFill>
                            <a:schemeClr val="tx1"/>
                          </a:solidFill>
                          <a:effectLst/>
                          <a:latin typeface="Arial Nova Light" panose="020B0304020202020204" pitchFamily="34" charset="0"/>
                          <a:cs typeface="Arial" panose="020B0604020202020204" pitchFamily="34" charset="0"/>
                        </a:rPr>
                        <a:t> (</a:t>
                      </a:r>
                      <a:r>
                        <a:rPr lang="en-US" sz="1000" b="0" i="0" u="none" strike="noStrike" dirty="0">
                          <a:solidFill>
                            <a:schemeClr val="tx1"/>
                          </a:solidFill>
                          <a:effectLst/>
                          <a:latin typeface="Arial Nova Light" panose="020B0304020202020204" pitchFamily="34" charset="0"/>
                          <a:cs typeface="Arial" panose="020B0604020202020204" pitchFamily="34" charset="0"/>
                        </a:rPr>
                        <a:t>ROE)</a:t>
                      </a:r>
                    </a:p>
                  </a:txBody>
                  <a:tcPr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13.5%</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7687542"/>
                  </a:ext>
                </a:extLst>
              </a:tr>
              <a:tr h="188811">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Dividend Yield</a:t>
                      </a:r>
                    </a:p>
                  </a:txBody>
                  <a:tcPr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4.0%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39" name="Content Placeholder 23">
            <a:extLst>
              <a:ext uri="{FF2B5EF4-FFF2-40B4-BE49-F238E27FC236}">
                <a16:creationId xmlns:a16="http://schemas.microsoft.com/office/drawing/2014/main" id="{6291B9C7-A4B8-4FF2-B767-0E80857B01CF}"/>
              </a:ext>
            </a:extLst>
          </p:cNvPr>
          <p:cNvGraphicFramePr>
            <a:graphicFrameLocks noGrp="1"/>
          </p:cNvGraphicFramePr>
          <p:nvPr>
            <p:ph sz="half" idx="1"/>
            <p:extLst>
              <p:ext uri="{D42A27DB-BD31-4B8C-83A1-F6EECF244321}">
                <p14:modId xmlns:p14="http://schemas.microsoft.com/office/powerpoint/2010/main" val="4274519342"/>
              </p:ext>
            </p:extLst>
          </p:nvPr>
        </p:nvGraphicFramePr>
        <p:xfrm>
          <a:off x="612775" y="1993900"/>
          <a:ext cx="5407025" cy="2768600"/>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6D3CE4F4-5DB9-445C-8900-2DEAFD139404}"/>
              </a:ext>
            </a:extLst>
          </p:cNvPr>
          <p:cNvSpPr txBox="1"/>
          <p:nvPr/>
        </p:nvSpPr>
        <p:spPr>
          <a:xfrm>
            <a:off x="609602" y="1990306"/>
            <a:ext cx="6094324" cy="246221"/>
          </a:xfrm>
          <a:prstGeom prst="rect">
            <a:avLst/>
          </a:prstGeom>
          <a:noFill/>
        </p:spPr>
        <p:txBody>
          <a:bodyPr wrap="square" lIns="0" rIns="0">
            <a:spAutoFit/>
          </a:bodyPr>
          <a:lstStyle/>
          <a:p>
            <a:r>
              <a:rPr lang="en-US" sz="1000" b="1" dirty="0">
                <a:latin typeface="Arial Nova" panose="020B0504020202020204" pitchFamily="34" charset="0"/>
              </a:rPr>
              <a:t>PORTFOLIO COMPOSITION</a:t>
            </a:r>
          </a:p>
        </p:txBody>
      </p:sp>
    </p:spTree>
    <p:extLst>
      <p:ext uri="{BB962C8B-B14F-4D97-AF65-F5344CB8AC3E}">
        <p14:creationId xmlns:p14="http://schemas.microsoft.com/office/powerpoint/2010/main" val="3822019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5E1CEDE-938B-46F2-9849-B9021FAAE2FD}"/>
              </a:ext>
            </a:extLst>
          </p:cNvPr>
          <p:cNvSpPr>
            <a:spLocks noGrp="1"/>
          </p:cNvSpPr>
          <p:nvPr>
            <p:ph type="title"/>
          </p:nvPr>
        </p:nvSpPr>
        <p:spPr/>
        <p:txBody>
          <a:bodyPr/>
          <a:lstStyle/>
          <a:p>
            <a:r>
              <a:rPr lang="en-US" dirty="0"/>
              <a:t>Investment Performance</a:t>
            </a:r>
          </a:p>
        </p:txBody>
      </p:sp>
      <p:graphicFrame>
        <p:nvGraphicFramePr>
          <p:cNvPr id="15" name="Performance_Strategy_Gross/Net_1 Index_NT">
            <a:extLst>
              <a:ext uri="{FF2B5EF4-FFF2-40B4-BE49-F238E27FC236}">
                <a16:creationId xmlns:a16="http://schemas.microsoft.com/office/drawing/2014/main" id="{204B00A4-3F97-FB4D-9702-46989C601148}"/>
              </a:ext>
            </a:extLst>
          </p:cNvPr>
          <p:cNvGraphicFramePr>
            <a:graphicFrameLocks noGrp="1"/>
          </p:cNvGraphicFramePr>
          <p:nvPr>
            <p:ph sz="half" idx="1"/>
            <p:custDataLst>
              <p:tags r:id="rId1"/>
            </p:custDataLst>
            <p:extLst>
              <p:ext uri="{D42A27DB-BD31-4B8C-83A1-F6EECF244321}">
                <p14:modId xmlns:p14="http://schemas.microsoft.com/office/powerpoint/2010/main" val="335655845"/>
              </p:ext>
            </p:extLst>
          </p:nvPr>
        </p:nvGraphicFramePr>
        <p:xfrm>
          <a:off x="609600" y="1993900"/>
          <a:ext cx="10972796" cy="1844389"/>
        </p:xfrm>
        <a:graphic>
          <a:graphicData uri="http://schemas.openxmlformats.org/drawingml/2006/table">
            <a:tbl>
              <a:tblPr/>
              <a:tblGrid>
                <a:gridCol w="5359902">
                  <a:extLst>
                    <a:ext uri="{9D8B030D-6E8A-4147-A177-3AD203B41FA5}">
                      <a16:colId xmlns:a16="http://schemas.microsoft.com/office/drawing/2014/main" val="20000"/>
                    </a:ext>
                  </a:extLst>
                </a:gridCol>
                <a:gridCol w="801842">
                  <a:extLst>
                    <a:ext uri="{9D8B030D-6E8A-4147-A177-3AD203B41FA5}">
                      <a16:colId xmlns:a16="http://schemas.microsoft.com/office/drawing/2014/main" val="20001"/>
                    </a:ext>
                  </a:extLst>
                </a:gridCol>
                <a:gridCol w="801842">
                  <a:extLst>
                    <a:ext uri="{9D8B030D-6E8A-4147-A177-3AD203B41FA5}">
                      <a16:colId xmlns:a16="http://schemas.microsoft.com/office/drawing/2014/main" val="20002"/>
                    </a:ext>
                  </a:extLst>
                </a:gridCol>
                <a:gridCol w="801842">
                  <a:extLst>
                    <a:ext uri="{9D8B030D-6E8A-4147-A177-3AD203B41FA5}">
                      <a16:colId xmlns:a16="http://schemas.microsoft.com/office/drawing/2014/main" val="20003"/>
                    </a:ext>
                  </a:extLst>
                </a:gridCol>
                <a:gridCol w="801842">
                  <a:extLst>
                    <a:ext uri="{9D8B030D-6E8A-4147-A177-3AD203B41FA5}">
                      <a16:colId xmlns:a16="http://schemas.microsoft.com/office/drawing/2014/main" val="20004"/>
                    </a:ext>
                  </a:extLst>
                </a:gridCol>
                <a:gridCol w="801842">
                  <a:extLst>
                    <a:ext uri="{9D8B030D-6E8A-4147-A177-3AD203B41FA5}">
                      <a16:colId xmlns:a16="http://schemas.microsoft.com/office/drawing/2014/main" val="20005"/>
                    </a:ext>
                  </a:extLst>
                </a:gridCol>
                <a:gridCol w="801842">
                  <a:extLst>
                    <a:ext uri="{9D8B030D-6E8A-4147-A177-3AD203B41FA5}">
                      <a16:colId xmlns:a16="http://schemas.microsoft.com/office/drawing/2014/main" val="20006"/>
                    </a:ext>
                  </a:extLst>
                </a:gridCol>
                <a:gridCol w="801842">
                  <a:extLst>
                    <a:ext uri="{9D8B030D-6E8A-4147-A177-3AD203B41FA5}">
                      <a16:colId xmlns:a16="http://schemas.microsoft.com/office/drawing/2014/main" val="20007"/>
                    </a:ext>
                  </a:extLst>
                </a:gridCol>
              </a:tblGrid>
              <a:tr h="197956">
                <a:tc>
                  <a:txBody>
                    <a:bodyPr/>
                    <a:lstStyle/>
                    <a:p>
                      <a:pPr algn="l" fontAlgn="b"/>
                      <a:r>
                        <a:rPr lang="en-US" sz="1000" b="1" dirty="0">
                          <a:solidFill>
                            <a:schemeClr val="tx1"/>
                          </a:solidFill>
                          <a:latin typeface="Arial Nova" panose="020B0504020202020204" pitchFamily="34" charset="0"/>
                          <a:cs typeface="Arial" panose="020B0604020202020204" pitchFamily="34" charset="0"/>
                        </a:rPr>
                        <a:t>AVERAGE ANNUAL</a:t>
                      </a:r>
                      <a:r>
                        <a:rPr lang="en-US" sz="1000" b="1" baseline="0" dirty="0">
                          <a:solidFill>
                            <a:schemeClr val="tx1"/>
                          </a:solidFill>
                          <a:latin typeface="Arial Nova" panose="020B0504020202020204" pitchFamily="34" charset="0"/>
                          <a:cs typeface="Arial" panose="020B0604020202020204" pitchFamily="34" charset="0"/>
                        </a:rPr>
                        <a:t> TOTAL </a:t>
                      </a:r>
                      <a:r>
                        <a:rPr lang="en-US" sz="1000" b="1" dirty="0">
                          <a:solidFill>
                            <a:schemeClr val="tx1"/>
                          </a:solidFill>
                          <a:latin typeface="Arial Nova" panose="020B0504020202020204" pitchFamily="34" charset="0"/>
                          <a:cs typeface="Arial" panose="020B0604020202020204" pitchFamily="34" charset="0"/>
                        </a:rPr>
                        <a:t>RETURNS (%)</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R="9493" marT="9493" marB="36576" anchor="b">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chemeClr val="tx1"/>
                          </a:solidFill>
                          <a:effectLst/>
                          <a:latin typeface="Arial Nova" panose="020B0504020202020204" pitchFamily="34" charset="0"/>
                          <a:cs typeface="Arial" panose="020B0604020202020204" pitchFamily="34" charset="0"/>
                        </a:rPr>
                        <a:t>QTR</a:t>
                      </a:r>
                    </a:p>
                  </a:txBody>
                  <a:tcPr marL="9493" marR="9493" marT="9493" marB="36576" anchor="b">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chemeClr val="tx1"/>
                          </a:solidFill>
                          <a:effectLst/>
                          <a:latin typeface="Arial Nova" panose="020B0504020202020204" pitchFamily="34" charset="0"/>
                          <a:cs typeface="Arial" panose="020B0604020202020204" pitchFamily="34" charset="0"/>
                        </a:rPr>
                        <a:t>YTD</a:t>
                      </a:r>
                    </a:p>
                  </a:txBody>
                  <a:tcPr marL="9493" marR="9493" marT="9493" marB="36576" anchor="b">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chemeClr val="tx1"/>
                          </a:solidFill>
                          <a:effectLst/>
                          <a:latin typeface="Arial Nova" panose="020B0504020202020204" pitchFamily="34" charset="0"/>
                          <a:cs typeface="Arial" panose="020B0604020202020204" pitchFamily="34" charset="0"/>
                        </a:rPr>
                        <a:t>1-YR</a:t>
                      </a:r>
                    </a:p>
                  </a:txBody>
                  <a:tcPr marL="9493" marR="9493" marT="9493" marB="36576" anchor="b">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chemeClr val="tx1"/>
                          </a:solidFill>
                          <a:effectLst/>
                          <a:latin typeface="Arial Nova" panose="020B0504020202020204" pitchFamily="34" charset="0"/>
                          <a:cs typeface="Arial" panose="020B0604020202020204" pitchFamily="34" charset="0"/>
                        </a:rPr>
                        <a:t>3-YR</a:t>
                      </a:r>
                    </a:p>
                  </a:txBody>
                  <a:tcPr marL="9493" marR="9493" marT="9493" marB="36576" anchor="b">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chemeClr val="tx1"/>
                          </a:solidFill>
                          <a:effectLst/>
                          <a:latin typeface="Arial Nova" panose="020B0504020202020204" pitchFamily="34" charset="0"/>
                          <a:cs typeface="Arial" panose="020B0604020202020204" pitchFamily="34" charset="0"/>
                        </a:rPr>
                        <a:t>5-YR</a:t>
                      </a:r>
                    </a:p>
                  </a:txBody>
                  <a:tcPr marL="9493" marR="9493" marT="9493" marB="36576" anchor="b">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chemeClr val="tx1"/>
                          </a:solidFill>
                          <a:effectLst/>
                          <a:latin typeface="Arial Nova" panose="020B0504020202020204" pitchFamily="34" charset="0"/>
                          <a:cs typeface="Arial" panose="020B0604020202020204" pitchFamily="34" charset="0"/>
                        </a:rPr>
                        <a:t>10-YR</a:t>
                      </a:r>
                    </a:p>
                  </a:txBody>
                  <a:tcPr marL="9493" marR="9493" marT="9493" marB="36576" anchor="b">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dirty="0">
                          <a:solidFill>
                            <a:schemeClr val="tx1"/>
                          </a:solidFill>
                          <a:effectLst/>
                          <a:latin typeface="Arial Nova" panose="020B0504020202020204" pitchFamily="34" charset="0"/>
                          <a:cs typeface="Arial" panose="020B0604020202020204" pitchFamily="34" charset="0"/>
                        </a:rPr>
                        <a:t>ITD</a:t>
                      </a:r>
                    </a:p>
                  </a:txBody>
                  <a:tcPr marL="9493" marR="9493" marT="9493" marB="36576" anchor="b">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20">
                <a:tc grid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kern="1200" spc="0" baseline="0" dirty="0">
                          <a:solidFill>
                            <a:schemeClr val="tx1"/>
                          </a:solidFill>
                          <a:latin typeface="Arial Nova Light" panose="020B0304020202020204" pitchFamily="34" charset="0"/>
                          <a:ea typeface="+mn-ea"/>
                          <a:cs typeface="Arial" panose="020B0604020202020204" pitchFamily="34" charset="0"/>
                        </a:rPr>
                        <a:t>A Shares TIBAX (Incep: 12/24/2002)  </a:t>
                      </a:r>
                      <a:r>
                        <a:rPr lang="en-US" sz="1000" dirty="0">
                          <a:solidFill>
                            <a:schemeClr val="tx1"/>
                          </a:solidFill>
                          <a:latin typeface="Arial Nova Light" panose="020B0304020202020204" pitchFamily="34" charset="0"/>
                          <a:cs typeface="Arial" panose="020B0604020202020204" pitchFamily="34" charset="0"/>
                        </a:rPr>
                        <a:t>30-day SEC Yield: 2.24%  </a:t>
                      </a:r>
                      <a:r>
                        <a:rPr lang="en-US" sz="1000" b="0" dirty="0">
                          <a:solidFill>
                            <a:schemeClr val="tx1"/>
                          </a:solidFill>
                          <a:latin typeface="Arial Nova Light" panose="020B0304020202020204" pitchFamily="34" charset="0"/>
                          <a:cs typeface="Arial" panose="020B0604020202020204" pitchFamily="34" charset="0"/>
                        </a:rPr>
                        <a:t>|</a:t>
                      </a:r>
                      <a:r>
                        <a:rPr lang="en-US" sz="1000" dirty="0">
                          <a:solidFill>
                            <a:schemeClr val="tx1"/>
                          </a:solidFill>
                          <a:latin typeface="Arial Nova Light" panose="020B0304020202020204" pitchFamily="34" charset="0"/>
                          <a:cs typeface="Arial" panose="020B0604020202020204" pitchFamily="34" charset="0"/>
                        </a:rPr>
                        <a:t>  TTM Yield: 4.86%</a:t>
                      </a:r>
                    </a:p>
                  </a:txBody>
                  <a:tcPr marR="9493" marT="9493"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pPr algn="ctr"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9525" marT="9525" marB="0" anchor="ctr">
                    <a:lnL>
                      <a:noFill/>
                    </a:lnL>
                    <a:lnR>
                      <a:noFill/>
                    </a:lnR>
                    <a:lnT w="28575" cap="flat" cmpd="sng" algn="ctr">
                      <a:solidFill>
                        <a:srgbClr val="D1D2D2"/>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9525" marT="9525" marB="0" anchor="ctr">
                    <a:lnL>
                      <a:noFill/>
                    </a:lnL>
                    <a:lnR>
                      <a:noFill/>
                    </a:lnR>
                    <a:lnT w="28575" cap="flat" cmpd="sng" algn="ctr">
                      <a:solidFill>
                        <a:srgbClr val="D1D2D2"/>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9525" marT="9525" marB="0" anchor="ctr">
                    <a:lnL>
                      <a:noFill/>
                    </a:lnL>
                    <a:lnR>
                      <a:noFill/>
                    </a:lnR>
                    <a:lnT w="28575" cap="flat" cmpd="sng" algn="ctr">
                      <a:solidFill>
                        <a:srgbClr val="D1D2D2"/>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9525" marT="9525" marB="0" anchor="ctr">
                    <a:lnL>
                      <a:noFill/>
                    </a:lnL>
                    <a:lnR>
                      <a:noFill/>
                    </a:lnR>
                    <a:lnT w="28575" cap="flat" cmpd="sng" algn="ctr">
                      <a:solidFill>
                        <a:srgbClr val="D1D2D2"/>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0" marR="9525" marT="9525" marB="0" anchor="ctr">
                    <a:lnL>
                      <a:noFill/>
                    </a:lnL>
                    <a:lnR>
                      <a:noFill/>
                    </a:lnR>
                    <a:lnT w="28575" cap="flat" cmpd="sng" algn="ctr">
                      <a:solidFill>
                        <a:srgbClr val="D1D2D2"/>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Without sales</a:t>
                      </a:r>
                      <a:r>
                        <a:rPr lang="en-US" sz="1000" b="0" i="0" u="none" strike="noStrike" baseline="0" dirty="0">
                          <a:solidFill>
                            <a:schemeClr val="tx1"/>
                          </a:solidFill>
                          <a:effectLst/>
                          <a:latin typeface="Arial Nova Light" panose="020B0304020202020204" pitchFamily="34" charset="0"/>
                          <a:cs typeface="Arial" panose="020B0604020202020204" pitchFamily="34" charset="0"/>
                        </a:rPr>
                        <a:t> charge</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182880" marR="9493" marT="9493"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7.98</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20.02</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20.02</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11.95</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8.69</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8.00</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9.28</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4320">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With sales  charge</a:t>
                      </a:r>
                    </a:p>
                  </a:txBody>
                  <a:tcPr marL="182880" marR="9493" marT="9493"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 3.13</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 </a:t>
                      </a:r>
                      <a:r>
                        <a:rPr lang="it-IT" sz="1000" b="0" kern="1200" spc="0" baseline="0" dirty="0">
                          <a:solidFill>
                            <a:schemeClr val="tx1"/>
                          </a:solidFill>
                          <a:latin typeface="Arial Nova Light" panose="020B0304020202020204" pitchFamily="34" charset="0"/>
                          <a:ea typeface="+mj-ea"/>
                          <a:cs typeface="Arial" panose="020B0604020202020204" pitchFamily="34" charset="0"/>
                        </a:rPr>
                        <a:t>14.62</a:t>
                      </a:r>
                      <a:endParaRPr lang="en-US" sz="1000" b="0" kern="1200" spc="0" baseline="0" dirty="0">
                        <a:solidFill>
                          <a:schemeClr val="tx1"/>
                        </a:solidFill>
                        <a:latin typeface="Arial Nova Light" panose="020B0304020202020204" pitchFamily="34" charset="0"/>
                        <a:ea typeface="+mj-ea"/>
                        <a:cs typeface="Arial" panose="020B0604020202020204" pitchFamily="34" charset="0"/>
                      </a:endParaRP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 </a:t>
                      </a:r>
                      <a:r>
                        <a:rPr lang="it-IT" sz="1000" b="0" kern="1200" spc="0" baseline="0" dirty="0">
                          <a:solidFill>
                            <a:schemeClr val="tx1"/>
                          </a:solidFill>
                          <a:latin typeface="Arial Nova Light" panose="020B0304020202020204" pitchFamily="34" charset="0"/>
                          <a:ea typeface="+mj-ea"/>
                          <a:cs typeface="Arial" panose="020B0604020202020204" pitchFamily="34" charset="0"/>
                        </a:rPr>
                        <a:t>14.62</a:t>
                      </a:r>
                      <a:endParaRPr lang="en-US" sz="1000" b="0" kern="1200" spc="0" baseline="0" dirty="0">
                        <a:solidFill>
                          <a:schemeClr val="tx1"/>
                        </a:solidFill>
                        <a:latin typeface="Arial Nova Light" panose="020B0304020202020204" pitchFamily="34" charset="0"/>
                        <a:ea typeface="+mj-ea"/>
                        <a:cs typeface="Arial" panose="020B0604020202020204" pitchFamily="34" charset="0"/>
                      </a:endParaRP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10.25</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7.96</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7.50</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9.02</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grid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kern="1200" spc="0" baseline="0" dirty="0">
                          <a:solidFill>
                            <a:schemeClr val="tx1"/>
                          </a:solidFill>
                          <a:latin typeface="Arial Nova Light" panose="020B0304020202020204" pitchFamily="34" charset="0"/>
                          <a:ea typeface="+mn-ea"/>
                          <a:cs typeface="Arial" panose="020B0604020202020204" pitchFamily="34" charset="0"/>
                        </a:rPr>
                        <a:t>I Shares TIBIX (Incep: 11/3/2003)*  </a:t>
                      </a:r>
                      <a:r>
                        <a:rPr lang="en-US" sz="1000" dirty="0">
                          <a:solidFill>
                            <a:schemeClr val="tx1"/>
                          </a:solidFill>
                          <a:latin typeface="Arial Nova Light" panose="020B0304020202020204" pitchFamily="34" charset="0"/>
                          <a:cs typeface="Arial" panose="020B0604020202020204" pitchFamily="34" charset="0"/>
                        </a:rPr>
                        <a:t>30-day SEC Yield: 2.57%  </a:t>
                      </a:r>
                      <a:r>
                        <a:rPr lang="en-US" sz="1000" b="0" dirty="0">
                          <a:solidFill>
                            <a:schemeClr val="tx1"/>
                          </a:solidFill>
                          <a:latin typeface="Arial Nova Light" panose="020B0304020202020204" pitchFamily="34" charset="0"/>
                          <a:cs typeface="Arial" panose="020B0604020202020204" pitchFamily="34" charset="0"/>
                        </a:rPr>
                        <a:t>|</a:t>
                      </a:r>
                      <a:r>
                        <a:rPr lang="en-US" sz="1000" dirty="0">
                          <a:solidFill>
                            <a:schemeClr val="tx1"/>
                          </a:solidFill>
                          <a:latin typeface="Arial Nova Light" panose="020B0304020202020204" pitchFamily="34" charset="0"/>
                          <a:cs typeface="Arial" panose="020B0604020202020204" pitchFamily="34" charset="0"/>
                        </a:rPr>
                        <a:t>  TTM Yield: 5.08%</a:t>
                      </a:r>
                    </a:p>
                  </a:txBody>
                  <a:tcPr marR="9493" marT="9493"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marL="9144" marR="9144" marT="27432" marB="27432" anchor="ctr">
                    <a:lnL>
                      <a:noFill/>
                    </a:lnL>
                    <a:lnR>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144" marR="9144" marT="27432" marB="27432" anchor="ctr">
                    <a:lnL>
                      <a:noFill/>
                    </a:lnL>
                    <a:lnR>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9144" marR="9144" marT="27432" marB="27432" anchor="ctr">
                    <a:lnL>
                      <a:noFill/>
                    </a:lnL>
                    <a:lnR>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9144" marR="9144" marT="27432" marB="27432" anchor="ctr">
                    <a:lnL>
                      <a:noFill/>
                    </a:lnL>
                    <a:lnR>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9144" marR="9144" marT="27432" marB="27432" anchor="ctr">
                    <a:lnL>
                      <a:noFill/>
                    </a:lnL>
                    <a:lnR>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4320">
                <a:tc>
                  <a:txBody>
                    <a:bodyPr/>
                    <a:lstStyle/>
                    <a:p>
                      <a:pPr algn="l"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R="9493" marT="9493"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8.04</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20.29</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20.29</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9.25</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7.95</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8.31</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9.64</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en-US" sz="1000" b="0" kern="1200" spc="0" baseline="0" dirty="0">
                          <a:solidFill>
                            <a:schemeClr val="tx1"/>
                          </a:solidFill>
                          <a:latin typeface="Arial Nova Light" panose="020B0304020202020204" pitchFamily="34" charset="0"/>
                          <a:ea typeface="+mn-ea"/>
                          <a:cs typeface="Arial" panose="020B0604020202020204" pitchFamily="34" charset="0"/>
                        </a:rPr>
                        <a:t>Blended Index</a:t>
                      </a:r>
                    </a:p>
                  </a:txBody>
                  <a:tcPr marR="9493" marT="9493"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5.83</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15.64</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15.64</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12.30</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11.18</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10.36</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spc="0" baseline="0" dirty="0">
                          <a:solidFill>
                            <a:schemeClr val="tx1"/>
                          </a:solidFill>
                          <a:latin typeface="Arial Nova Light" panose="020B0304020202020204" pitchFamily="34" charset="0"/>
                          <a:ea typeface="+mj-ea"/>
                          <a:cs typeface="Arial" panose="020B0604020202020204" pitchFamily="34" charset="0"/>
                        </a:rPr>
                        <a:t>8.52</a:t>
                      </a:r>
                    </a:p>
                  </a:txBody>
                  <a:tcPr marL="9144" marR="9144" marT="27432" marB="27432"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Footer Placeholder 3">
            <a:extLst>
              <a:ext uri="{FF2B5EF4-FFF2-40B4-BE49-F238E27FC236}">
                <a16:creationId xmlns:a16="http://schemas.microsoft.com/office/drawing/2014/main" id="{78146053-A794-4F74-9747-8939C593DDE5}"/>
              </a:ext>
            </a:extLst>
          </p:cNvPr>
          <p:cNvSpPr>
            <a:spLocks noGrp="1"/>
          </p:cNvSpPr>
          <p:nvPr>
            <p:ph type="ftr" sz="quarter" idx="11"/>
          </p:nvPr>
        </p:nvSpPr>
        <p:spPr/>
        <p:txBody>
          <a:bodyPr/>
          <a:lstStyle/>
          <a:p>
            <a:r>
              <a:rPr lang="en-US" dirty="0"/>
              <a:t>This material is for investment professional use only.</a:t>
            </a:r>
          </a:p>
        </p:txBody>
      </p:sp>
      <p:sp>
        <p:nvSpPr>
          <p:cNvPr id="5" name="Slide Number Placeholder 4">
            <a:extLst>
              <a:ext uri="{FF2B5EF4-FFF2-40B4-BE49-F238E27FC236}">
                <a16:creationId xmlns:a16="http://schemas.microsoft.com/office/drawing/2014/main" id="{FD7A730D-B868-49E8-9D76-B4D25BA80A01}"/>
              </a:ext>
            </a:extLst>
          </p:cNvPr>
          <p:cNvSpPr>
            <a:spLocks noGrp="1"/>
          </p:cNvSpPr>
          <p:nvPr>
            <p:ph type="sldNum" sz="quarter" idx="12"/>
          </p:nvPr>
        </p:nvSpPr>
        <p:spPr/>
        <p:txBody>
          <a:bodyPr/>
          <a:lstStyle/>
          <a:p>
            <a:fld id="{07AD6B60-1C19-2246-A923-3503AC7EC2C5}" type="slidenum">
              <a:rPr lang="en-US" smtClean="0"/>
              <a:pPr/>
              <a:t>23</a:t>
            </a:fld>
            <a:endParaRPr lang="en-US" dirty="0"/>
          </a:p>
        </p:txBody>
      </p:sp>
      <p:sp>
        <p:nvSpPr>
          <p:cNvPr id="26" name="Text Placeholder 25">
            <a:extLst>
              <a:ext uri="{FF2B5EF4-FFF2-40B4-BE49-F238E27FC236}">
                <a16:creationId xmlns:a16="http://schemas.microsoft.com/office/drawing/2014/main" id="{48F13DC1-16E6-4398-B58F-2F6E1FF005F5}"/>
              </a:ext>
            </a:extLst>
          </p:cNvPr>
          <p:cNvSpPr>
            <a:spLocks noGrp="1"/>
          </p:cNvSpPr>
          <p:nvPr>
            <p:ph type="body" sz="quarter" idx="15"/>
          </p:nvPr>
        </p:nvSpPr>
        <p:spPr/>
        <p:txBody>
          <a:bodyPr/>
          <a:lstStyle/>
          <a:p>
            <a:r>
              <a:rPr lang="en-US" dirty="0"/>
              <a:t>Thornburg Investment Income Builder Fund</a:t>
            </a:r>
          </a:p>
        </p:txBody>
      </p:sp>
      <p:sp>
        <p:nvSpPr>
          <p:cNvPr id="12" name="Text Placeholder 11">
            <a:extLst>
              <a:ext uri="{FF2B5EF4-FFF2-40B4-BE49-F238E27FC236}">
                <a16:creationId xmlns:a16="http://schemas.microsoft.com/office/drawing/2014/main" id="{44AA2942-6166-42C8-9362-1CBEE6468D4A}"/>
              </a:ext>
            </a:extLst>
          </p:cNvPr>
          <p:cNvSpPr>
            <a:spLocks noGrp="1"/>
          </p:cNvSpPr>
          <p:nvPr>
            <p:ph type="body" sz="quarter" idx="19"/>
          </p:nvPr>
        </p:nvSpPr>
        <p:spPr/>
        <p:txBody>
          <a:bodyPr/>
          <a:lstStyle/>
          <a:p>
            <a:endParaRPr lang="en-US" dirty="0"/>
          </a:p>
        </p:txBody>
      </p:sp>
      <p:sp>
        <p:nvSpPr>
          <p:cNvPr id="13" name="Text Placeholder 12">
            <a:extLst>
              <a:ext uri="{FF2B5EF4-FFF2-40B4-BE49-F238E27FC236}">
                <a16:creationId xmlns:a16="http://schemas.microsoft.com/office/drawing/2014/main" id="{8C537D59-CB0B-4819-BFFA-89F9D4B2A81E}"/>
              </a:ext>
            </a:extLst>
          </p:cNvPr>
          <p:cNvSpPr>
            <a:spLocks noGrp="1"/>
          </p:cNvSpPr>
          <p:nvPr>
            <p:ph type="body" sz="quarter" idx="20"/>
          </p:nvPr>
        </p:nvSpPr>
        <p:spPr>
          <a:xfrm>
            <a:off x="621792" y="5290584"/>
            <a:ext cx="10570464" cy="230832"/>
          </a:xfrm>
        </p:spPr>
        <p:txBody>
          <a:bodyPr/>
          <a:lstStyle/>
          <a:p>
            <a:r>
              <a:rPr lang="en-US" dirty="0"/>
              <a:t>Performance data shown represents past performance and is no guarantee of future results. Investment return and principal value will fluctuate so shares, when redeemed, may be worth more or less than their original cost. Current performance may be lower or higher than quoted. For performance current to the most recent month end, visit thornburg.com or call 877-215-1330. The maximum sales charge for the Fund’s A shares is 4.50%. There is no up-front sales charge for class I shares.</a:t>
            </a:r>
          </a:p>
        </p:txBody>
      </p:sp>
      <p:sp>
        <p:nvSpPr>
          <p:cNvPr id="2" name="Text Placeholder 1">
            <a:extLst>
              <a:ext uri="{FF2B5EF4-FFF2-40B4-BE49-F238E27FC236}">
                <a16:creationId xmlns:a16="http://schemas.microsoft.com/office/drawing/2014/main" id="{995420B1-9003-48CA-B933-A19A1C746267}"/>
              </a:ext>
            </a:extLst>
          </p:cNvPr>
          <p:cNvSpPr>
            <a:spLocks noGrp="1"/>
          </p:cNvSpPr>
          <p:nvPr>
            <p:ph type="body" sz="quarter" idx="21"/>
          </p:nvPr>
        </p:nvSpPr>
        <p:spPr>
          <a:xfrm>
            <a:off x="621792" y="5596130"/>
            <a:ext cx="10570464" cy="369332"/>
          </a:xfrm>
        </p:spPr>
        <p:txBody>
          <a:bodyPr/>
          <a:lstStyle/>
          <a:p>
            <a:r>
              <a:rPr lang="en-US" dirty="0"/>
              <a:t>ITD = Inception to Date</a:t>
            </a:r>
            <a:br>
              <a:rPr lang="en-US" dirty="0"/>
            </a:br>
            <a:r>
              <a:rPr lang="en-US" dirty="0"/>
              <a:t>*Prior to inception of this share class, performance is hypothetical and was calculated from actual returns of the class A shares adjusted for the expenses of the newer share class. Class I shares may not be available to all investors. Minimum investments for the I share class may be higher than those for other classes. Returns for less than one year are not annualized. The Blended Index is composed of 25% Bloomberg Barclays U.S. Aggregate Bond Index and 75% MSCI World Index. </a:t>
            </a:r>
          </a:p>
        </p:txBody>
      </p:sp>
    </p:spTree>
    <p:extLst>
      <p:ext uri="{BB962C8B-B14F-4D97-AF65-F5344CB8AC3E}">
        <p14:creationId xmlns:p14="http://schemas.microsoft.com/office/powerpoint/2010/main" val="3548975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5E1CEDE-938B-46F2-9849-B9021FAAE2FD}"/>
              </a:ext>
            </a:extLst>
          </p:cNvPr>
          <p:cNvSpPr>
            <a:spLocks noGrp="1"/>
          </p:cNvSpPr>
          <p:nvPr>
            <p:ph type="title"/>
          </p:nvPr>
        </p:nvSpPr>
        <p:spPr>
          <a:xfrm>
            <a:off x="609601" y="1216958"/>
            <a:ext cx="8539795" cy="249299"/>
          </a:xfrm>
        </p:spPr>
        <p:txBody>
          <a:bodyPr/>
          <a:lstStyle/>
          <a:p>
            <a:r>
              <a:rPr lang="en-US" dirty="0"/>
              <a:t>Quarterly Total Returns</a:t>
            </a:r>
          </a:p>
        </p:txBody>
      </p:sp>
      <p:graphicFrame>
        <p:nvGraphicFramePr>
          <p:cNvPr id="16" name="Content Placeholder 15">
            <a:extLst>
              <a:ext uri="{FF2B5EF4-FFF2-40B4-BE49-F238E27FC236}">
                <a16:creationId xmlns:a16="http://schemas.microsoft.com/office/drawing/2014/main" id="{00000000-0008-0000-0200-000003000000}"/>
              </a:ext>
            </a:extLst>
          </p:cNvPr>
          <p:cNvGraphicFramePr>
            <a:graphicFrameLocks noGrp="1"/>
          </p:cNvGraphicFramePr>
          <p:nvPr>
            <p:ph sz="half" idx="1"/>
            <p:extLst>
              <p:ext uri="{D42A27DB-BD31-4B8C-83A1-F6EECF244321}">
                <p14:modId xmlns:p14="http://schemas.microsoft.com/office/powerpoint/2010/main" val="3086468284"/>
              </p:ext>
            </p:extLst>
          </p:nvPr>
        </p:nvGraphicFramePr>
        <p:xfrm>
          <a:off x="609600" y="1993900"/>
          <a:ext cx="10972800" cy="277018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78146053-A794-4F74-9747-8939C593DDE5}"/>
              </a:ext>
            </a:extLst>
          </p:cNvPr>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5" name="Slide Number Placeholder 4">
            <a:extLst>
              <a:ext uri="{FF2B5EF4-FFF2-40B4-BE49-F238E27FC236}">
                <a16:creationId xmlns:a16="http://schemas.microsoft.com/office/drawing/2014/main" id="{FD7A730D-B868-49E8-9D76-B4D25BA80A01}"/>
              </a:ext>
            </a:extLst>
          </p:cNvPr>
          <p:cNvSpPr>
            <a:spLocks noGrp="1"/>
          </p:cNvSpPr>
          <p:nvPr>
            <p:ph type="sldNum" sz="quarter" idx="12"/>
          </p:nvPr>
        </p:nvSpPr>
        <p:spPr>
          <a:xfrm>
            <a:off x="11250592" y="6356356"/>
            <a:ext cx="331808" cy="182877"/>
          </a:xfrm>
        </p:spPr>
        <p:txBody>
          <a:bodyPr/>
          <a:lstStyle/>
          <a:p>
            <a:fld id="{07AD6B60-1C19-2246-A923-3503AC7EC2C5}" type="slidenum">
              <a:rPr lang="en-US" smtClean="0"/>
              <a:pPr/>
              <a:t>24</a:t>
            </a:fld>
            <a:endParaRPr lang="en-US" dirty="0"/>
          </a:p>
        </p:txBody>
      </p:sp>
      <p:sp>
        <p:nvSpPr>
          <p:cNvPr id="26" name="Text Placeholder 25">
            <a:extLst>
              <a:ext uri="{FF2B5EF4-FFF2-40B4-BE49-F238E27FC236}">
                <a16:creationId xmlns:a16="http://schemas.microsoft.com/office/drawing/2014/main" id="{48F13DC1-16E6-4398-B58F-2F6E1FF005F5}"/>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12" name="Text Placeholder 11">
            <a:extLst>
              <a:ext uri="{FF2B5EF4-FFF2-40B4-BE49-F238E27FC236}">
                <a16:creationId xmlns:a16="http://schemas.microsoft.com/office/drawing/2014/main" id="{44AA2942-6166-42C8-9362-1CBEE6468D4A}"/>
              </a:ext>
            </a:extLst>
          </p:cNvPr>
          <p:cNvSpPr>
            <a:spLocks noGrp="1"/>
          </p:cNvSpPr>
          <p:nvPr>
            <p:ph type="body" sz="quarter" idx="19"/>
          </p:nvPr>
        </p:nvSpPr>
        <p:spPr>
          <a:xfrm>
            <a:off x="609602" y="1554481"/>
            <a:ext cx="8540751" cy="161583"/>
          </a:xfrm>
        </p:spPr>
        <p:txBody>
          <a:bodyPr/>
          <a:lstStyle/>
          <a:p>
            <a:r>
              <a:rPr lang="en-US" dirty="0"/>
              <a:t>I Shares</a:t>
            </a:r>
          </a:p>
        </p:txBody>
      </p:sp>
      <p:sp>
        <p:nvSpPr>
          <p:cNvPr id="13" name="Text Placeholder 12">
            <a:extLst>
              <a:ext uri="{FF2B5EF4-FFF2-40B4-BE49-F238E27FC236}">
                <a16:creationId xmlns:a16="http://schemas.microsoft.com/office/drawing/2014/main" id="{8C537D59-CB0B-4819-BFFA-89F9D4B2A81E}"/>
              </a:ext>
            </a:extLst>
          </p:cNvPr>
          <p:cNvSpPr>
            <a:spLocks noGrp="1"/>
          </p:cNvSpPr>
          <p:nvPr>
            <p:ph type="body" sz="quarter" idx="20"/>
          </p:nvPr>
        </p:nvSpPr>
        <p:spPr>
          <a:xfrm>
            <a:off x="621792" y="5406000"/>
            <a:ext cx="10570464" cy="115416"/>
          </a:xfrm>
        </p:spPr>
        <p:txBody>
          <a:bodyPr/>
          <a:lstStyle/>
          <a:p>
            <a:r>
              <a:rPr lang="en-US" dirty="0"/>
              <a:t>Past performance does not guarantee future results.</a:t>
            </a:r>
          </a:p>
        </p:txBody>
      </p:sp>
      <p:sp>
        <p:nvSpPr>
          <p:cNvPr id="11" name="Text Placeholder 10">
            <a:extLst>
              <a:ext uri="{FF2B5EF4-FFF2-40B4-BE49-F238E27FC236}">
                <a16:creationId xmlns:a16="http://schemas.microsoft.com/office/drawing/2014/main" id="{8E022735-24CF-49F7-B509-7B1F9A08396A}"/>
              </a:ext>
            </a:extLst>
          </p:cNvPr>
          <p:cNvSpPr>
            <a:spLocks noGrp="1"/>
          </p:cNvSpPr>
          <p:nvPr>
            <p:ph type="body" sz="quarter" idx="21"/>
          </p:nvPr>
        </p:nvSpPr>
        <p:spPr>
          <a:xfrm>
            <a:off x="621792" y="5596130"/>
            <a:ext cx="10570464" cy="92333"/>
          </a:xfrm>
        </p:spPr>
        <p:txBody>
          <a:bodyPr/>
          <a:lstStyle/>
          <a:p>
            <a:r>
              <a:rPr lang="en-US" dirty="0"/>
              <a:t>Class I shares may not be available to all investors. Minimum investments for the I share class may be higher than those for other classes. </a:t>
            </a:r>
            <a:br>
              <a:rPr lang="en-US" dirty="0"/>
            </a:br>
            <a:r>
              <a:rPr lang="en-US" dirty="0"/>
              <a:t>Returns for less than one year are not annualized.</a:t>
            </a:r>
          </a:p>
        </p:txBody>
      </p:sp>
    </p:spTree>
    <p:extLst>
      <p:ext uri="{BB962C8B-B14F-4D97-AF65-F5344CB8AC3E}">
        <p14:creationId xmlns:p14="http://schemas.microsoft.com/office/powerpoint/2010/main" val="371949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BF9A-06E4-48C1-9B6B-63FD491E0918}"/>
              </a:ext>
            </a:extLst>
          </p:cNvPr>
          <p:cNvSpPr>
            <a:spLocks noGrp="1"/>
          </p:cNvSpPr>
          <p:nvPr>
            <p:ph type="title"/>
          </p:nvPr>
        </p:nvSpPr>
        <p:spPr>
          <a:xfrm>
            <a:off x="609601" y="1216958"/>
            <a:ext cx="8539795" cy="249299"/>
          </a:xfrm>
        </p:spPr>
        <p:txBody>
          <a:bodyPr/>
          <a:lstStyle/>
          <a:p>
            <a:r>
              <a:rPr lang="en-US" dirty="0"/>
              <a:t>Flexibility with Fixed Income</a:t>
            </a:r>
          </a:p>
        </p:txBody>
      </p:sp>
      <p:graphicFrame>
        <p:nvGraphicFramePr>
          <p:cNvPr id="20" name="Content Placeholder 11">
            <a:extLst>
              <a:ext uri="{FF2B5EF4-FFF2-40B4-BE49-F238E27FC236}">
                <a16:creationId xmlns:a16="http://schemas.microsoft.com/office/drawing/2014/main" id="{00000000-0008-0000-1C00-000002000000}"/>
              </a:ext>
            </a:extLst>
          </p:cNvPr>
          <p:cNvGraphicFramePr>
            <a:graphicFrameLocks noGrp="1"/>
          </p:cNvGraphicFramePr>
          <p:nvPr>
            <p:ph sz="half" idx="1"/>
            <p:extLst>
              <p:ext uri="{D42A27DB-BD31-4B8C-83A1-F6EECF244321}">
                <p14:modId xmlns:p14="http://schemas.microsoft.com/office/powerpoint/2010/main" val="1715132982"/>
              </p:ext>
            </p:extLst>
          </p:nvPr>
        </p:nvGraphicFramePr>
        <p:xfrm>
          <a:off x="609600" y="1993900"/>
          <a:ext cx="10972800" cy="277018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539F0045-046B-40A8-9B48-833163C8D0B0}"/>
              </a:ext>
            </a:extLst>
          </p:cNvPr>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5" name="Slide Number Placeholder 4">
            <a:extLst>
              <a:ext uri="{FF2B5EF4-FFF2-40B4-BE49-F238E27FC236}">
                <a16:creationId xmlns:a16="http://schemas.microsoft.com/office/drawing/2014/main" id="{CE6D34E2-7FB7-4F75-972E-A7B2AECBA1A9}"/>
              </a:ext>
            </a:extLst>
          </p:cNvPr>
          <p:cNvSpPr>
            <a:spLocks noGrp="1"/>
          </p:cNvSpPr>
          <p:nvPr>
            <p:ph type="sldNum" sz="quarter" idx="12"/>
          </p:nvPr>
        </p:nvSpPr>
        <p:spPr>
          <a:xfrm>
            <a:off x="11250592" y="6356356"/>
            <a:ext cx="331808" cy="182877"/>
          </a:xfrm>
        </p:spPr>
        <p:txBody>
          <a:bodyPr/>
          <a:lstStyle/>
          <a:p>
            <a:fld id="{07AD6B60-1C19-2246-A923-3503AC7EC2C5}" type="slidenum">
              <a:rPr lang="en-US" smtClean="0"/>
              <a:pPr/>
              <a:t>25</a:t>
            </a:fld>
            <a:endParaRPr lang="en-US" dirty="0"/>
          </a:p>
        </p:txBody>
      </p:sp>
      <p:sp>
        <p:nvSpPr>
          <p:cNvPr id="7" name="Text Placeholder 6">
            <a:extLst>
              <a:ext uri="{FF2B5EF4-FFF2-40B4-BE49-F238E27FC236}">
                <a16:creationId xmlns:a16="http://schemas.microsoft.com/office/drawing/2014/main" id="{555E6D3B-25E2-416B-B6FA-FD95CE642984}"/>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9" name="Text Placeholder 8">
            <a:extLst>
              <a:ext uri="{FF2B5EF4-FFF2-40B4-BE49-F238E27FC236}">
                <a16:creationId xmlns:a16="http://schemas.microsoft.com/office/drawing/2014/main" id="{222232AC-0DD7-4ED6-B0EB-C5B5EB7788BD}"/>
              </a:ext>
            </a:extLst>
          </p:cNvPr>
          <p:cNvSpPr>
            <a:spLocks noGrp="1"/>
          </p:cNvSpPr>
          <p:nvPr>
            <p:ph type="body" sz="quarter" idx="19"/>
          </p:nvPr>
        </p:nvSpPr>
        <p:spPr>
          <a:xfrm>
            <a:off x="609602" y="1554481"/>
            <a:ext cx="8540751" cy="161583"/>
          </a:xfrm>
        </p:spPr>
        <p:txBody>
          <a:bodyPr/>
          <a:lstStyle/>
          <a:p>
            <a:r>
              <a:rPr lang="en-US" dirty="0"/>
              <a:t>We buy bonds when risk-adjusted returns are attractive.</a:t>
            </a:r>
          </a:p>
        </p:txBody>
      </p:sp>
      <p:sp>
        <p:nvSpPr>
          <p:cNvPr id="8" name="Text Placeholder 7">
            <a:extLst>
              <a:ext uri="{FF2B5EF4-FFF2-40B4-BE49-F238E27FC236}">
                <a16:creationId xmlns:a16="http://schemas.microsoft.com/office/drawing/2014/main" id="{48E146BA-6A8F-4232-9EFF-371CEAC98663}"/>
              </a:ext>
            </a:extLst>
          </p:cNvPr>
          <p:cNvSpPr>
            <a:spLocks noGrp="1"/>
          </p:cNvSpPr>
          <p:nvPr>
            <p:ph type="body" sz="quarter" idx="20"/>
          </p:nvPr>
        </p:nvSpPr>
        <p:spPr>
          <a:xfrm>
            <a:off x="621792" y="5406000"/>
            <a:ext cx="10570464" cy="115416"/>
          </a:xfrm>
        </p:spPr>
        <p:txBody>
          <a:bodyPr/>
          <a:lstStyle/>
          <a:p>
            <a:r>
              <a:rPr lang="en-US" dirty="0"/>
              <a:t>Past performance does not guarantee future results.</a:t>
            </a:r>
          </a:p>
        </p:txBody>
      </p:sp>
      <p:sp>
        <p:nvSpPr>
          <p:cNvPr id="6" name="Text Placeholder 5">
            <a:extLst>
              <a:ext uri="{FF2B5EF4-FFF2-40B4-BE49-F238E27FC236}">
                <a16:creationId xmlns:a16="http://schemas.microsoft.com/office/drawing/2014/main" id="{89D73EE8-BDFA-40E0-A885-05A6CAE751DE}"/>
              </a:ext>
            </a:extLst>
          </p:cNvPr>
          <p:cNvSpPr>
            <a:spLocks noGrp="1"/>
          </p:cNvSpPr>
          <p:nvPr>
            <p:ph type="body" sz="quarter" idx="21"/>
          </p:nvPr>
        </p:nvSpPr>
        <p:spPr>
          <a:xfrm>
            <a:off x="621792" y="5596130"/>
            <a:ext cx="10570464" cy="92333"/>
          </a:xfrm>
        </p:spPr>
        <p:txBody>
          <a:bodyPr/>
          <a:lstStyle/>
          <a:p>
            <a:r>
              <a:rPr lang="en-US" altLang="en-US" dirty="0"/>
              <a:t>Source: Bloomberg</a:t>
            </a:r>
            <a:endParaRPr lang="en-US" dirty="0"/>
          </a:p>
        </p:txBody>
      </p:sp>
    </p:spTree>
    <p:extLst>
      <p:ext uri="{BB962C8B-B14F-4D97-AF65-F5344CB8AC3E}">
        <p14:creationId xmlns:p14="http://schemas.microsoft.com/office/powerpoint/2010/main" val="2366321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1A8643-DB7D-457E-824F-4432389FCCE5}"/>
              </a:ext>
            </a:extLst>
          </p:cNvPr>
          <p:cNvSpPr/>
          <p:nvPr/>
        </p:nvSpPr>
        <p:spPr>
          <a:xfrm>
            <a:off x="8634906" y="5061455"/>
            <a:ext cx="384048" cy="182880"/>
          </a:xfrm>
          <a:prstGeom prst="rect">
            <a:avLst/>
          </a:prstGeom>
          <a:solidFill>
            <a:schemeClr val="accent3">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txBody>
          <a:bodyPr/>
          <a:lstStyle/>
          <a:p>
            <a:r>
              <a:rPr lang="en-US" dirty="0"/>
              <a:t>Quarterly Distributions</a:t>
            </a:r>
          </a:p>
        </p:txBody>
      </p:sp>
      <p:graphicFrame>
        <p:nvGraphicFramePr>
          <p:cNvPr id="19" name="Chart Placeholder 33">
            <a:extLst>
              <a:ext uri="{FF2B5EF4-FFF2-40B4-BE49-F238E27FC236}">
                <a16:creationId xmlns:a16="http://schemas.microsoft.com/office/drawing/2014/main" id="{B564920D-721F-4E55-B2B6-59E7FCA58D19}"/>
              </a:ext>
            </a:extLst>
          </p:cNvPr>
          <p:cNvGraphicFramePr>
            <a:graphicFrameLocks noGrp="1"/>
          </p:cNvGraphicFramePr>
          <p:nvPr>
            <p:ph sz="half" idx="1"/>
            <p:extLst>
              <p:ext uri="{D42A27DB-BD31-4B8C-83A1-F6EECF244321}">
                <p14:modId xmlns:p14="http://schemas.microsoft.com/office/powerpoint/2010/main" val="3656881294"/>
              </p:ext>
            </p:extLst>
          </p:nvPr>
        </p:nvGraphicFramePr>
        <p:xfrm>
          <a:off x="609600" y="1993900"/>
          <a:ext cx="10972800" cy="3221212"/>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160634">
                <a:tc>
                  <a:txBody>
                    <a:bodyPr/>
                    <a:lstStyle/>
                    <a:p>
                      <a:pPr algn="l" fontAlgn="b"/>
                      <a:r>
                        <a:rPr lang="en-US" sz="1000" b="1" u="none" strike="noStrike" dirty="0">
                          <a:solidFill>
                            <a:schemeClr val="tx2"/>
                          </a:solidFill>
                          <a:effectLst/>
                          <a:latin typeface="Arial Nova Light" panose="020B0304020202020204" pitchFamily="34" charset="0"/>
                          <a:cs typeface="Arial" panose="020B0604020202020204" pitchFamily="34" charset="0"/>
                        </a:rPr>
                        <a:t> </a:t>
                      </a:r>
                      <a:endParaRPr lang="en-US" sz="1000" b="1" i="0" u="none" strike="noStrike" dirty="0">
                        <a:solidFill>
                          <a:schemeClr val="tx2"/>
                        </a:solidFill>
                        <a:effectLst/>
                        <a:latin typeface="Arial Nova Light" panose="020B0304020202020204" pitchFamily="34" charset="0"/>
                        <a:cs typeface="Arial" panose="020B0604020202020204" pitchFamily="34" charset="0"/>
                      </a:endParaRPr>
                    </a:p>
                  </a:txBody>
                  <a:tcPr marL="6949" marR="6949" marT="7070" marB="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solidFill>
                            <a:schemeClr val="tx1"/>
                          </a:solidFill>
                          <a:effectLst/>
                          <a:latin typeface="Arial Nova" panose="020B0504020202020204" pitchFamily="34" charset="0"/>
                          <a:cs typeface="Arial" panose="020B0604020202020204" pitchFamily="34" charset="0"/>
                        </a:rPr>
                        <a:t>Q1</a:t>
                      </a:r>
                      <a:endParaRPr lang="en-US" sz="1200" b="1" i="0" u="none" strike="noStrike" dirty="0">
                        <a:solidFill>
                          <a:schemeClr val="tx1"/>
                        </a:solidFill>
                        <a:effectLst/>
                        <a:latin typeface="Arial Nova" panose="020B0504020202020204" pitchFamily="34" charset="0"/>
                        <a:cs typeface="Arial" panose="020B0604020202020204" pitchFamily="34" charset="0"/>
                      </a:endParaRPr>
                    </a:p>
                  </a:txBody>
                  <a:tcPr marL="6949" marR="6949" marT="7070" marB="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solidFill>
                            <a:schemeClr val="tx1"/>
                          </a:solidFill>
                          <a:effectLst/>
                          <a:latin typeface="Arial Nova" panose="020B0504020202020204" pitchFamily="34" charset="0"/>
                          <a:cs typeface="Arial" panose="020B0604020202020204" pitchFamily="34" charset="0"/>
                        </a:rPr>
                        <a:t>Q2</a:t>
                      </a:r>
                      <a:endParaRPr lang="en-US" sz="1200" b="1" i="0" u="none" strike="noStrike" dirty="0">
                        <a:solidFill>
                          <a:schemeClr val="tx1"/>
                        </a:solidFill>
                        <a:effectLst/>
                        <a:latin typeface="Arial Nova" panose="020B0504020202020204" pitchFamily="34" charset="0"/>
                        <a:cs typeface="Arial" panose="020B0604020202020204" pitchFamily="34" charset="0"/>
                      </a:endParaRPr>
                    </a:p>
                  </a:txBody>
                  <a:tcPr marL="6949" marR="6949" marT="7070" marB="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solidFill>
                            <a:schemeClr val="tx1"/>
                          </a:solidFill>
                          <a:effectLst/>
                          <a:latin typeface="Arial Nova" panose="020B0504020202020204" pitchFamily="34" charset="0"/>
                          <a:cs typeface="Arial" panose="020B0604020202020204" pitchFamily="34" charset="0"/>
                        </a:rPr>
                        <a:t>Q3</a:t>
                      </a:r>
                      <a:endParaRPr lang="en-US" sz="1200" b="1" i="0" u="none" strike="noStrike" dirty="0">
                        <a:solidFill>
                          <a:schemeClr val="tx1"/>
                        </a:solidFill>
                        <a:effectLst/>
                        <a:latin typeface="Arial Nova" panose="020B0504020202020204" pitchFamily="34" charset="0"/>
                        <a:cs typeface="Arial" panose="020B0604020202020204" pitchFamily="34" charset="0"/>
                      </a:endParaRPr>
                    </a:p>
                  </a:txBody>
                  <a:tcPr marL="6949" marR="6949" marT="7070" marB="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solidFill>
                            <a:schemeClr val="tx1"/>
                          </a:solidFill>
                          <a:effectLst/>
                          <a:latin typeface="Arial Nova" panose="020B0504020202020204" pitchFamily="34" charset="0"/>
                          <a:cs typeface="Arial" panose="020B0604020202020204" pitchFamily="34" charset="0"/>
                        </a:rPr>
                        <a:t>Q4</a:t>
                      </a:r>
                      <a:endParaRPr lang="en-US" sz="1200" b="1" i="0" u="none" strike="noStrike" dirty="0">
                        <a:solidFill>
                          <a:schemeClr val="tx1"/>
                        </a:solidFill>
                        <a:effectLst/>
                        <a:latin typeface="Arial Nova" panose="020B0504020202020204" pitchFamily="34" charset="0"/>
                        <a:cs typeface="Arial" panose="020B0604020202020204" pitchFamily="34" charset="0"/>
                      </a:endParaRPr>
                    </a:p>
                  </a:txBody>
                  <a:tcPr marL="6949" marR="6949" marT="7070" marB="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solidFill>
                            <a:schemeClr val="tx1"/>
                          </a:solidFill>
                          <a:effectLst/>
                          <a:latin typeface="Arial Nova" panose="020B0504020202020204" pitchFamily="34" charset="0"/>
                          <a:cs typeface="Arial" panose="020B0604020202020204" pitchFamily="34" charset="0"/>
                        </a:rPr>
                        <a:t>Total</a:t>
                      </a:r>
                      <a:endParaRPr lang="en-US" sz="1200" b="1" i="0" u="none" strike="noStrike" dirty="0">
                        <a:solidFill>
                          <a:schemeClr val="tx1"/>
                        </a:solidFill>
                        <a:effectLst/>
                        <a:latin typeface="Arial Nova" panose="020B0504020202020204" pitchFamily="34" charset="0"/>
                        <a:cs typeface="Arial" panose="020B0604020202020204" pitchFamily="34" charset="0"/>
                      </a:endParaRPr>
                    </a:p>
                  </a:txBody>
                  <a:tcPr marL="6949" marR="6949" marT="7070" marB="0" anchor="ctr">
                    <a:lnL w="12700" cmpd="sng">
                      <a:noFill/>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5923">
                <a:tc>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2003</a:t>
                      </a:r>
                    </a:p>
                  </a:txBody>
                  <a:tcPr marL="67410" marR="6949" marT="707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949" marR="6949" marT="707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949" marR="6949" marT="707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949" marR="6949" marT="707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14.5</a:t>
                      </a:r>
                      <a:r>
                        <a:rPr lang="en-US" sz="1000" u="none" strike="noStrike" kern="1200" dirty="0">
                          <a:solidFill>
                            <a:schemeClr val="tx1"/>
                          </a:solidFill>
                          <a:effectLst/>
                          <a:latin typeface="Arial Nova Light" panose="020B0304020202020204" pitchFamily="34" charset="0"/>
                          <a:ea typeface="+mn-ea"/>
                          <a:cs typeface="Arial" panose="020B0604020202020204" pitchFamily="34" charset="0"/>
                        </a:rPr>
                        <a:t>¢</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949" marR="6949" marT="707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14.5</a:t>
                      </a:r>
                      <a:r>
                        <a:rPr lang="en-US" sz="1000" b="0" u="none" strike="noStrike" kern="1200" dirty="0">
                          <a:solidFill>
                            <a:schemeClr val="tx1"/>
                          </a:solidFill>
                          <a:effectLst/>
                          <a:latin typeface="Arial Nova Light" panose="020B0304020202020204" pitchFamily="34" charset="0"/>
                          <a:ea typeface="+mn-ea"/>
                          <a:cs typeface="Arial" panose="020B0604020202020204" pitchFamily="34" charset="0"/>
                        </a:rPr>
                        <a:t>¢</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949" marR="6949" marT="7070"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2004</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11.7¢</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13.6¢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16.0¢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22.7¢</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64.0¢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2005</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14.2¢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29.7¢</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73.5¢</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2006</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14.4¢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21.2¢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35.0¢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88.6¢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2007</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16.2¢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23.6¢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39.0¢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99.4¢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2008</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19.8¢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23.8¢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28.0¢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38.3¢</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109.9¢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2009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19.2¢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25.6¢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29.4¢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36.2¢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110.4¢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2010</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21.3¢</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26.7¢</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33.6¢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37.8¢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119.4¢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2011</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22.7¢</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27.9¢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33.8¢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39.3¢</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123.7¢</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2012</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23.1¢</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27.5¢</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30.1¢</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37.8¢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118.5¢</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2013</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23.0¢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27.2¢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26.8¢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26.4¢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103.4¢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2014</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24.3¢</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25.9¢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28.9¢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27.9¢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107.0¢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2015</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21.8¢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21.8¢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27.0¢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88.9¢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45988">
                <a:tc>
                  <a:txBody>
                    <a:bodyPr/>
                    <a:lstStyle/>
                    <a:p>
                      <a:pPr algn="l" fontAlgn="ctr"/>
                      <a:r>
                        <a:rPr lang="en-US" sz="1000" u="none" strike="noStrike" dirty="0">
                          <a:solidFill>
                            <a:schemeClr val="tx1"/>
                          </a:solidFill>
                          <a:effectLst/>
                          <a:latin typeface="Arial Nova Light" panose="020B0304020202020204" pitchFamily="34" charset="0"/>
                          <a:cs typeface="Arial" panose="020B0604020202020204" pitchFamily="34" charset="0"/>
                        </a:rPr>
                        <a:t>2016</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18.5¢</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21.2¢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23.3¢</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83.2¢</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45988">
                <a:tc>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2017</a:t>
                      </a: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21.8¢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27.9¢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31.6¢ </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99.9¢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45988">
                <a:tc>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2018</a:t>
                      </a: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19.6¢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21.6¢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25.6</a:t>
                      </a:r>
                      <a:r>
                        <a:rPr lang="en-US" sz="1000" b="0" i="0" u="none" strike="noStrike" dirty="0">
                          <a:solidFill>
                            <a:schemeClr val="tx1"/>
                          </a:solidFill>
                          <a:effectLst/>
                          <a:latin typeface="Arial Nova Light" panose="020B0304020202020204" pitchFamily="34" charset="0"/>
                          <a:cs typeface="Arial" panose="020B0604020202020204" pitchFamily="34" charset="0"/>
                        </a:rPr>
                        <a:t>¢</a:t>
                      </a:r>
                      <a:endParaRPr lang="en-US" sz="1000" b="1" i="0" u="none" strike="noStrike" kern="1200" dirty="0">
                        <a:solidFill>
                          <a:schemeClr val="tx1"/>
                        </a:solidFill>
                        <a:effectLst/>
                        <a:latin typeface="Arial Nova Light" panose="020B0304020202020204" pitchFamily="34" charset="0"/>
                        <a:ea typeface="+mn-ea"/>
                        <a:cs typeface="Arial" panose="020B0604020202020204" pitchFamily="34" charset="0"/>
                      </a:endParaRP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29.6¢</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96.4¢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612317"/>
                  </a:ext>
                </a:extLst>
              </a:tr>
              <a:tr h="145988">
                <a:tc>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2019</a:t>
                      </a: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20.3¢</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22.9¢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26.4</a:t>
                      </a:r>
                      <a:r>
                        <a:rPr lang="en-US" sz="1000" b="0" i="0" u="none" strike="noStrike" dirty="0">
                          <a:solidFill>
                            <a:schemeClr val="tx1"/>
                          </a:solidFill>
                          <a:effectLst/>
                          <a:latin typeface="Arial Nova Light" panose="020B0304020202020204" pitchFamily="34" charset="0"/>
                          <a:cs typeface="Arial" panose="020B0604020202020204" pitchFamily="34" charset="0"/>
                        </a:rPr>
                        <a:t>¢</a:t>
                      </a:r>
                      <a:endPar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endParaRP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31.7</a:t>
                      </a: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101.3¢</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624333"/>
                  </a:ext>
                </a:extLst>
              </a:tr>
              <a:tr h="145988">
                <a:tc>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2020</a:t>
                      </a: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20.3¢</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20.1¢</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22.1¢</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30.3¢</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92.8¢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795535"/>
                  </a:ext>
                </a:extLst>
              </a:tr>
              <a:tr h="145988">
                <a:tc>
                  <a:txBody>
                    <a:bodyPr/>
                    <a:lstStyle/>
                    <a:p>
                      <a:pPr algn="l"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2021</a:t>
                      </a:r>
                    </a:p>
                  </a:txBody>
                  <a:tcPr marL="67410" marR="6949" marT="707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23.7¢</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29.0¢</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32.9¢</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38.8¢*</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Arial Nova Light" panose="020B0304020202020204" pitchFamily="34" charset="0"/>
                          <a:ea typeface="+mn-ea"/>
                          <a:cs typeface="Arial" panose="020B0604020202020204" pitchFamily="34" charset="0"/>
                        </a:rPr>
                        <a:t>124.4¢</a:t>
                      </a:r>
                    </a:p>
                  </a:txBody>
                  <a:tcPr marL="7022" marR="7022" marT="7144"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14" name="Footer Placeholder 13"/>
          <p:cNvSpPr>
            <a:spLocks noGrp="1"/>
          </p:cNvSpPr>
          <p:nvPr>
            <p:ph type="ftr" sz="quarter" idx="11"/>
          </p:nvPr>
        </p:nvSpPr>
        <p:spPr/>
        <p:txBody>
          <a:bodyPr/>
          <a:lstStyle/>
          <a:p>
            <a:r>
              <a:rPr lang="en-US"/>
              <a:t>This material is for investment professional use only.</a:t>
            </a:r>
            <a:endParaRPr lang="en-US" dirty="0"/>
          </a:p>
        </p:txBody>
      </p:sp>
      <p:sp>
        <p:nvSpPr>
          <p:cNvPr id="15" name="Slide Number Placeholder 14"/>
          <p:cNvSpPr>
            <a:spLocks noGrp="1"/>
          </p:cNvSpPr>
          <p:nvPr>
            <p:ph type="sldNum" sz="quarter" idx="12"/>
          </p:nvPr>
        </p:nvSpPr>
        <p:spPr/>
        <p:txBody>
          <a:bodyPr/>
          <a:lstStyle/>
          <a:p>
            <a:fld id="{7066D668-7CE0-4E4F-A16F-6F49B3215BCE}" type="slidenum">
              <a:rPr lang="en-US" smtClean="0"/>
              <a:pPr/>
              <a:t>26</a:t>
            </a:fld>
            <a:endParaRPr lang="en-US" dirty="0"/>
          </a:p>
        </p:txBody>
      </p:sp>
      <p:sp>
        <p:nvSpPr>
          <p:cNvPr id="3" name="Text Placeholder 2">
            <a:extLst>
              <a:ext uri="{FF2B5EF4-FFF2-40B4-BE49-F238E27FC236}">
                <a16:creationId xmlns:a16="http://schemas.microsoft.com/office/drawing/2014/main" id="{B4F889B2-C52B-4247-8771-75C23CA02132}"/>
              </a:ext>
            </a:extLst>
          </p:cNvPr>
          <p:cNvSpPr>
            <a:spLocks noGrp="1"/>
          </p:cNvSpPr>
          <p:nvPr>
            <p:ph type="body" sz="quarter" idx="15"/>
          </p:nvPr>
        </p:nvSpPr>
        <p:spPr/>
        <p:txBody>
          <a:bodyPr/>
          <a:lstStyle/>
          <a:p>
            <a:r>
              <a:rPr lang="en-US" dirty="0"/>
              <a:t>Thornburg Investment Income Builder Fund</a:t>
            </a:r>
          </a:p>
        </p:txBody>
      </p:sp>
      <p:sp>
        <p:nvSpPr>
          <p:cNvPr id="7" name="Text Placeholder 6">
            <a:extLst>
              <a:ext uri="{FF2B5EF4-FFF2-40B4-BE49-F238E27FC236}">
                <a16:creationId xmlns:a16="http://schemas.microsoft.com/office/drawing/2014/main" id="{EAC30CC1-22B2-4788-A868-137B4CA0724A}"/>
              </a:ext>
            </a:extLst>
          </p:cNvPr>
          <p:cNvSpPr>
            <a:spLocks noGrp="1"/>
          </p:cNvSpPr>
          <p:nvPr>
            <p:ph type="body" sz="quarter" idx="19"/>
          </p:nvPr>
        </p:nvSpPr>
        <p:spPr>
          <a:xfrm>
            <a:off x="609602" y="1554481"/>
            <a:ext cx="8540751" cy="161583"/>
          </a:xfrm>
        </p:spPr>
        <p:txBody>
          <a:bodyPr/>
          <a:lstStyle/>
          <a:p>
            <a:r>
              <a:rPr lang="en-US" dirty="0"/>
              <a:t>Cents per I Share (TIBIX)</a:t>
            </a:r>
          </a:p>
        </p:txBody>
      </p:sp>
      <p:sp>
        <p:nvSpPr>
          <p:cNvPr id="10" name="Text Placeholder 9">
            <a:extLst>
              <a:ext uri="{FF2B5EF4-FFF2-40B4-BE49-F238E27FC236}">
                <a16:creationId xmlns:a16="http://schemas.microsoft.com/office/drawing/2014/main" id="{17A5E37A-36A4-41B7-90F8-EED6D2ED4DDE}"/>
              </a:ext>
            </a:extLst>
          </p:cNvPr>
          <p:cNvSpPr>
            <a:spLocks noGrp="1"/>
          </p:cNvSpPr>
          <p:nvPr>
            <p:ph type="body" sz="quarter" idx="20"/>
          </p:nvPr>
        </p:nvSpPr>
        <p:spPr>
          <a:xfrm>
            <a:off x="621792" y="5406000"/>
            <a:ext cx="10570464" cy="115416"/>
          </a:xfrm>
        </p:spPr>
        <p:txBody>
          <a:bodyPr/>
          <a:lstStyle/>
          <a:p>
            <a:r>
              <a:rPr lang="en-US" dirty="0"/>
              <a:t>Past performance does not guarantee future results.</a:t>
            </a:r>
          </a:p>
        </p:txBody>
      </p:sp>
      <p:sp>
        <p:nvSpPr>
          <p:cNvPr id="16" name="Text Placeholder 15"/>
          <p:cNvSpPr>
            <a:spLocks noGrp="1"/>
          </p:cNvSpPr>
          <p:nvPr>
            <p:ph type="body" sz="quarter" idx="21"/>
          </p:nvPr>
        </p:nvSpPr>
        <p:spPr>
          <a:xfrm>
            <a:off x="621792" y="5596130"/>
            <a:ext cx="10570464" cy="369332"/>
          </a:xfrm>
        </p:spPr>
        <p:txBody>
          <a:bodyPr/>
          <a:lstStyle/>
          <a:p>
            <a:r>
              <a:rPr lang="en-US" dirty="0"/>
              <a:t>*Does not include a special dividend of 6.56¢ per share declared on December 30, 2021 and payable on January 6, 2022.</a:t>
            </a:r>
            <a:br>
              <a:rPr lang="en-US" dirty="0"/>
            </a:br>
            <a:r>
              <a:rPr lang="en-US" dirty="0"/>
              <a:t>Class I shares may not be available to all investors. Minimum investments for the I share class may be higher than those for other classes.</a:t>
            </a:r>
            <a:br>
              <a:rPr lang="en-US" dirty="0"/>
            </a:br>
            <a:r>
              <a:rPr lang="en-US" dirty="0"/>
              <a:t>Neither the payment of, or increase in, dividends is guaranteed.</a:t>
            </a:r>
          </a:p>
        </p:txBody>
      </p:sp>
    </p:spTree>
    <p:custDataLst>
      <p:tags r:id="rId1"/>
    </p:custDataLst>
    <p:extLst>
      <p:ext uri="{BB962C8B-B14F-4D97-AF65-F5344CB8AC3E}">
        <p14:creationId xmlns:p14="http://schemas.microsoft.com/office/powerpoint/2010/main" val="248982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p:cNvSpPr>
            <a:spLocks noGrp="1"/>
          </p:cNvSpPr>
          <p:nvPr>
            <p:ph type="ftr" sz="quarter" idx="11"/>
          </p:nvPr>
        </p:nvSpPr>
        <p:spPr/>
        <p:txBody>
          <a:bodyPr/>
          <a:lstStyle/>
          <a:p>
            <a:r>
              <a:rPr lang="en-US"/>
              <a:t>This material is for investment professional use only.</a:t>
            </a:r>
            <a:endParaRPr lang="en-US" dirty="0"/>
          </a:p>
        </p:txBody>
      </p:sp>
      <p:sp>
        <p:nvSpPr>
          <p:cNvPr id="15" name="Slide Number Placeholder 14"/>
          <p:cNvSpPr>
            <a:spLocks noGrp="1"/>
          </p:cNvSpPr>
          <p:nvPr>
            <p:ph type="sldNum" sz="quarter" idx="12"/>
          </p:nvPr>
        </p:nvSpPr>
        <p:spPr/>
        <p:txBody>
          <a:bodyPr/>
          <a:lstStyle/>
          <a:p>
            <a:fld id="{7066D668-7CE0-4E4F-A16F-6F49B3215BCE}" type="slidenum">
              <a:rPr lang="en-US" smtClean="0"/>
              <a:pPr/>
              <a:t>27</a:t>
            </a:fld>
            <a:endParaRPr lang="en-US" dirty="0"/>
          </a:p>
        </p:txBody>
      </p:sp>
      <p:sp>
        <p:nvSpPr>
          <p:cNvPr id="3" name="Text Placeholder 2">
            <a:extLst>
              <a:ext uri="{FF2B5EF4-FFF2-40B4-BE49-F238E27FC236}">
                <a16:creationId xmlns:a16="http://schemas.microsoft.com/office/drawing/2014/main" id="{B4F889B2-C52B-4247-8771-75C23CA02132}"/>
              </a:ext>
            </a:extLst>
          </p:cNvPr>
          <p:cNvSpPr>
            <a:spLocks noGrp="1"/>
          </p:cNvSpPr>
          <p:nvPr>
            <p:ph type="body" sz="quarter" idx="15"/>
          </p:nvPr>
        </p:nvSpPr>
        <p:spPr/>
        <p:txBody>
          <a:bodyPr/>
          <a:lstStyle/>
          <a:p>
            <a:r>
              <a:rPr lang="en-US" dirty="0"/>
              <a:t>Thornburg Investment Income Builder Fund</a:t>
            </a:r>
          </a:p>
        </p:txBody>
      </p:sp>
      <p:sp>
        <p:nvSpPr>
          <p:cNvPr id="12" name="Text Placeholder 11"/>
          <p:cNvSpPr>
            <a:spLocks noGrp="1"/>
          </p:cNvSpPr>
          <p:nvPr>
            <p:ph type="body" sz="quarter" idx="20"/>
          </p:nvPr>
        </p:nvSpPr>
        <p:spPr>
          <a:xfrm>
            <a:off x="621792" y="5059751"/>
            <a:ext cx="10570464" cy="461665"/>
          </a:xfrm>
        </p:spPr>
        <p:txBody>
          <a:bodyPr/>
          <a:lstStyle/>
          <a:p>
            <a:r>
              <a:rPr lang="en-US" dirty="0"/>
              <a:t>Performance data shown represents past performance and is no guarantee of future results. Investment return and principal value will fluctuate so shares, when redeemed, may be worth more or less than their original cost. Current performance may be lower or higher than quoted. For performance current to the most recent month end, visit thornburg.com or call 877-215-1330. The maximum sales charge for the Fund’s A shares is 4.50%. </a:t>
            </a:r>
            <a:r>
              <a:rPr lang="en-US"/>
              <a:t>There is no up-front sales charge for class I shares.</a:t>
            </a:r>
            <a:endParaRPr lang="en-US" dirty="0"/>
          </a:p>
        </p:txBody>
      </p:sp>
      <p:sp>
        <p:nvSpPr>
          <p:cNvPr id="18" name="Text Placeholder 17">
            <a:extLst>
              <a:ext uri="{FF2B5EF4-FFF2-40B4-BE49-F238E27FC236}">
                <a16:creationId xmlns:a16="http://schemas.microsoft.com/office/drawing/2014/main" id="{340358A6-902D-4891-8583-652D7E3537D8}"/>
              </a:ext>
            </a:extLst>
          </p:cNvPr>
          <p:cNvSpPr>
            <a:spLocks noGrp="1"/>
          </p:cNvSpPr>
          <p:nvPr>
            <p:ph type="body" sz="quarter" idx="21"/>
          </p:nvPr>
        </p:nvSpPr>
        <p:spPr>
          <a:xfrm>
            <a:off x="621792" y="5596130"/>
            <a:ext cx="10570464" cy="492443"/>
          </a:xfrm>
        </p:spPr>
        <p:txBody>
          <a:bodyPr/>
          <a:lstStyle/>
          <a:p>
            <a:r>
              <a:rPr lang="en-US" dirty="0"/>
              <a:t>Source: Bloomberg, as of 31/12/2021</a:t>
            </a:r>
            <a:br>
              <a:rPr lang="en-US" dirty="0"/>
            </a:br>
            <a:r>
              <a:rPr lang="en-US" dirty="0"/>
              <a:t>The Compound Annual Growth Rate (CAGR) is the rate of return that would be required for an investment to grow from its beginning balance to its ending balance, assuming the profits were reinvested at the end of each year of the investment's life span. Neither the payment of, or increase in, dividends is guaranteed. Annual Dividend Yields are calculated as annual dividend divided by the NAV. Dividend Yield is 2003 TIBAX and 2004-2020 is TIBIX. </a:t>
            </a:r>
            <a:br>
              <a:rPr lang="en-US" dirty="0"/>
            </a:br>
            <a:r>
              <a:rPr lang="en-US" dirty="0"/>
              <a:t>The Blended Index is composed of 25% Bloomberg Barclays U.S. Aggregate Bond Index and 75% MSCI World Index.</a:t>
            </a:r>
          </a:p>
        </p:txBody>
      </p:sp>
      <p:sp>
        <p:nvSpPr>
          <p:cNvPr id="4100" name="Title 2"/>
          <p:cNvSpPr>
            <a:spLocks noGrp="1"/>
          </p:cNvSpPr>
          <p:nvPr>
            <p:ph type="title"/>
          </p:nvPr>
        </p:nvSpPr>
        <p:spPr/>
        <p:txBody>
          <a:bodyPr/>
          <a:lstStyle/>
          <a:p>
            <a:r>
              <a:rPr lang="en-US" dirty="0"/>
              <a:t>Consistently Delivered a 4%+ Yield Since Inception</a:t>
            </a:r>
          </a:p>
        </p:txBody>
      </p:sp>
      <p:sp>
        <p:nvSpPr>
          <p:cNvPr id="21" name="Text Placeholder 20">
            <a:extLst>
              <a:ext uri="{FF2B5EF4-FFF2-40B4-BE49-F238E27FC236}">
                <a16:creationId xmlns:a16="http://schemas.microsoft.com/office/drawing/2014/main" id="{162FC7B6-E104-42D9-AD02-F4E5C7046F18}"/>
              </a:ext>
            </a:extLst>
          </p:cNvPr>
          <p:cNvSpPr>
            <a:spLocks noGrp="1"/>
          </p:cNvSpPr>
          <p:nvPr>
            <p:ph type="body" sz="quarter" idx="19"/>
          </p:nvPr>
        </p:nvSpPr>
        <p:spPr/>
        <p:txBody>
          <a:bodyPr/>
          <a:lstStyle/>
          <a:p>
            <a:endParaRPr lang="en-US"/>
          </a:p>
        </p:txBody>
      </p:sp>
      <p:graphicFrame>
        <p:nvGraphicFramePr>
          <p:cNvPr id="25" name="Content Placeholder 15">
            <a:extLst>
              <a:ext uri="{FF2B5EF4-FFF2-40B4-BE49-F238E27FC236}">
                <a16:creationId xmlns:a16="http://schemas.microsoft.com/office/drawing/2014/main" id="{EB280A4E-F549-4BED-8F37-2845C10CCF58}"/>
              </a:ext>
            </a:extLst>
          </p:cNvPr>
          <p:cNvGraphicFramePr>
            <a:graphicFrameLocks noGrp="1"/>
          </p:cNvGraphicFramePr>
          <p:nvPr>
            <p:ph sz="half" idx="2"/>
            <p:extLst>
              <p:ext uri="{D42A27DB-BD31-4B8C-83A1-F6EECF244321}">
                <p14:modId xmlns:p14="http://schemas.microsoft.com/office/powerpoint/2010/main" val="3173688694"/>
              </p:ext>
            </p:extLst>
          </p:nvPr>
        </p:nvGraphicFramePr>
        <p:xfrm>
          <a:off x="3609474" y="2203449"/>
          <a:ext cx="7976101" cy="260165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2493502C-F18C-4847-9F15-EC0A2A6C58AE}"/>
              </a:ext>
            </a:extLst>
          </p:cNvPr>
          <p:cNvSpPr txBox="1">
            <a:spLocks noGrp="1"/>
          </p:cNvSpPr>
          <p:nvPr>
            <p:ph sz="half" idx="1"/>
          </p:nvPr>
        </p:nvSpPr>
        <p:spPr>
          <a:xfrm>
            <a:off x="612775" y="2167476"/>
            <a:ext cx="2624138" cy="2532062"/>
          </a:xfrm>
          <a:prstGeom prst="rect">
            <a:avLst/>
          </a:prstGeom>
          <a:noFill/>
        </p:spPr>
        <p:txBody>
          <a:bodyPr wrap="square" lIns="9144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400" b="1" dirty="0">
                <a:latin typeface="Arial Nova" panose="020B0504020202020204" pitchFamily="34" charset="0"/>
              </a:rPr>
              <a:t>2003 – 2021</a:t>
            </a:r>
          </a:p>
          <a:p>
            <a:pPr algn="ctr" fontAlgn="base">
              <a:spcBef>
                <a:spcPct val="0"/>
              </a:spcBef>
              <a:spcAft>
                <a:spcPct val="0"/>
              </a:spcAft>
            </a:pPr>
            <a:br>
              <a:rPr lang="en-US" sz="1600" dirty="0">
                <a:latin typeface="Arial Nova Light" panose="020B0304020202020204" pitchFamily="34" charset="0"/>
              </a:rPr>
            </a:br>
            <a:r>
              <a:rPr lang="en-US" sz="1400" dirty="0">
                <a:latin typeface="Arial Nova Light" panose="020B0304020202020204" pitchFamily="34" charset="0"/>
              </a:rPr>
              <a:t>Dividend: 5.2% CAGR</a:t>
            </a:r>
          </a:p>
          <a:p>
            <a:pPr algn="ctr" fontAlgn="base">
              <a:spcBef>
                <a:spcPct val="0"/>
              </a:spcBef>
              <a:spcAft>
                <a:spcPct val="0"/>
              </a:spcAft>
            </a:pPr>
            <a:r>
              <a:rPr lang="en-US" sz="1400" dirty="0">
                <a:latin typeface="Arial Nova Light" panose="020B0304020202020204" pitchFamily="34" charset="0"/>
              </a:rPr>
              <a:t>NAV: 3.9% CAGR</a:t>
            </a:r>
            <a:endParaRPr lang="en-US" sz="1200" dirty="0">
              <a:latin typeface="Arial Nova Light" panose="020B0304020202020204" pitchFamily="34" charset="0"/>
            </a:endParaRPr>
          </a:p>
        </p:txBody>
      </p:sp>
      <p:grpSp>
        <p:nvGrpSpPr>
          <p:cNvPr id="29" name="Group 28">
            <a:extLst>
              <a:ext uri="{FF2B5EF4-FFF2-40B4-BE49-F238E27FC236}">
                <a16:creationId xmlns:a16="http://schemas.microsoft.com/office/drawing/2014/main" id="{F681BDFE-2EE5-4913-A234-AF74C677F549}"/>
              </a:ext>
            </a:extLst>
          </p:cNvPr>
          <p:cNvGrpSpPr/>
          <p:nvPr/>
        </p:nvGrpSpPr>
        <p:grpSpPr>
          <a:xfrm rot="5400000">
            <a:off x="603359" y="2061907"/>
            <a:ext cx="2743200" cy="2743200"/>
            <a:chOff x="3763709" y="3806172"/>
            <a:chExt cx="1295665" cy="1296663"/>
          </a:xfrm>
        </p:grpSpPr>
        <p:sp>
          <p:nvSpPr>
            <p:cNvPr id="30" name="L-Shape 29">
              <a:extLst>
                <a:ext uri="{FF2B5EF4-FFF2-40B4-BE49-F238E27FC236}">
                  <a16:creationId xmlns:a16="http://schemas.microsoft.com/office/drawing/2014/main" id="{3F386A23-E93F-40D4-8A9A-8870C747431A}"/>
                </a:ext>
              </a:extLst>
            </p:cNvPr>
            <p:cNvSpPr/>
            <p:nvPr/>
          </p:nvSpPr>
          <p:spPr>
            <a:xfrm rot="10800000">
              <a:off x="4479824" y="3806172"/>
              <a:ext cx="579550" cy="579550"/>
            </a:xfrm>
            <a:prstGeom prst="corner">
              <a:avLst>
                <a:gd name="adj1" fmla="val 9016"/>
                <a:gd name="adj2" fmla="val 9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L-Shape 30">
              <a:extLst>
                <a:ext uri="{FF2B5EF4-FFF2-40B4-BE49-F238E27FC236}">
                  <a16:creationId xmlns:a16="http://schemas.microsoft.com/office/drawing/2014/main" id="{C2F7FAB0-33C2-401F-9489-F004577A9F36}"/>
                </a:ext>
              </a:extLst>
            </p:cNvPr>
            <p:cNvSpPr/>
            <p:nvPr/>
          </p:nvSpPr>
          <p:spPr>
            <a:xfrm>
              <a:off x="3763709" y="4523285"/>
              <a:ext cx="579550" cy="579550"/>
            </a:xfrm>
            <a:prstGeom prst="corner">
              <a:avLst>
                <a:gd name="adj1" fmla="val 9016"/>
                <a:gd name="adj2" fmla="val 9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custDataLst>
      <p:tags r:id="rId1"/>
    </p:custDataLst>
    <p:extLst>
      <p:ext uri="{BB962C8B-B14F-4D97-AF65-F5344CB8AC3E}">
        <p14:creationId xmlns:p14="http://schemas.microsoft.com/office/powerpoint/2010/main" val="140002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8A63-4128-4562-B2AD-0607DFDBF265}"/>
              </a:ext>
            </a:extLst>
          </p:cNvPr>
          <p:cNvSpPr>
            <a:spLocks noGrp="1"/>
          </p:cNvSpPr>
          <p:nvPr>
            <p:ph type="title"/>
          </p:nvPr>
        </p:nvSpPr>
        <p:spPr>
          <a:xfrm>
            <a:off x="609601" y="1216958"/>
            <a:ext cx="8539795" cy="249299"/>
          </a:xfrm>
        </p:spPr>
        <p:txBody>
          <a:bodyPr/>
          <a:lstStyle/>
          <a:p>
            <a:r>
              <a:rPr lang="en-US" dirty="0"/>
              <a:t>Rolling 5-Year Performance</a:t>
            </a:r>
          </a:p>
        </p:txBody>
      </p:sp>
      <p:sp>
        <p:nvSpPr>
          <p:cNvPr id="4" name="Footer Placeholder 3">
            <a:extLst>
              <a:ext uri="{FF2B5EF4-FFF2-40B4-BE49-F238E27FC236}">
                <a16:creationId xmlns:a16="http://schemas.microsoft.com/office/drawing/2014/main" id="{4E084A1D-3C43-4C10-B223-40793C29C5C1}"/>
              </a:ext>
            </a:extLst>
          </p:cNvPr>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5" name="Slide Number Placeholder 4">
            <a:extLst>
              <a:ext uri="{FF2B5EF4-FFF2-40B4-BE49-F238E27FC236}">
                <a16:creationId xmlns:a16="http://schemas.microsoft.com/office/drawing/2014/main" id="{236ED35D-20AF-4357-929D-A227AF961C45}"/>
              </a:ext>
            </a:extLst>
          </p:cNvPr>
          <p:cNvSpPr>
            <a:spLocks noGrp="1"/>
          </p:cNvSpPr>
          <p:nvPr>
            <p:ph type="sldNum" sz="quarter" idx="12"/>
          </p:nvPr>
        </p:nvSpPr>
        <p:spPr>
          <a:xfrm>
            <a:off x="11250592" y="6356356"/>
            <a:ext cx="331808" cy="182877"/>
          </a:xfrm>
        </p:spPr>
        <p:txBody>
          <a:bodyPr/>
          <a:lstStyle/>
          <a:p>
            <a:fld id="{E6B465D3-4A44-426C-8F5F-F841BF76529D}" type="slidenum">
              <a:rPr lang="en-US" smtClean="0"/>
              <a:pPr/>
              <a:t>28</a:t>
            </a:fld>
            <a:endParaRPr lang="en-US" dirty="0"/>
          </a:p>
        </p:txBody>
      </p:sp>
      <p:sp>
        <p:nvSpPr>
          <p:cNvPr id="8" name="Text Placeholder 7">
            <a:extLst>
              <a:ext uri="{FF2B5EF4-FFF2-40B4-BE49-F238E27FC236}">
                <a16:creationId xmlns:a16="http://schemas.microsoft.com/office/drawing/2014/main" id="{F1830147-C0E9-4C91-B8A7-93B804140323}"/>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9" name="Text Placeholder 8">
            <a:extLst>
              <a:ext uri="{FF2B5EF4-FFF2-40B4-BE49-F238E27FC236}">
                <a16:creationId xmlns:a16="http://schemas.microsoft.com/office/drawing/2014/main" id="{05F3F5DF-2450-4BAB-8E9B-B72B586E0753}"/>
              </a:ext>
            </a:extLst>
          </p:cNvPr>
          <p:cNvSpPr>
            <a:spLocks noGrp="1"/>
          </p:cNvSpPr>
          <p:nvPr>
            <p:ph type="body" sz="quarter" idx="19"/>
          </p:nvPr>
        </p:nvSpPr>
        <p:spPr>
          <a:xfrm>
            <a:off x="609600" y="1554163"/>
            <a:ext cx="8540750" cy="153888"/>
          </a:xfrm>
        </p:spPr>
        <p:txBody>
          <a:bodyPr/>
          <a:lstStyle/>
          <a:p>
            <a:r>
              <a:rPr lang="en-US" dirty="0"/>
              <a:t>I Shares  </a:t>
            </a:r>
            <a:r>
              <a:rPr lang="en-US" dirty="0">
                <a:solidFill>
                  <a:schemeClr val="accent3"/>
                </a:solidFill>
              </a:rPr>
              <a:t>|</a:t>
            </a:r>
            <a:r>
              <a:rPr lang="en-US" dirty="0"/>
              <a:t>  There have been 57 quarters since 31/12/2007 with rolling 5-year look backs, with only one negative observation.</a:t>
            </a:r>
          </a:p>
        </p:txBody>
      </p:sp>
      <p:sp>
        <p:nvSpPr>
          <p:cNvPr id="10" name="Text Placeholder 9">
            <a:extLst>
              <a:ext uri="{FF2B5EF4-FFF2-40B4-BE49-F238E27FC236}">
                <a16:creationId xmlns:a16="http://schemas.microsoft.com/office/drawing/2014/main" id="{15C703AB-54C3-4C92-AA2D-A63FF3A909D8}"/>
              </a:ext>
            </a:extLst>
          </p:cNvPr>
          <p:cNvSpPr>
            <a:spLocks noGrp="1"/>
          </p:cNvSpPr>
          <p:nvPr>
            <p:ph type="body" sz="quarter" idx="20"/>
          </p:nvPr>
        </p:nvSpPr>
        <p:spPr>
          <a:xfrm>
            <a:off x="621792" y="5406000"/>
            <a:ext cx="10570464" cy="115416"/>
          </a:xfrm>
        </p:spPr>
        <p:txBody>
          <a:bodyPr/>
          <a:lstStyle/>
          <a:p>
            <a:r>
              <a:rPr lang="en-US" dirty="0"/>
              <a:t>Past performance does not guarantee future results.</a:t>
            </a:r>
          </a:p>
        </p:txBody>
      </p:sp>
      <p:sp>
        <p:nvSpPr>
          <p:cNvPr id="7" name="Text Placeholder 6">
            <a:extLst>
              <a:ext uri="{FF2B5EF4-FFF2-40B4-BE49-F238E27FC236}">
                <a16:creationId xmlns:a16="http://schemas.microsoft.com/office/drawing/2014/main" id="{2752DA88-8834-4B2D-980D-FD5C7D2EA846}"/>
              </a:ext>
            </a:extLst>
          </p:cNvPr>
          <p:cNvSpPr>
            <a:spLocks noGrp="1"/>
          </p:cNvSpPr>
          <p:nvPr>
            <p:ph type="body" sz="quarter" idx="21"/>
          </p:nvPr>
        </p:nvSpPr>
        <p:spPr>
          <a:xfrm>
            <a:off x="621792" y="5596130"/>
            <a:ext cx="10570464" cy="92333"/>
          </a:xfrm>
        </p:spPr>
        <p:txBody>
          <a:bodyPr/>
          <a:lstStyle/>
          <a:p>
            <a:r>
              <a:rPr lang="en-US" altLang="en-US" dirty="0"/>
              <a:t>Source: Bloomberg</a:t>
            </a:r>
            <a:endParaRPr lang="en-US" dirty="0"/>
          </a:p>
          <a:p>
            <a:r>
              <a:rPr lang="en-US" dirty="0"/>
              <a:t>Class I shares may not be available to all investors. Minimum investments for the I share class may be higher than those for other classes. </a:t>
            </a:r>
          </a:p>
        </p:txBody>
      </p:sp>
      <p:graphicFrame>
        <p:nvGraphicFramePr>
          <p:cNvPr id="12" name="Content Placeholder 11">
            <a:extLst>
              <a:ext uri="{FF2B5EF4-FFF2-40B4-BE49-F238E27FC236}">
                <a16:creationId xmlns:a16="http://schemas.microsoft.com/office/drawing/2014/main" id="{FED3BF27-1795-4E21-9D51-4C89BF787988}"/>
              </a:ext>
            </a:extLst>
          </p:cNvPr>
          <p:cNvGraphicFramePr>
            <a:graphicFrameLocks noGrp="1"/>
          </p:cNvGraphicFramePr>
          <p:nvPr>
            <p:ph sz="half" idx="1"/>
            <p:extLst>
              <p:ext uri="{D42A27DB-BD31-4B8C-83A1-F6EECF244321}">
                <p14:modId xmlns:p14="http://schemas.microsoft.com/office/powerpoint/2010/main" val="367510835"/>
              </p:ext>
            </p:extLst>
          </p:nvPr>
        </p:nvGraphicFramePr>
        <p:xfrm>
          <a:off x="609600" y="1993900"/>
          <a:ext cx="10972800" cy="3170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193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Table 17">
            <a:extLst>
              <a:ext uri="{FF2B5EF4-FFF2-40B4-BE49-F238E27FC236}">
                <a16:creationId xmlns:a16="http://schemas.microsoft.com/office/drawing/2014/main" id="{79884BD4-ED0D-49EA-9FAE-CBCDFF802E9A}"/>
              </a:ext>
            </a:extLst>
          </p:cNvPr>
          <p:cNvGraphicFramePr>
            <a:graphicFrameLocks noGrp="1"/>
          </p:cNvGraphicFramePr>
          <p:nvPr>
            <p:extLst>
              <p:ext uri="{D42A27DB-BD31-4B8C-83A1-F6EECF244321}">
                <p14:modId xmlns:p14="http://schemas.microsoft.com/office/powerpoint/2010/main" val="736233754"/>
              </p:ext>
            </p:extLst>
          </p:nvPr>
        </p:nvGraphicFramePr>
        <p:xfrm>
          <a:off x="1567829" y="1718079"/>
          <a:ext cx="3657600" cy="1014984"/>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572192364"/>
                    </a:ext>
                  </a:extLst>
                </a:gridCol>
                <a:gridCol w="2377440">
                  <a:extLst>
                    <a:ext uri="{9D8B030D-6E8A-4147-A177-3AD203B41FA5}">
                      <a16:colId xmlns:a16="http://schemas.microsoft.com/office/drawing/2014/main" val="2465587083"/>
                    </a:ext>
                  </a:extLst>
                </a:gridCol>
              </a:tblGrid>
              <a:tr h="338328">
                <a:tc>
                  <a:txBody>
                    <a:bodyPr/>
                    <a:lstStyle/>
                    <a:p>
                      <a:r>
                        <a:rPr lang="en-US" sz="800" b="1" dirty="0">
                          <a:solidFill>
                            <a:schemeClr val="tx1"/>
                          </a:solidFill>
                          <a:latin typeface="Arial Nova" panose="020B0504020202020204" pitchFamily="34" charset="0"/>
                        </a:rPr>
                        <a:t>Income Today: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Nova Light" panose="020B0304020202020204" pitchFamily="34" charset="0"/>
                        </a:rPr>
                        <a:t>trailing 12-month yield = 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6212065"/>
                  </a:ext>
                </a:extLst>
              </a:tr>
              <a:tr h="338328">
                <a:tc>
                  <a:txBody>
                    <a:bodyPr/>
                    <a:lstStyle/>
                    <a:p>
                      <a:r>
                        <a:rPr lang="en-US" sz="800" b="1" dirty="0">
                          <a:solidFill>
                            <a:schemeClr val="tx1"/>
                          </a:solidFill>
                          <a:latin typeface="Arial Nova" panose="020B0504020202020204" pitchFamily="34" charset="0"/>
                        </a:rPr>
                        <a:t>Growth in Income: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Nova Light" panose="020B0304020202020204" pitchFamily="34" charset="0"/>
                        </a:rPr>
                        <a:t>cumulative dividends total </a:t>
                      </a:r>
                      <a:r>
                        <a:rPr lang="en-US" sz="800" dirty="0">
                          <a:latin typeface="Arial Nova Light" panose="020B0304020202020204" pitchFamily="34" charset="0"/>
                        </a:rPr>
                        <a:t>$154,765</a:t>
                      </a:r>
                      <a:endParaRPr lang="en-US" sz="800" b="0" dirty="0">
                        <a:solidFill>
                          <a:schemeClr val="tx1"/>
                        </a:solidFill>
                        <a:latin typeface="Arial Nova Light" panose="020B03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32679354"/>
                  </a:ext>
                </a:extLst>
              </a:tr>
              <a:tr h="338328">
                <a:tc>
                  <a:txBody>
                    <a:bodyPr/>
                    <a:lstStyle/>
                    <a:p>
                      <a:r>
                        <a:rPr lang="en-US" sz="800" b="1" dirty="0">
                          <a:solidFill>
                            <a:schemeClr val="tx1"/>
                          </a:solidFill>
                          <a:latin typeface="Arial Nova" panose="020B0504020202020204" pitchFamily="34" charset="0"/>
                        </a:rPr>
                        <a:t>Capital Appreciation: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800" dirty="0">
                          <a:latin typeface="Arial Nova Light" panose="020B0304020202020204" pitchFamily="34" charset="0"/>
                        </a:rPr>
                        <a:t>$100,000 </a:t>
                      </a:r>
                      <a:r>
                        <a:rPr lang="en-US" sz="800" dirty="0">
                          <a:latin typeface="Arial Nova Light" panose="020B0304020202020204" pitchFamily="34" charset="0"/>
                          <a:sym typeface="Wingdings" panose="05000000000000000000" pitchFamily="2" charset="2"/>
                        </a:rPr>
                        <a:t> $218,213 = $118, 213</a:t>
                      </a:r>
                      <a:endParaRPr lang="en-US" sz="800" b="0" dirty="0">
                        <a:solidFill>
                          <a:schemeClr val="tx1"/>
                        </a:solidFill>
                        <a:latin typeface="Arial Nova Light" panose="020B03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18361209"/>
                  </a:ext>
                </a:extLst>
              </a:tr>
            </a:tbl>
          </a:graphicData>
        </a:graphic>
      </p:graphicFrame>
      <p:sp>
        <p:nvSpPr>
          <p:cNvPr id="21" name="Title 20">
            <a:extLst>
              <a:ext uri="{FF2B5EF4-FFF2-40B4-BE49-F238E27FC236}">
                <a16:creationId xmlns:a16="http://schemas.microsoft.com/office/drawing/2014/main" id="{5DCD3371-6BD1-4540-AFC2-221174DEAF27}"/>
              </a:ext>
            </a:extLst>
          </p:cNvPr>
          <p:cNvSpPr>
            <a:spLocks noGrp="1"/>
          </p:cNvSpPr>
          <p:nvPr>
            <p:ph type="title"/>
          </p:nvPr>
        </p:nvSpPr>
        <p:spPr>
          <a:xfrm>
            <a:off x="609601" y="1216958"/>
            <a:ext cx="8539795" cy="249299"/>
          </a:xfrm>
        </p:spPr>
        <p:txBody>
          <a:bodyPr/>
          <a:lstStyle/>
          <a:p>
            <a:r>
              <a:rPr lang="en-US" dirty="0"/>
              <a:t>Hypothetical $100,000 Investment</a:t>
            </a:r>
          </a:p>
        </p:txBody>
      </p:sp>
      <p:graphicFrame>
        <p:nvGraphicFramePr>
          <p:cNvPr id="43" name="Content Placeholder 38">
            <a:extLst>
              <a:ext uri="{FF2B5EF4-FFF2-40B4-BE49-F238E27FC236}">
                <a16:creationId xmlns:a16="http://schemas.microsoft.com/office/drawing/2014/main" id="{16FD85C3-A412-41AE-84C7-F015FBC7B127}"/>
              </a:ext>
            </a:extLst>
          </p:cNvPr>
          <p:cNvGraphicFramePr>
            <a:graphicFrameLocks noGrp="1"/>
          </p:cNvGraphicFramePr>
          <p:nvPr>
            <p:ph sz="half" idx="1"/>
            <p:extLst>
              <p:ext uri="{D42A27DB-BD31-4B8C-83A1-F6EECF244321}">
                <p14:modId xmlns:p14="http://schemas.microsoft.com/office/powerpoint/2010/main" val="677140939"/>
              </p:ext>
            </p:extLst>
          </p:nvPr>
        </p:nvGraphicFramePr>
        <p:xfrm>
          <a:off x="609600" y="1993900"/>
          <a:ext cx="10972800" cy="277018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2019A7F6-0DFF-4B2A-9546-3B0BA6A2805B}"/>
              </a:ext>
            </a:extLst>
          </p:cNvPr>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6" name="Slide Number Placeholder 5">
            <a:extLst>
              <a:ext uri="{FF2B5EF4-FFF2-40B4-BE49-F238E27FC236}">
                <a16:creationId xmlns:a16="http://schemas.microsoft.com/office/drawing/2014/main" id="{2008EBD1-CF1A-446B-A473-0BB57C7884D1}"/>
              </a:ext>
            </a:extLst>
          </p:cNvPr>
          <p:cNvSpPr>
            <a:spLocks noGrp="1"/>
          </p:cNvSpPr>
          <p:nvPr>
            <p:ph type="sldNum" sz="quarter" idx="12"/>
          </p:nvPr>
        </p:nvSpPr>
        <p:spPr>
          <a:xfrm>
            <a:off x="11250592" y="6356356"/>
            <a:ext cx="331808" cy="182877"/>
          </a:xfrm>
        </p:spPr>
        <p:txBody>
          <a:bodyPr/>
          <a:lstStyle/>
          <a:p>
            <a:fld id="{07AD6B60-1C19-2246-A923-3503AC7EC2C5}" type="slidenum">
              <a:rPr lang="en-US" smtClean="0"/>
              <a:pPr/>
              <a:t>29</a:t>
            </a:fld>
            <a:endParaRPr lang="en-US" dirty="0"/>
          </a:p>
        </p:txBody>
      </p:sp>
      <p:sp>
        <p:nvSpPr>
          <p:cNvPr id="23" name="Text Placeholder 22">
            <a:extLst>
              <a:ext uri="{FF2B5EF4-FFF2-40B4-BE49-F238E27FC236}">
                <a16:creationId xmlns:a16="http://schemas.microsoft.com/office/drawing/2014/main" id="{3C9DE48F-D97F-4024-9E5F-E1BBE935B844}"/>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25" name="Text Placeholder 24">
            <a:extLst>
              <a:ext uri="{FF2B5EF4-FFF2-40B4-BE49-F238E27FC236}">
                <a16:creationId xmlns:a16="http://schemas.microsoft.com/office/drawing/2014/main" id="{1CB3A37E-4919-4268-8C88-D4FA5798F58D}"/>
              </a:ext>
            </a:extLst>
          </p:cNvPr>
          <p:cNvSpPr>
            <a:spLocks noGrp="1"/>
          </p:cNvSpPr>
          <p:nvPr>
            <p:ph type="body" sz="quarter" idx="19"/>
          </p:nvPr>
        </p:nvSpPr>
        <p:spPr>
          <a:xfrm>
            <a:off x="609600" y="1554163"/>
            <a:ext cx="8540750" cy="161583"/>
          </a:xfrm>
        </p:spPr>
        <p:txBody>
          <a:bodyPr/>
          <a:lstStyle/>
          <a:p>
            <a:r>
              <a:rPr lang="en-US" dirty="0"/>
              <a:t>A Shares</a:t>
            </a:r>
          </a:p>
        </p:txBody>
      </p:sp>
      <p:sp>
        <p:nvSpPr>
          <p:cNvPr id="17" name="Text Placeholder 16">
            <a:extLst>
              <a:ext uri="{FF2B5EF4-FFF2-40B4-BE49-F238E27FC236}">
                <a16:creationId xmlns:a16="http://schemas.microsoft.com/office/drawing/2014/main" id="{8B9E7638-3B67-4F31-A27A-ECAAC06B40F9}"/>
              </a:ext>
            </a:extLst>
          </p:cNvPr>
          <p:cNvSpPr>
            <a:spLocks noGrp="1"/>
          </p:cNvSpPr>
          <p:nvPr>
            <p:ph type="body" sz="quarter" idx="20"/>
          </p:nvPr>
        </p:nvSpPr>
        <p:spPr>
          <a:xfrm>
            <a:off x="622300" y="5347965"/>
            <a:ext cx="10569575" cy="230832"/>
          </a:xfrm>
        </p:spPr>
        <p:txBody>
          <a:bodyPr anchor="ctr"/>
          <a:lstStyle/>
          <a:p>
            <a:r>
              <a:rPr lang="en-US" dirty="0"/>
              <a:t>Hypothetical illustrations above do not account for the fund’s sales charges. If sales charges had been included, results would be lower. The portfolio values include any capital appreciation and capital gains payments, which were reinvested. Performance data shown represents past performance and is no guarantee of future results. Investment return and principal value will fluctuate so shares, when redeemed, may be worth more or less than their original cost. Current performance may be lower or higher than quoted. For performance current to the most recent month end, visit thornburg.com or call 877-215-1330.</a:t>
            </a:r>
          </a:p>
        </p:txBody>
      </p:sp>
      <p:sp>
        <p:nvSpPr>
          <p:cNvPr id="13" name="Text Placeholder 12"/>
          <p:cNvSpPr>
            <a:spLocks noGrp="1"/>
          </p:cNvSpPr>
          <p:nvPr>
            <p:ph type="body" sz="quarter" idx="21"/>
          </p:nvPr>
        </p:nvSpPr>
        <p:spPr>
          <a:xfrm>
            <a:off x="622300" y="5595938"/>
            <a:ext cx="10569575" cy="123111"/>
          </a:xfrm>
        </p:spPr>
        <p:txBody>
          <a:bodyPr/>
          <a:lstStyle/>
          <a:p>
            <a:endParaRPr lang="en-US" dirty="0"/>
          </a:p>
        </p:txBody>
      </p:sp>
      <p:grpSp>
        <p:nvGrpSpPr>
          <p:cNvPr id="44" name="Target">
            <a:extLst>
              <a:ext uri="{FF2B5EF4-FFF2-40B4-BE49-F238E27FC236}">
                <a16:creationId xmlns:a16="http://schemas.microsoft.com/office/drawing/2014/main" id="{4877ECB4-6260-42CB-BA07-A5E87541855E}"/>
              </a:ext>
            </a:extLst>
          </p:cNvPr>
          <p:cNvGrpSpPr/>
          <p:nvPr/>
        </p:nvGrpSpPr>
        <p:grpSpPr>
          <a:xfrm>
            <a:off x="10811111" y="3339819"/>
            <a:ext cx="226420" cy="226600"/>
            <a:chOff x="8651721" y="2352353"/>
            <a:chExt cx="226420" cy="226600"/>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7522C26D-4ADC-4B5D-9695-C64A528E46B8}"/>
                </a:ext>
              </a:extLst>
            </p:cNvPr>
            <p:cNvSpPr/>
            <p:nvPr/>
          </p:nvSpPr>
          <p:spPr>
            <a:xfrm>
              <a:off x="8651721" y="2352353"/>
              <a:ext cx="226420" cy="226600"/>
            </a:xfrm>
            <a:prstGeom prst="ellipse">
              <a:avLst/>
            </a:prstGeom>
            <a:solidFill>
              <a:schemeClr val="bg1">
                <a:alpha val="40000"/>
              </a:schemeClr>
            </a:solidFill>
            <a:ln w="19050">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schemeClr val="tx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CA5D161B-894A-42E1-842B-4A7F7B513284}"/>
                </a:ext>
              </a:extLst>
            </p:cNvPr>
            <p:cNvSpPr/>
            <p:nvPr/>
          </p:nvSpPr>
          <p:spPr>
            <a:xfrm>
              <a:off x="8714185" y="2415717"/>
              <a:ext cx="104289" cy="104371"/>
            </a:xfrm>
            <a:prstGeom prst="ellipse">
              <a:avLst/>
            </a:prstGeom>
            <a:solidFill>
              <a:schemeClr val="tx2">
                <a:alpha val="70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0" fontAlgn="base">
                <a:spcBef>
                  <a:spcPct val="0"/>
                </a:spcBef>
                <a:spcAft>
                  <a:spcPct val="0"/>
                </a:spcAft>
              </a:pPr>
              <a:endParaRPr lang="en-US" dirty="0">
                <a:solidFill>
                  <a:schemeClr val="tx1"/>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6401B4AD-64A5-439F-A3E5-7B9CBFB33D74}"/>
              </a:ext>
            </a:extLst>
          </p:cNvPr>
          <p:cNvGrpSpPr/>
          <p:nvPr/>
        </p:nvGrpSpPr>
        <p:grpSpPr>
          <a:xfrm>
            <a:off x="1290472" y="4205064"/>
            <a:ext cx="9636659" cy="317560"/>
            <a:chOff x="3429705" y="4505722"/>
            <a:chExt cx="6489134" cy="317560"/>
          </a:xfrm>
          <a:solidFill>
            <a:schemeClr val="accent3"/>
          </a:solidFill>
        </p:grpSpPr>
        <p:sp>
          <p:nvSpPr>
            <p:cNvPr id="27" name="TextBox 26">
              <a:extLst>
                <a:ext uri="{FF2B5EF4-FFF2-40B4-BE49-F238E27FC236}">
                  <a16:creationId xmlns:a16="http://schemas.microsoft.com/office/drawing/2014/main" id="{7A996FF2-2F2B-4C11-A5CA-D295E2F326CE}"/>
                </a:ext>
              </a:extLst>
            </p:cNvPr>
            <p:cNvSpPr txBox="1"/>
            <p:nvPr/>
          </p:nvSpPr>
          <p:spPr>
            <a:xfrm>
              <a:off x="3429705"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2003:</a:t>
              </a:r>
              <a:br>
                <a:rPr lang="en-US" sz="800" dirty="0">
                  <a:latin typeface="Arial Nova Light" panose="020B0304020202020204" pitchFamily="34" charset="0"/>
                </a:rPr>
              </a:br>
              <a:r>
                <a:rPr lang="en-US" sz="800" b="1" dirty="0">
                  <a:latin typeface="Arial Nova Light" panose="020B0304020202020204" pitchFamily="34" charset="0"/>
                </a:rPr>
                <a:t>$4.2k</a:t>
              </a:r>
            </a:p>
          </p:txBody>
        </p:sp>
        <p:sp>
          <p:nvSpPr>
            <p:cNvPr id="28" name="TextBox 27">
              <a:extLst>
                <a:ext uri="{FF2B5EF4-FFF2-40B4-BE49-F238E27FC236}">
                  <a16:creationId xmlns:a16="http://schemas.microsoft.com/office/drawing/2014/main" id="{BA7F5F65-9390-44CA-BA43-EF7137FC9D46}"/>
                </a:ext>
              </a:extLst>
            </p:cNvPr>
            <p:cNvSpPr txBox="1"/>
            <p:nvPr/>
          </p:nvSpPr>
          <p:spPr>
            <a:xfrm>
              <a:off x="3768962"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2004:</a:t>
              </a:r>
              <a:br>
                <a:rPr lang="en-US" sz="800" b="1" dirty="0">
                  <a:latin typeface="Arial Nova Light" panose="020B0304020202020204" pitchFamily="34" charset="0"/>
                </a:rPr>
              </a:br>
              <a:r>
                <a:rPr lang="en-US" sz="800" b="1" dirty="0">
                  <a:latin typeface="Arial Nova Light" panose="020B0304020202020204" pitchFamily="34" charset="0"/>
                </a:rPr>
                <a:t>$5.0k</a:t>
              </a:r>
            </a:p>
          </p:txBody>
        </p:sp>
        <p:sp>
          <p:nvSpPr>
            <p:cNvPr id="29" name="TextBox 28">
              <a:extLst>
                <a:ext uri="{FF2B5EF4-FFF2-40B4-BE49-F238E27FC236}">
                  <a16:creationId xmlns:a16="http://schemas.microsoft.com/office/drawing/2014/main" id="{9FB8929D-42DA-483D-801D-D5DED4C6EA93}"/>
                </a:ext>
              </a:extLst>
            </p:cNvPr>
            <p:cNvSpPr txBox="1"/>
            <p:nvPr/>
          </p:nvSpPr>
          <p:spPr>
            <a:xfrm>
              <a:off x="4108024"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2005:</a:t>
              </a:r>
              <a:br>
                <a:rPr lang="en-US" sz="800" b="1" dirty="0">
                  <a:latin typeface="Arial Nova Light" panose="020B0304020202020204" pitchFamily="34" charset="0"/>
                </a:rPr>
              </a:br>
              <a:r>
                <a:rPr lang="en-US" sz="800" b="1" dirty="0">
                  <a:latin typeface="Arial Nova Light" panose="020B0304020202020204" pitchFamily="34" charset="0"/>
                </a:rPr>
                <a:t>$6.0k</a:t>
              </a:r>
            </a:p>
          </p:txBody>
        </p:sp>
        <p:sp>
          <p:nvSpPr>
            <p:cNvPr id="30" name="TextBox 29">
              <a:extLst>
                <a:ext uri="{FF2B5EF4-FFF2-40B4-BE49-F238E27FC236}">
                  <a16:creationId xmlns:a16="http://schemas.microsoft.com/office/drawing/2014/main" id="{24F2DC01-97F8-4104-AB8E-6B1CFD4B1EFE}"/>
                </a:ext>
              </a:extLst>
            </p:cNvPr>
            <p:cNvSpPr txBox="1"/>
            <p:nvPr/>
          </p:nvSpPr>
          <p:spPr>
            <a:xfrm>
              <a:off x="4447829"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2006:</a:t>
              </a:r>
              <a:br>
                <a:rPr lang="en-US" sz="800" b="1" dirty="0">
                  <a:latin typeface="Arial Nova Light" panose="020B0304020202020204" pitchFamily="34" charset="0"/>
                </a:rPr>
              </a:br>
              <a:r>
                <a:rPr lang="en-US" sz="800" b="1" dirty="0">
                  <a:latin typeface="Arial Nova Light" panose="020B0304020202020204" pitchFamily="34" charset="0"/>
                </a:rPr>
                <a:t>$7.0k</a:t>
              </a:r>
            </a:p>
          </p:txBody>
        </p:sp>
        <p:sp>
          <p:nvSpPr>
            <p:cNvPr id="31" name="TextBox 30">
              <a:extLst>
                <a:ext uri="{FF2B5EF4-FFF2-40B4-BE49-F238E27FC236}">
                  <a16:creationId xmlns:a16="http://schemas.microsoft.com/office/drawing/2014/main" id="{91940953-0995-4103-B18C-F79CC68E784A}"/>
                </a:ext>
              </a:extLst>
            </p:cNvPr>
            <p:cNvSpPr txBox="1"/>
            <p:nvPr/>
          </p:nvSpPr>
          <p:spPr>
            <a:xfrm>
              <a:off x="4787024"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2007:</a:t>
              </a:r>
              <a:br>
                <a:rPr lang="en-US" sz="800" b="1" dirty="0">
                  <a:latin typeface="Arial Nova Light" panose="020B0304020202020204" pitchFamily="34" charset="0"/>
                </a:rPr>
              </a:br>
              <a:r>
                <a:rPr lang="en-US" sz="800" b="1" dirty="0">
                  <a:latin typeface="Arial Nova Light" panose="020B0304020202020204" pitchFamily="34" charset="0"/>
                </a:rPr>
                <a:t>$8.0k</a:t>
              </a:r>
            </a:p>
          </p:txBody>
        </p:sp>
        <p:sp>
          <p:nvSpPr>
            <p:cNvPr id="32" name="TextBox 31">
              <a:extLst>
                <a:ext uri="{FF2B5EF4-FFF2-40B4-BE49-F238E27FC236}">
                  <a16:creationId xmlns:a16="http://schemas.microsoft.com/office/drawing/2014/main" id="{5B290D53-E20E-4CE4-9432-726ABEBF3F73}"/>
                </a:ext>
              </a:extLst>
            </p:cNvPr>
            <p:cNvSpPr txBox="1"/>
            <p:nvPr/>
          </p:nvSpPr>
          <p:spPr>
            <a:xfrm>
              <a:off x="5125968"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2008:</a:t>
              </a:r>
              <a:br>
                <a:rPr lang="en-US" sz="800" b="1" dirty="0">
                  <a:latin typeface="Arial Nova Light" panose="020B0304020202020204" pitchFamily="34" charset="0"/>
                </a:rPr>
              </a:br>
              <a:r>
                <a:rPr lang="en-US" sz="800" b="1" dirty="0">
                  <a:latin typeface="Arial Nova Light" panose="020B0304020202020204" pitchFamily="34" charset="0"/>
                </a:rPr>
                <a:t>$9.2k</a:t>
              </a:r>
            </a:p>
          </p:txBody>
        </p:sp>
        <p:sp>
          <p:nvSpPr>
            <p:cNvPr id="33" name="TextBox 32">
              <a:extLst>
                <a:ext uri="{FF2B5EF4-FFF2-40B4-BE49-F238E27FC236}">
                  <a16:creationId xmlns:a16="http://schemas.microsoft.com/office/drawing/2014/main" id="{FBD49C58-6A85-46E7-B91C-605E6A1E11D1}"/>
                </a:ext>
              </a:extLst>
            </p:cNvPr>
            <p:cNvSpPr txBox="1"/>
            <p:nvPr/>
          </p:nvSpPr>
          <p:spPr>
            <a:xfrm>
              <a:off x="5464321"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2009:</a:t>
              </a:r>
              <a:br>
                <a:rPr lang="en-US" sz="800" b="1" dirty="0">
                  <a:latin typeface="Arial Nova Light" panose="020B0304020202020204" pitchFamily="34" charset="0"/>
                </a:rPr>
              </a:br>
              <a:r>
                <a:rPr lang="en-US" sz="800" b="1" dirty="0">
                  <a:latin typeface="Arial Nova Light" panose="020B0304020202020204" pitchFamily="34" charset="0"/>
                </a:rPr>
                <a:t>$9.4k</a:t>
              </a:r>
            </a:p>
          </p:txBody>
        </p:sp>
        <p:sp>
          <p:nvSpPr>
            <p:cNvPr id="34" name="TextBox 33">
              <a:extLst>
                <a:ext uri="{FF2B5EF4-FFF2-40B4-BE49-F238E27FC236}">
                  <a16:creationId xmlns:a16="http://schemas.microsoft.com/office/drawing/2014/main" id="{3762CDEC-E822-40E2-92D8-B4AF9ED0EFA8}"/>
                </a:ext>
              </a:extLst>
            </p:cNvPr>
            <p:cNvSpPr txBox="1"/>
            <p:nvPr/>
          </p:nvSpPr>
          <p:spPr>
            <a:xfrm>
              <a:off x="5804941" y="4505723"/>
              <a:ext cx="350120"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2010:</a:t>
              </a:r>
              <a:br>
                <a:rPr lang="en-US" sz="800" b="1" dirty="0">
                  <a:latin typeface="Arial Nova Light" panose="020B0304020202020204" pitchFamily="34" charset="0"/>
                </a:rPr>
              </a:br>
              <a:r>
                <a:rPr lang="en-US" sz="800" b="1" dirty="0">
                  <a:latin typeface="Arial Nova Light" panose="020B0304020202020204" pitchFamily="34" charset="0"/>
                </a:rPr>
                <a:t>$10.1k</a:t>
              </a:r>
            </a:p>
          </p:txBody>
        </p:sp>
        <p:sp>
          <p:nvSpPr>
            <p:cNvPr id="35" name="TextBox 34">
              <a:extLst>
                <a:ext uri="{FF2B5EF4-FFF2-40B4-BE49-F238E27FC236}">
                  <a16:creationId xmlns:a16="http://schemas.microsoft.com/office/drawing/2014/main" id="{27934697-D824-4424-8B9C-6459F9205284}"/>
                </a:ext>
              </a:extLst>
            </p:cNvPr>
            <p:cNvSpPr txBox="1"/>
            <p:nvPr/>
          </p:nvSpPr>
          <p:spPr>
            <a:xfrm>
              <a:off x="6149829" y="4505723"/>
              <a:ext cx="350120"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2011:</a:t>
              </a:r>
              <a:br>
                <a:rPr lang="en-US" sz="800" b="1" dirty="0">
                  <a:latin typeface="Arial Nova Light" panose="020B0304020202020204" pitchFamily="34" charset="0"/>
                </a:rPr>
              </a:br>
              <a:r>
                <a:rPr lang="en-US" sz="800" b="1" dirty="0">
                  <a:latin typeface="Arial Nova Light" panose="020B0304020202020204" pitchFamily="34" charset="0"/>
                </a:rPr>
                <a:t>$10.4k</a:t>
              </a:r>
            </a:p>
          </p:txBody>
        </p:sp>
        <p:sp>
          <p:nvSpPr>
            <p:cNvPr id="36" name="TextBox 35">
              <a:extLst>
                <a:ext uri="{FF2B5EF4-FFF2-40B4-BE49-F238E27FC236}">
                  <a16:creationId xmlns:a16="http://schemas.microsoft.com/office/drawing/2014/main" id="{0FDCCBA9-D9BC-461C-8421-D5113D995FBB}"/>
                </a:ext>
              </a:extLst>
            </p:cNvPr>
            <p:cNvSpPr txBox="1"/>
            <p:nvPr/>
          </p:nvSpPr>
          <p:spPr>
            <a:xfrm>
              <a:off x="6493572"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2012:</a:t>
              </a:r>
              <a:br>
                <a:rPr lang="en-US" sz="800" b="1" dirty="0">
                  <a:latin typeface="Arial Nova Light" panose="020B0304020202020204" pitchFamily="34" charset="0"/>
                </a:rPr>
              </a:br>
              <a:r>
                <a:rPr lang="en-US" sz="800" b="1" dirty="0">
                  <a:latin typeface="Arial Nova Light" panose="020B0304020202020204" pitchFamily="34" charset="0"/>
                </a:rPr>
                <a:t>$10.0k</a:t>
              </a:r>
            </a:p>
          </p:txBody>
        </p:sp>
        <p:sp>
          <p:nvSpPr>
            <p:cNvPr id="42" name="TextBox 41">
              <a:extLst>
                <a:ext uri="{FF2B5EF4-FFF2-40B4-BE49-F238E27FC236}">
                  <a16:creationId xmlns:a16="http://schemas.microsoft.com/office/drawing/2014/main" id="{F2B8BF8B-A026-4D38-B7C8-E7AAF0E11A29}"/>
                </a:ext>
              </a:extLst>
            </p:cNvPr>
            <p:cNvSpPr txBox="1"/>
            <p:nvPr/>
          </p:nvSpPr>
          <p:spPr>
            <a:xfrm>
              <a:off x="6832325"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2013:</a:t>
              </a:r>
              <a:br>
                <a:rPr lang="en-US" sz="800" b="1" dirty="0">
                  <a:latin typeface="Arial Nova Light" panose="020B0304020202020204" pitchFamily="34" charset="0"/>
                </a:rPr>
              </a:br>
              <a:r>
                <a:rPr lang="en-US" sz="800" b="1" dirty="0">
                  <a:latin typeface="Arial Nova Light" panose="020B0304020202020204" pitchFamily="34" charset="0"/>
                </a:rPr>
                <a:t>$8.6k</a:t>
              </a:r>
            </a:p>
          </p:txBody>
        </p:sp>
        <p:sp>
          <p:nvSpPr>
            <p:cNvPr id="47" name="TextBox 46">
              <a:extLst>
                <a:ext uri="{FF2B5EF4-FFF2-40B4-BE49-F238E27FC236}">
                  <a16:creationId xmlns:a16="http://schemas.microsoft.com/office/drawing/2014/main" id="{E492C702-50C7-4DAC-B344-1529DC975D33}"/>
                </a:ext>
              </a:extLst>
            </p:cNvPr>
            <p:cNvSpPr txBox="1"/>
            <p:nvPr/>
          </p:nvSpPr>
          <p:spPr>
            <a:xfrm>
              <a:off x="7174239"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2014:</a:t>
              </a:r>
              <a:br>
                <a:rPr lang="en-US" sz="800" b="1" dirty="0">
                  <a:latin typeface="Arial Nova Light" panose="020B0304020202020204" pitchFamily="34" charset="0"/>
                </a:rPr>
              </a:br>
              <a:r>
                <a:rPr lang="en-US" sz="800" b="1" dirty="0">
                  <a:latin typeface="Arial Nova Light" panose="020B0304020202020204" pitchFamily="34" charset="0"/>
                </a:rPr>
                <a:t>$8.9k</a:t>
              </a:r>
            </a:p>
          </p:txBody>
        </p:sp>
        <p:sp>
          <p:nvSpPr>
            <p:cNvPr id="48" name="TextBox 47">
              <a:extLst>
                <a:ext uri="{FF2B5EF4-FFF2-40B4-BE49-F238E27FC236}">
                  <a16:creationId xmlns:a16="http://schemas.microsoft.com/office/drawing/2014/main" id="{1A8B31D0-0A27-4CFB-A231-FD935BEAEBB0}"/>
                </a:ext>
              </a:extLst>
            </p:cNvPr>
            <p:cNvSpPr txBox="1"/>
            <p:nvPr/>
          </p:nvSpPr>
          <p:spPr>
            <a:xfrm>
              <a:off x="7513183"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2015:</a:t>
              </a:r>
              <a:br>
                <a:rPr lang="en-US" sz="800" b="1" dirty="0">
                  <a:latin typeface="Arial Nova Light" panose="020B0304020202020204" pitchFamily="34" charset="0"/>
                </a:rPr>
              </a:br>
              <a:r>
                <a:rPr lang="en-US" sz="800" b="1" dirty="0">
                  <a:latin typeface="Arial Nova Light" panose="020B0304020202020204" pitchFamily="34" charset="0"/>
                </a:rPr>
                <a:t>$7.3k</a:t>
              </a:r>
            </a:p>
          </p:txBody>
        </p:sp>
        <p:sp>
          <p:nvSpPr>
            <p:cNvPr id="49" name="TextBox 48">
              <a:extLst>
                <a:ext uri="{FF2B5EF4-FFF2-40B4-BE49-F238E27FC236}">
                  <a16:creationId xmlns:a16="http://schemas.microsoft.com/office/drawing/2014/main" id="{9938F1FA-AEF0-44C9-BA16-6D4F8D194186}"/>
                </a:ext>
              </a:extLst>
            </p:cNvPr>
            <p:cNvSpPr txBox="1"/>
            <p:nvPr/>
          </p:nvSpPr>
          <p:spPr>
            <a:xfrm>
              <a:off x="7853211"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2016:</a:t>
              </a:r>
              <a:br>
                <a:rPr lang="en-US" sz="800" b="1" dirty="0">
                  <a:latin typeface="Arial Nova Light" panose="020B0304020202020204" pitchFamily="34" charset="0"/>
                </a:rPr>
              </a:br>
              <a:r>
                <a:rPr lang="en-US" sz="800" b="1" dirty="0">
                  <a:latin typeface="Arial Nova Light" panose="020B0304020202020204" pitchFamily="34" charset="0"/>
                </a:rPr>
                <a:t>$6.8k</a:t>
              </a:r>
            </a:p>
          </p:txBody>
        </p:sp>
        <p:sp>
          <p:nvSpPr>
            <p:cNvPr id="50" name="TextBox 49">
              <a:extLst>
                <a:ext uri="{FF2B5EF4-FFF2-40B4-BE49-F238E27FC236}">
                  <a16:creationId xmlns:a16="http://schemas.microsoft.com/office/drawing/2014/main" id="{7FFF62C1-DF55-4378-8437-6EC8BEA2820D}"/>
                </a:ext>
              </a:extLst>
            </p:cNvPr>
            <p:cNvSpPr txBox="1"/>
            <p:nvPr/>
          </p:nvSpPr>
          <p:spPr>
            <a:xfrm>
              <a:off x="8191867" y="4505723"/>
              <a:ext cx="345113"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2017:</a:t>
              </a:r>
              <a:br>
                <a:rPr lang="en-US" sz="800" b="1" dirty="0">
                  <a:latin typeface="Arial Nova Light" panose="020B0304020202020204" pitchFamily="34" charset="0"/>
                </a:rPr>
              </a:br>
              <a:r>
                <a:rPr lang="en-US" sz="800" b="1" dirty="0">
                  <a:latin typeface="Arial Nova Light" panose="020B0304020202020204" pitchFamily="34" charset="0"/>
                </a:rPr>
                <a:t>$8.3k</a:t>
              </a:r>
            </a:p>
          </p:txBody>
        </p:sp>
        <p:sp>
          <p:nvSpPr>
            <p:cNvPr id="51" name="TextBox 50">
              <a:extLst>
                <a:ext uri="{FF2B5EF4-FFF2-40B4-BE49-F238E27FC236}">
                  <a16:creationId xmlns:a16="http://schemas.microsoft.com/office/drawing/2014/main" id="{344C9110-1BF2-4E6A-A7B3-8540EF1C960E}"/>
                </a:ext>
              </a:extLst>
            </p:cNvPr>
            <p:cNvSpPr txBox="1"/>
            <p:nvPr/>
          </p:nvSpPr>
          <p:spPr>
            <a:xfrm>
              <a:off x="8536979" y="4505722"/>
              <a:ext cx="332657"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2018:</a:t>
              </a:r>
              <a:br>
                <a:rPr lang="en-US" sz="800" b="1" dirty="0">
                  <a:latin typeface="Arial Nova Light" panose="020B0304020202020204" pitchFamily="34" charset="0"/>
                </a:rPr>
              </a:br>
              <a:r>
                <a:rPr lang="en-US" sz="800" b="1" dirty="0">
                  <a:latin typeface="Arial Nova Light" panose="020B0304020202020204" pitchFamily="34" charset="0"/>
                </a:rPr>
                <a:t>$8.0k</a:t>
              </a:r>
            </a:p>
          </p:txBody>
        </p:sp>
        <p:sp>
          <p:nvSpPr>
            <p:cNvPr id="52" name="TextBox 51">
              <a:extLst>
                <a:ext uri="{FF2B5EF4-FFF2-40B4-BE49-F238E27FC236}">
                  <a16:creationId xmlns:a16="http://schemas.microsoft.com/office/drawing/2014/main" id="{0478C85A-6F20-4702-B9C0-D752D54C41C6}"/>
                </a:ext>
              </a:extLst>
            </p:cNvPr>
            <p:cNvSpPr txBox="1"/>
            <p:nvPr/>
          </p:nvSpPr>
          <p:spPr>
            <a:xfrm>
              <a:off x="8869258" y="4505723"/>
              <a:ext cx="345702"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2019:</a:t>
              </a:r>
              <a:br>
                <a:rPr lang="en-US" sz="800" b="1" dirty="0">
                  <a:latin typeface="Arial Nova Light" panose="020B0304020202020204" pitchFamily="34" charset="0"/>
                </a:rPr>
              </a:br>
              <a:r>
                <a:rPr lang="en-US" sz="800" b="1" dirty="0">
                  <a:latin typeface="Arial Nova Light" panose="020B0304020202020204" pitchFamily="34" charset="0"/>
                </a:rPr>
                <a:t>$8.5k</a:t>
              </a:r>
            </a:p>
          </p:txBody>
        </p:sp>
        <p:sp>
          <p:nvSpPr>
            <p:cNvPr id="53" name="TextBox 52">
              <a:extLst>
                <a:ext uri="{FF2B5EF4-FFF2-40B4-BE49-F238E27FC236}">
                  <a16:creationId xmlns:a16="http://schemas.microsoft.com/office/drawing/2014/main" id="{0478C85A-6F20-4702-B9C0-D752D54C41C6}"/>
                </a:ext>
              </a:extLst>
            </p:cNvPr>
            <p:cNvSpPr txBox="1"/>
            <p:nvPr/>
          </p:nvSpPr>
          <p:spPr>
            <a:xfrm>
              <a:off x="9209699" y="4505723"/>
              <a:ext cx="338656"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2020:</a:t>
              </a:r>
              <a:br>
                <a:rPr lang="en-US" sz="800" b="1" dirty="0">
                  <a:latin typeface="Arial Nova Light" panose="020B0304020202020204" pitchFamily="34" charset="0"/>
                </a:rPr>
              </a:br>
              <a:r>
                <a:rPr lang="en-US" sz="800" b="1" dirty="0">
                  <a:latin typeface="Arial Nova Light" panose="020B0304020202020204" pitchFamily="34" charset="0"/>
                </a:rPr>
                <a:t>$7.9k</a:t>
              </a:r>
            </a:p>
          </p:txBody>
        </p:sp>
        <p:sp>
          <p:nvSpPr>
            <p:cNvPr id="62" name="TextBox 61">
              <a:extLst>
                <a:ext uri="{FF2B5EF4-FFF2-40B4-BE49-F238E27FC236}">
                  <a16:creationId xmlns:a16="http://schemas.microsoft.com/office/drawing/2014/main" id="{34CB7D13-1FAF-4674-B612-C8EF37F454EA}"/>
                </a:ext>
              </a:extLst>
            </p:cNvPr>
            <p:cNvSpPr txBox="1"/>
            <p:nvPr/>
          </p:nvSpPr>
          <p:spPr>
            <a:xfrm>
              <a:off x="9548355" y="4505723"/>
              <a:ext cx="370484" cy="317559"/>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2021:</a:t>
              </a:r>
              <a:br>
                <a:rPr lang="en-US" sz="800" b="1" dirty="0">
                  <a:latin typeface="Arial Nova Light" panose="020B0304020202020204" pitchFamily="34" charset="0"/>
                </a:rPr>
              </a:br>
              <a:r>
                <a:rPr lang="en-US" sz="800" b="1" dirty="0">
                  <a:latin typeface="Arial Nova Light" panose="020B0304020202020204" pitchFamily="34" charset="0"/>
                </a:rPr>
                <a:t>$11.1k</a:t>
              </a:r>
            </a:p>
          </p:txBody>
        </p:sp>
      </p:grpSp>
      <p:grpSp>
        <p:nvGrpSpPr>
          <p:cNvPr id="70" name="Group 69">
            <a:extLst>
              <a:ext uri="{FF2B5EF4-FFF2-40B4-BE49-F238E27FC236}">
                <a16:creationId xmlns:a16="http://schemas.microsoft.com/office/drawing/2014/main" id="{F1B35377-956E-466D-B82D-8B1C99DE57BE}"/>
              </a:ext>
            </a:extLst>
          </p:cNvPr>
          <p:cNvGrpSpPr/>
          <p:nvPr/>
        </p:nvGrpSpPr>
        <p:grpSpPr>
          <a:xfrm>
            <a:off x="1633763" y="2810044"/>
            <a:ext cx="4114800" cy="424088"/>
            <a:chOff x="1454330" y="2031778"/>
            <a:chExt cx="5345658" cy="424088"/>
          </a:xfrm>
        </p:grpSpPr>
        <p:sp>
          <p:nvSpPr>
            <p:cNvPr id="71" name="TextBox 70">
              <a:extLst>
                <a:ext uri="{FF2B5EF4-FFF2-40B4-BE49-F238E27FC236}">
                  <a16:creationId xmlns:a16="http://schemas.microsoft.com/office/drawing/2014/main" id="{AB831B53-BF42-43E8-AB0B-65831CB1EAFF}"/>
                </a:ext>
              </a:extLst>
            </p:cNvPr>
            <p:cNvSpPr txBox="1"/>
            <p:nvPr/>
          </p:nvSpPr>
          <p:spPr>
            <a:xfrm>
              <a:off x="1770788" y="2232473"/>
              <a:ext cx="5029200" cy="223393"/>
            </a:xfrm>
            <a:prstGeom prst="rect">
              <a:avLst/>
            </a:prstGeom>
            <a:noFill/>
            <a:effectLst/>
          </p:spPr>
          <p:txBody>
            <a:bodyPr wrap="square" lIns="45720" rIns="45720" rtlCol="0">
              <a:noAutofit/>
            </a:bodyPr>
            <a:lstStyle/>
            <a:p>
              <a:pPr fontAlgn="base">
                <a:lnSpc>
                  <a:spcPct val="85000"/>
                </a:lnSpc>
                <a:spcBef>
                  <a:spcPts val="700"/>
                </a:spcBef>
                <a:spcAft>
                  <a:spcPct val="0"/>
                </a:spcAft>
              </a:pPr>
              <a:r>
                <a:rPr lang="en-US" sz="1000" dirty="0">
                  <a:latin typeface="Arial Nova Light" panose="020B0304020202020204" pitchFamily="34" charset="0"/>
                </a:rPr>
                <a:t>Quarterly Dividends</a:t>
              </a:r>
              <a:endParaRPr lang="en-US" sz="1000" b="1" dirty="0">
                <a:solidFill>
                  <a:schemeClr val="bg1"/>
                </a:solidFill>
                <a:latin typeface="Arial Nova Light" panose="020B0304020202020204" pitchFamily="34" charset="0"/>
              </a:endParaRPr>
            </a:p>
          </p:txBody>
        </p:sp>
        <p:sp>
          <p:nvSpPr>
            <p:cNvPr id="72" name="TextBox 71">
              <a:extLst>
                <a:ext uri="{FF2B5EF4-FFF2-40B4-BE49-F238E27FC236}">
                  <a16:creationId xmlns:a16="http://schemas.microsoft.com/office/drawing/2014/main" id="{ABC12A45-12D2-43C6-A81F-6E7FBEC775B7}"/>
                </a:ext>
              </a:extLst>
            </p:cNvPr>
            <p:cNvSpPr txBox="1"/>
            <p:nvPr/>
          </p:nvSpPr>
          <p:spPr>
            <a:xfrm>
              <a:off x="1773426" y="2031778"/>
              <a:ext cx="4505500" cy="257193"/>
            </a:xfrm>
            <a:prstGeom prst="rect">
              <a:avLst/>
            </a:prstGeom>
            <a:noFill/>
            <a:effectLst/>
          </p:spPr>
          <p:txBody>
            <a:bodyPr wrap="square" lIns="45720" rIns="45720" rtlCol="0">
              <a:noAutofit/>
            </a:bodyPr>
            <a:lstStyle/>
            <a:p>
              <a:pPr fontAlgn="base">
                <a:lnSpc>
                  <a:spcPct val="85000"/>
                </a:lnSpc>
                <a:spcBef>
                  <a:spcPts val="700"/>
                </a:spcBef>
                <a:spcAft>
                  <a:spcPct val="0"/>
                </a:spcAft>
              </a:pPr>
              <a:r>
                <a:rPr lang="en-US" sz="1000" dirty="0">
                  <a:latin typeface="Arial Nova Light" panose="020B0304020202020204" pitchFamily="34" charset="0"/>
                </a:rPr>
                <a:t>Market Value of Investment</a:t>
              </a:r>
              <a:endParaRPr lang="en-US" sz="1000" b="1" dirty="0">
                <a:latin typeface="Arial Nova Light" panose="020B0304020202020204" pitchFamily="34" charset="0"/>
              </a:endParaRPr>
            </a:p>
          </p:txBody>
        </p:sp>
        <p:cxnSp>
          <p:nvCxnSpPr>
            <p:cNvPr id="73" name="Market Value - Legend">
              <a:extLst>
                <a:ext uri="{FF2B5EF4-FFF2-40B4-BE49-F238E27FC236}">
                  <a16:creationId xmlns:a16="http://schemas.microsoft.com/office/drawing/2014/main" id="{19B7AF5C-62F2-403D-9111-F661BC334852}"/>
                </a:ext>
              </a:extLst>
            </p:cNvPr>
            <p:cNvCxnSpPr>
              <a:cxnSpLocks/>
            </p:cNvCxnSpPr>
            <p:nvPr/>
          </p:nvCxnSpPr>
          <p:spPr>
            <a:xfrm>
              <a:off x="1454330" y="2151401"/>
              <a:ext cx="274320" cy="0"/>
            </a:xfrm>
            <a:prstGeom prst="line">
              <a:avLst/>
            </a:prstGeom>
            <a:ln w="38100">
              <a:solidFill>
                <a:srgbClr val="333366"/>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04D84775-30BE-4FBD-8276-628484F3ECBF}"/>
                </a:ext>
              </a:extLst>
            </p:cNvPr>
            <p:cNvSpPr/>
            <p:nvPr/>
          </p:nvSpPr>
          <p:spPr>
            <a:xfrm>
              <a:off x="1454330" y="2302108"/>
              <a:ext cx="278296" cy="9144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050" dirty="0">
                <a:solidFill>
                  <a:schemeClr val="tx1"/>
                </a:solidFill>
                <a:latin typeface="Arial Nova Light" panose="020B0304020202020204" pitchFamily="34" charset="0"/>
                <a:cs typeface="Arial" panose="020B0604020202020204" pitchFamily="34" charset="0"/>
              </a:endParaRPr>
            </a:p>
          </p:txBody>
        </p:sp>
      </p:grpSp>
    </p:spTree>
    <p:extLst>
      <p:ext uri="{BB962C8B-B14F-4D97-AF65-F5344CB8AC3E}">
        <p14:creationId xmlns:p14="http://schemas.microsoft.com/office/powerpoint/2010/main" val="318141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AFBEFEF-ACD6-4804-B47F-75D0DAAE2FD1}"/>
              </a:ext>
            </a:extLst>
          </p:cNvPr>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6" name="Slide Number Placeholder 5">
            <a:extLst>
              <a:ext uri="{FF2B5EF4-FFF2-40B4-BE49-F238E27FC236}">
                <a16:creationId xmlns:a16="http://schemas.microsoft.com/office/drawing/2014/main" id="{2B42FADE-4BED-47C8-8186-BA5C518EFF5D}"/>
              </a:ext>
            </a:extLst>
          </p:cNvPr>
          <p:cNvSpPr>
            <a:spLocks noGrp="1"/>
          </p:cNvSpPr>
          <p:nvPr>
            <p:ph type="sldNum" sz="quarter" idx="12"/>
          </p:nvPr>
        </p:nvSpPr>
        <p:spPr>
          <a:xfrm>
            <a:off x="11250592" y="6356356"/>
            <a:ext cx="331808" cy="182877"/>
          </a:xfrm>
        </p:spPr>
        <p:txBody>
          <a:bodyPr/>
          <a:lstStyle/>
          <a:p>
            <a:fld id="{07AD6B60-1C19-2246-A923-3503AC7EC2C5}" type="slidenum">
              <a:rPr lang="en-US" smtClean="0"/>
              <a:pPr/>
              <a:t>3</a:t>
            </a:fld>
            <a:endParaRPr lang="en-US" dirty="0"/>
          </a:p>
        </p:txBody>
      </p:sp>
      <p:sp>
        <p:nvSpPr>
          <p:cNvPr id="12" name="Text Placeholder 11">
            <a:extLst>
              <a:ext uri="{FF2B5EF4-FFF2-40B4-BE49-F238E27FC236}">
                <a16:creationId xmlns:a16="http://schemas.microsoft.com/office/drawing/2014/main" id="{92ED51AD-8834-460D-9BF2-039556414676}"/>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60" name="Content Placeholder 59">
            <a:extLst>
              <a:ext uri="{FF2B5EF4-FFF2-40B4-BE49-F238E27FC236}">
                <a16:creationId xmlns:a16="http://schemas.microsoft.com/office/drawing/2014/main" id="{477D5965-83FA-4E05-8460-180A3A7AB4E7}"/>
              </a:ext>
            </a:extLst>
          </p:cNvPr>
          <p:cNvSpPr>
            <a:spLocks noGrp="1"/>
          </p:cNvSpPr>
          <p:nvPr>
            <p:ph type="body" sz="quarter" idx="25"/>
          </p:nvPr>
        </p:nvSpPr>
        <p:spPr>
          <a:xfrm>
            <a:off x="1865376" y="2679191"/>
            <a:ext cx="1517904" cy="649224"/>
          </a:xfrm>
        </p:spPr>
        <p:txBody>
          <a:bodyPr/>
          <a:lstStyle/>
          <a:p>
            <a:r>
              <a:rPr lang="en-US" sz="1400" b="1" dirty="0">
                <a:solidFill>
                  <a:schemeClr val="tx1"/>
                </a:solidFill>
              </a:rPr>
              <a:t>OBJECTIVE</a:t>
            </a:r>
          </a:p>
        </p:txBody>
      </p:sp>
      <p:sp>
        <p:nvSpPr>
          <p:cNvPr id="19" name="Content Placeholder 18">
            <a:extLst>
              <a:ext uri="{FF2B5EF4-FFF2-40B4-BE49-F238E27FC236}">
                <a16:creationId xmlns:a16="http://schemas.microsoft.com/office/drawing/2014/main" id="{E2301787-2918-4723-8ACB-B62CA576A535}"/>
              </a:ext>
            </a:extLst>
          </p:cNvPr>
          <p:cNvSpPr>
            <a:spLocks noGrp="1"/>
          </p:cNvSpPr>
          <p:nvPr>
            <p:ph type="body" sz="quarter" idx="26"/>
          </p:nvPr>
        </p:nvSpPr>
        <p:spPr>
          <a:xfrm>
            <a:off x="5349240" y="2688335"/>
            <a:ext cx="1517904" cy="649224"/>
          </a:xfrm>
        </p:spPr>
        <p:txBody>
          <a:bodyPr vert="horz" lIns="0" tIns="0" rIns="0" bIns="0" rtlCol="0" anchor="ctr" anchorCtr="0">
            <a:noAutofit/>
          </a:bodyPr>
          <a:lstStyle/>
          <a:p>
            <a:pPr lvl="1" algn="ctr"/>
            <a:r>
              <a:rPr lang="en-US" sz="1400" b="1" dirty="0">
                <a:latin typeface="Arial Nova" panose="020B0504020202020204" pitchFamily="34" charset="0"/>
              </a:rPr>
              <a:t>INVESTIBLE UNIVERSE</a:t>
            </a:r>
          </a:p>
        </p:txBody>
      </p:sp>
      <p:sp>
        <p:nvSpPr>
          <p:cNvPr id="33" name="Content Placeholder 32">
            <a:extLst>
              <a:ext uri="{FF2B5EF4-FFF2-40B4-BE49-F238E27FC236}">
                <a16:creationId xmlns:a16="http://schemas.microsoft.com/office/drawing/2014/main" id="{16242688-40A9-4402-863A-96FDE801634A}"/>
              </a:ext>
            </a:extLst>
          </p:cNvPr>
          <p:cNvSpPr>
            <a:spLocks noGrp="1"/>
          </p:cNvSpPr>
          <p:nvPr>
            <p:ph type="body" sz="quarter" idx="27"/>
          </p:nvPr>
        </p:nvSpPr>
        <p:spPr>
          <a:xfrm>
            <a:off x="8805672" y="2688336"/>
            <a:ext cx="1517904" cy="649224"/>
          </a:xfrm>
        </p:spPr>
        <p:txBody>
          <a:bodyPr anchor="ctr"/>
          <a:lstStyle/>
          <a:p>
            <a:pPr lvl="1" algn="ctr"/>
            <a:r>
              <a:rPr lang="en-US" sz="1400" b="1" dirty="0">
                <a:latin typeface="Arial Nova" panose="020B0504020202020204" pitchFamily="34" charset="0"/>
              </a:rPr>
              <a:t>KEY</a:t>
            </a:r>
            <a:br>
              <a:rPr lang="en-US" sz="1400" b="1" dirty="0">
                <a:latin typeface="Arial Nova" panose="020B0504020202020204" pitchFamily="34" charset="0"/>
              </a:rPr>
            </a:br>
            <a:r>
              <a:rPr lang="en-US" sz="1400" b="1" dirty="0">
                <a:latin typeface="Arial Nova" panose="020B0504020202020204" pitchFamily="34" charset="0"/>
              </a:rPr>
              <a:t>PILLARS</a:t>
            </a:r>
          </a:p>
        </p:txBody>
      </p:sp>
      <p:sp>
        <p:nvSpPr>
          <p:cNvPr id="59" name="Content Placeholder 58">
            <a:extLst>
              <a:ext uri="{FF2B5EF4-FFF2-40B4-BE49-F238E27FC236}">
                <a16:creationId xmlns:a16="http://schemas.microsoft.com/office/drawing/2014/main" id="{DB3A9EB9-5B58-46F3-A185-83DB8538D937}"/>
              </a:ext>
            </a:extLst>
          </p:cNvPr>
          <p:cNvSpPr>
            <a:spLocks noGrp="1"/>
          </p:cNvSpPr>
          <p:nvPr>
            <p:ph type="body" sz="quarter" idx="22"/>
          </p:nvPr>
        </p:nvSpPr>
        <p:spPr>
          <a:xfrm>
            <a:off x="1837944" y="3822192"/>
            <a:ext cx="1563624" cy="813816"/>
          </a:xfrm>
        </p:spPr>
        <p:txBody>
          <a:bodyPr anchor="t"/>
          <a:lstStyle/>
          <a:p>
            <a:pPr marL="171450" lvl="1" indent="-171450">
              <a:buFont typeface="Wingdings" panose="05000000000000000000" pitchFamily="2" charset="2"/>
              <a:buChar char="§"/>
            </a:pPr>
            <a:r>
              <a:rPr lang="en-US" sz="1200" dirty="0"/>
              <a:t>Pay attractive yield today</a:t>
            </a:r>
          </a:p>
          <a:p>
            <a:pPr marL="171450" lvl="1" indent="-171450">
              <a:buFont typeface="Wingdings" panose="05000000000000000000" pitchFamily="2" charset="2"/>
              <a:buChar char="§"/>
            </a:pPr>
            <a:r>
              <a:rPr lang="en-US" sz="1200" dirty="0"/>
              <a:t>Grow the dividend over time (subject to periodic fluctuations)</a:t>
            </a:r>
          </a:p>
          <a:p>
            <a:pPr marL="171450" lvl="1" indent="-171450">
              <a:buFont typeface="Wingdings" panose="05000000000000000000" pitchFamily="2" charset="2"/>
              <a:buChar char="§"/>
            </a:pPr>
            <a:r>
              <a:rPr lang="en-US" sz="1200" dirty="0"/>
              <a:t>Long-term capital appreciation</a:t>
            </a:r>
          </a:p>
        </p:txBody>
      </p:sp>
      <p:sp>
        <p:nvSpPr>
          <p:cNvPr id="34" name="Content Placeholder 33">
            <a:extLst>
              <a:ext uri="{FF2B5EF4-FFF2-40B4-BE49-F238E27FC236}">
                <a16:creationId xmlns:a16="http://schemas.microsoft.com/office/drawing/2014/main" id="{9FE53355-7C6D-456E-A983-EFC234F13F9B}"/>
              </a:ext>
            </a:extLst>
          </p:cNvPr>
          <p:cNvSpPr>
            <a:spLocks noGrp="1"/>
          </p:cNvSpPr>
          <p:nvPr>
            <p:ph type="body" sz="quarter" idx="28"/>
          </p:nvPr>
        </p:nvSpPr>
        <p:spPr>
          <a:xfrm>
            <a:off x="5349240" y="3822192"/>
            <a:ext cx="1563624" cy="813816"/>
          </a:xfrm>
        </p:spPr>
        <p:txBody>
          <a:bodyPr anchor="t"/>
          <a:lstStyle/>
          <a:p>
            <a:pPr marL="171450" lvl="1" indent="-171450">
              <a:buFont typeface="Wingdings" panose="05000000000000000000" pitchFamily="2" charset="2"/>
              <a:buChar char="§"/>
            </a:pPr>
            <a:r>
              <a:rPr lang="en-US" sz="1200" dirty="0"/>
              <a:t>Global dividend-paying stocks</a:t>
            </a:r>
          </a:p>
          <a:p>
            <a:pPr marL="171450" lvl="1" indent="-171450">
              <a:buFont typeface="Wingdings" panose="05000000000000000000" pitchFamily="2" charset="2"/>
              <a:buChar char="§"/>
            </a:pPr>
            <a:r>
              <a:rPr lang="en-US" sz="1200" dirty="0"/>
              <a:t>Global bonds and hybrid securities</a:t>
            </a:r>
          </a:p>
        </p:txBody>
      </p:sp>
      <p:sp>
        <p:nvSpPr>
          <p:cNvPr id="22" name="Text Placeholder 21">
            <a:extLst>
              <a:ext uri="{FF2B5EF4-FFF2-40B4-BE49-F238E27FC236}">
                <a16:creationId xmlns:a16="http://schemas.microsoft.com/office/drawing/2014/main" id="{ED948A93-2C3F-4C92-9A47-F2DD390FF704}"/>
              </a:ext>
            </a:extLst>
          </p:cNvPr>
          <p:cNvSpPr>
            <a:spLocks noGrp="1"/>
          </p:cNvSpPr>
          <p:nvPr>
            <p:ph type="body" sz="quarter" idx="29"/>
          </p:nvPr>
        </p:nvSpPr>
        <p:spPr>
          <a:xfrm>
            <a:off x="8805672" y="3794760"/>
            <a:ext cx="1563624" cy="813816"/>
          </a:xfrm>
        </p:spPr>
        <p:txBody>
          <a:bodyPr anchor="t"/>
          <a:lstStyle/>
          <a:p>
            <a:pPr marL="171450" lvl="1" indent="-171450">
              <a:buFont typeface="Wingdings" panose="05000000000000000000" pitchFamily="2" charset="2"/>
              <a:buChar char="§"/>
            </a:pPr>
            <a:r>
              <a:rPr lang="en-US" sz="1200" dirty="0"/>
              <a:t>Focus on firms’ ability and willingness to pay dividends</a:t>
            </a:r>
          </a:p>
        </p:txBody>
      </p:sp>
      <p:sp>
        <p:nvSpPr>
          <p:cNvPr id="11" name="Title 10">
            <a:extLst>
              <a:ext uri="{FF2B5EF4-FFF2-40B4-BE49-F238E27FC236}">
                <a16:creationId xmlns:a16="http://schemas.microsoft.com/office/drawing/2014/main" id="{8C58A570-09E6-47D3-9D00-5AD68A3884D7}"/>
              </a:ext>
            </a:extLst>
          </p:cNvPr>
          <p:cNvSpPr>
            <a:spLocks noGrp="1"/>
          </p:cNvSpPr>
          <p:nvPr>
            <p:ph type="title"/>
          </p:nvPr>
        </p:nvSpPr>
        <p:spPr>
          <a:xfrm>
            <a:off x="609602" y="1216958"/>
            <a:ext cx="8540751" cy="249299"/>
          </a:xfrm>
        </p:spPr>
        <p:txBody>
          <a:bodyPr/>
          <a:lstStyle/>
          <a:p>
            <a:r>
              <a:rPr lang="en-US" dirty="0"/>
              <a:t>A Solution That Consistently Seeks to Provide Attractive Income</a:t>
            </a:r>
          </a:p>
        </p:txBody>
      </p:sp>
      <p:sp>
        <p:nvSpPr>
          <p:cNvPr id="101" name="Text Placeholder 100">
            <a:extLst>
              <a:ext uri="{FF2B5EF4-FFF2-40B4-BE49-F238E27FC236}">
                <a16:creationId xmlns:a16="http://schemas.microsoft.com/office/drawing/2014/main" id="{68D3ECFD-558E-4563-9776-C9DD2D1E2C5C}"/>
              </a:ext>
            </a:extLst>
          </p:cNvPr>
          <p:cNvSpPr>
            <a:spLocks noGrp="1"/>
          </p:cNvSpPr>
          <p:nvPr>
            <p:ph type="body" sz="quarter" idx="19"/>
          </p:nvPr>
        </p:nvSpPr>
        <p:spPr/>
        <p:txBody>
          <a:bodyPr/>
          <a:lstStyle/>
          <a:p>
            <a:endParaRPr lang="en-US"/>
          </a:p>
        </p:txBody>
      </p:sp>
      <p:sp>
        <p:nvSpPr>
          <p:cNvPr id="102" name="Text Placeholder 101">
            <a:extLst>
              <a:ext uri="{FF2B5EF4-FFF2-40B4-BE49-F238E27FC236}">
                <a16:creationId xmlns:a16="http://schemas.microsoft.com/office/drawing/2014/main" id="{74B897FD-04B6-4108-9BCB-F4FCECA979CC}"/>
              </a:ext>
            </a:extLst>
          </p:cNvPr>
          <p:cNvSpPr>
            <a:spLocks noGrp="1"/>
          </p:cNvSpPr>
          <p:nvPr>
            <p:ph type="body" sz="quarter" idx="33"/>
          </p:nvPr>
        </p:nvSpPr>
        <p:spPr/>
        <p:txBody>
          <a:bodyPr/>
          <a:lstStyle/>
          <a:p>
            <a:endParaRPr lang="en-US"/>
          </a:p>
        </p:txBody>
      </p:sp>
      <p:sp>
        <p:nvSpPr>
          <p:cNvPr id="52" name="Text Placeholder 51">
            <a:extLst>
              <a:ext uri="{FF2B5EF4-FFF2-40B4-BE49-F238E27FC236}">
                <a16:creationId xmlns:a16="http://schemas.microsoft.com/office/drawing/2014/main" id="{DB247617-0A88-4DCE-9948-558F34BEA90B}"/>
              </a:ext>
            </a:extLst>
          </p:cNvPr>
          <p:cNvSpPr>
            <a:spLocks noGrp="1"/>
          </p:cNvSpPr>
          <p:nvPr>
            <p:ph type="body" sz="quarter" idx="34"/>
          </p:nvPr>
        </p:nvSpPr>
        <p:spPr>
          <a:xfrm>
            <a:off x="621792" y="5596130"/>
            <a:ext cx="10570464" cy="123111"/>
          </a:xfrm>
        </p:spPr>
        <p:txBody>
          <a:bodyPr/>
          <a:lstStyle/>
          <a:p>
            <a:r>
              <a:rPr lang="en-US" dirty="0"/>
              <a:t>There is no guarantee that the Fund will meet its investment objectives. Dividends are not guaranteed.</a:t>
            </a:r>
          </a:p>
        </p:txBody>
      </p:sp>
    </p:spTree>
    <p:extLst>
      <p:ext uri="{BB962C8B-B14F-4D97-AF65-F5344CB8AC3E}">
        <p14:creationId xmlns:p14="http://schemas.microsoft.com/office/powerpoint/2010/main" val="281982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1CB3A37E-4919-4268-8C88-D4FA5798F58D}"/>
              </a:ext>
            </a:extLst>
          </p:cNvPr>
          <p:cNvSpPr>
            <a:spLocks noGrp="1"/>
          </p:cNvSpPr>
          <p:nvPr>
            <p:ph type="body" sz="quarter" idx="19"/>
          </p:nvPr>
        </p:nvSpPr>
        <p:spPr>
          <a:xfrm>
            <a:off x="609602" y="1554481"/>
            <a:ext cx="8540751" cy="161583"/>
          </a:xfrm>
        </p:spPr>
        <p:txBody>
          <a:bodyPr/>
          <a:lstStyle/>
          <a:p>
            <a:r>
              <a:rPr lang="en-US" dirty="0"/>
              <a:t>A Shares</a:t>
            </a:r>
          </a:p>
        </p:txBody>
      </p:sp>
      <p:sp>
        <p:nvSpPr>
          <p:cNvPr id="26" name="Text Placeholder 25">
            <a:extLst>
              <a:ext uri="{FF2B5EF4-FFF2-40B4-BE49-F238E27FC236}">
                <a16:creationId xmlns:a16="http://schemas.microsoft.com/office/drawing/2014/main" id="{CE75368F-7E48-46B3-8452-AF84E466F9C2}"/>
              </a:ext>
            </a:extLst>
          </p:cNvPr>
          <p:cNvSpPr>
            <a:spLocks noGrp="1"/>
          </p:cNvSpPr>
          <p:nvPr>
            <p:ph type="body" sz="quarter" idx="20"/>
          </p:nvPr>
        </p:nvSpPr>
        <p:spPr>
          <a:xfrm>
            <a:off x="622300" y="5175076"/>
            <a:ext cx="10569575" cy="346249"/>
          </a:xfrm>
        </p:spPr>
        <p:txBody>
          <a:bodyPr/>
          <a:lstStyle/>
          <a:p>
            <a:r>
              <a:rPr lang="en-US" dirty="0"/>
              <a:t>Hypothetical illustrations above do not account for the fund’s sales charges. If sales charges had been included, </a:t>
            </a:r>
            <a:br>
              <a:rPr lang="en-US" dirty="0"/>
            </a:br>
            <a:r>
              <a:rPr lang="en-US" dirty="0"/>
              <a:t>results would be lower. All dividends and capital gains payments were reinvested. Performance data shown represents past performance and is no guarantee of future results. Investment return and principal value will fluctuate so shares, when redeemed, may be worth more or less than their original cost. Current performance may be lower or higher than quoted. For performance current to the most recent month end, visit thornburg.com or call 877-215-1330.</a:t>
            </a:r>
          </a:p>
        </p:txBody>
      </p:sp>
      <p:sp>
        <p:nvSpPr>
          <p:cNvPr id="24" name="Text Placeholder 23">
            <a:extLst>
              <a:ext uri="{FF2B5EF4-FFF2-40B4-BE49-F238E27FC236}">
                <a16:creationId xmlns:a16="http://schemas.microsoft.com/office/drawing/2014/main" id="{0CC30358-7323-4DEC-A65E-B344BD5E50ED}"/>
              </a:ext>
            </a:extLst>
          </p:cNvPr>
          <p:cNvSpPr>
            <a:spLocks noGrp="1"/>
          </p:cNvSpPr>
          <p:nvPr>
            <p:ph type="body" sz="quarter" idx="21"/>
          </p:nvPr>
        </p:nvSpPr>
        <p:spPr>
          <a:xfrm>
            <a:off x="622300" y="5595938"/>
            <a:ext cx="10569575" cy="92333"/>
          </a:xfrm>
        </p:spPr>
        <p:txBody>
          <a:bodyPr/>
          <a:lstStyle/>
          <a:p>
            <a:r>
              <a:rPr lang="en-US" dirty="0"/>
              <a:t>*Includes initial investment of $100k</a:t>
            </a:r>
          </a:p>
        </p:txBody>
      </p:sp>
      <p:sp>
        <p:nvSpPr>
          <p:cNvPr id="21" name="Title 20">
            <a:extLst>
              <a:ext uri="{FF2B5EF4-FFF2-40B4-BE49-F238E27FC236}">
                <a16:creationId xmlns:a16="http://schemas.microsoft.com/office/drawing/2014/main" id="{5DCD3371-6BD1-4540-AFC2-221174DEAF27}"/>
              </a:ext>
            </a:extLst>
          </p:cNvPr>
          <p:cNvSpPr>
            <a:spLocks noGrp="1"/>
          </p:cNvSpPr>
          <p:nvPr>
            <p:ph type="title"/>
          </p:nvPr>
        </p:nvSpPr>
        <p:spPr>
          <a:xfrm>
            <a:off x="609601" y="1216958"/>
            <a:ext cx="8539795" cy="249299"/>
          </a:xfrm>
        </p:spPr>
        <p:txBody>
          <a:bodyPr/>
          <a:lstStyle/>
          <a:p>
            <a:r>
              <a:rPr lang="en-US" dirty="0"/>
              <a:t>Hypothetical $100,000 with Reinvestment</a:t>
            </a:r>
          </a:p>
        </p:txBody>
      </p:sp>
      <p:graphicFrame>
        <p:nvGraphicFramePr>
          <p:cNvPr id="43" name="Content Placeholder 49">
            <a:extLst>
              <a:ext uri="{FF2B5EF4-FFF2-40B4-BE49-F238E27FC236}">
                <a16:creationId xmlns:a16="http://schemas.microsoft.com/office/drawing/2014/main" id="{292D0088-CF48-4FD2-B740-8A11D258000C}"/>
              </a:ext>
            </a:extLst>
          </p:cNvPr>
          <p:cNvGraphicFramePr>
            <a:graphicFrameLocks noGrp="1"/>
          </p:cNvGraphicFramePr>
          <p:nvPr>
            <p:ph sz="half" idx="1"/>
            <p:extLst>
              <p:ext uri="{D42A27DB-BD31-4B8C-83A1-F6EECF244321}">
                <p14:modId xmlns:p14="http://schemas.microsoft.com/office/powerpoint/2010/main" val="1489434333"/>
              </p:ext>
            </p:extLst>
          </p:nvPr>
        </p:nvGraphicFramePr>
        <p:xfrm>
          <a:off x="609600" y="1993900"/>
          <a:ext cx="10972800" cy="277018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2019A7F6-0DFF-4B2A-9546-3B0BA6A2805B}"/>
              </a:ext>
            </a:extLst>
          </p:cNvPr>
          <p:cNvSpPr>
            <a:spLocks noGrp="1"/>
          </p:cNvSpPr>
          <p:nvPr>
            <p:ph type="ftr" sz="quarter" idx="11"/>
          </p:nvPr>
        </p:nvSpPr>
        <p:spPr>
          <a:xfrm>
            <a:off x="6096000" y="6356353"/>
            <a:ext cx="5154592" cy="182877"/>
          </a:xfrm>
        </p:spPr>
        <p:txBody>
          <a:bodyPr/>
          <a:lstStyle/>
          <a:p>
            <a:r>
              <a:rPr lang="en-US"/>
              <a:t>This material is for investment professional use only.</a:t>
            </a:r>
            <a:endParaRPr lang="en-US" dirty="0"/>
          </a:p>
        </p:txBody>
      </p:sp>
      <p:sp>
        <p:nvSpPr>
          <p:cNvPr id="6" name="Slide Number Placeholder 5">
            <a:extLst>
              <a:ext uri="{FF2B5EF4-FFF2-40B4-BE49-F238E27FC236}">
                <a16:creationId xmlns:a16="http://schemas.microsoft.com/office/drawing/2014/main" id="{2008EBD1-CF1A-446B-A473-0BB57C7884D1}"/>
              </a:ext>
            </a:extLst>
          </p:cNvPr>
          <p:cNvSpPr>
            <a:spLocks noGrp="1"/>
          </p:cNvSpPr>
          <p:nvPr>
            <p:ph type="sldNum" sz="quarter" idx="12"/>
          </p:nvPr>
        </p:nvSpPr>
        <p:spPr>
          <a:xfrm>
            <a:off x="11250592" y="6356356"/>
            <a:ext cx="331808" cy="182877"/>
          </a:xfrm>
        </p:spPr>
        <p:txBody>
          <a:bodyPr/>
          <a:lstStyle/>
          <a:p>
            <a:fld id="{07AD6B60-1C19-2246-A923-3503AC7EC2C5}" type="slidenum">
              <a:rPr lang="en-US" smtClean="0"/>
              <a:pPr/>
              <a:t>30</a:t>
            </a:fld>
            <a:endParaRPr lang="en-US" dirty="0"/>
          </a:p>
        </p:txBody>
      </p:sp>
      <p:sp>
        <p:nvSpPr>
          <p:cNvPr id="23" name="Text Placeholder 22">
            <a:extLst>
              <a:ext uri="{FF2B5EF4-FFF2-40B4-BE49-F238E27FC236}">
                <a16:creationId xmlns:a16="http://schemas.microsoft.com/office/drawing/2014/main" id="{3C9DE48F-D97F-4024-9E5F-E1BBE935B844}"/>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grpSp>
        <p:nvGrpSpPr>
          <p:cNvPr id="37" name="Group 36">
            <a:extLst>
              <a:ext uri="{FF2B5EF4-FFF2-40B4-BE49-F238E27FC236}">
                <a16:creationId xmlns:a16="http://schemas.microsoft.com/office/drawing/2014/main" id="{54322680-1DD9-4B52-9FEB-EDAA5E3687B8}"/>
              </a:ext>
            </a:extLst>
          </p:cNvPr>
          <p:cNvGrpSpPr/>
          <p:nvPr/>
        </p:nvGrpSpPr>
        <p:grpSpPr>
          <a:xfrm>
            <a:off x="1633763" y="2810044"/>
            <a:ext cx="4114800" cy="424088"/>
            <a:chOff x="1454330" y="2031778"/>
            <a:chExt cx="5345658" cy="424088"/>
          </a:xfrm>
        </p:grpSpPr>
        <p:sp>
          <p:nvSpPr>
            <p:cNvPr id="38" name="TextBox 37">
              <a:extLst>
                <a:ext uri="{FF2B5EF4-FFF2-40B4-BE49-F238E27FC236}">
                  <a16:creationId xmlns:a16="http://schemas.microsoft.com/office/drawing/2014/main" id="{9B0940AA-137F-4E51-9CE2-D7F598762676}"/>
                </a:ext>
              </a:extLst>
            </p:cNvPr>
            <p:cNvSpPr txBox="1"/>
            <p:nvPr/>
          </p:nvSpPr>
          <p:spPr>
            <a:xfrm>
              <a:off x="1770788" y="2232473"/>
              <a:ext cx="5029200" cy="223393"/>
            </a:xfrm>
            <a:prstGeom prst="rect">
              <a:avLst/>
            </a:prstGeom>
            <a:noFill/>
            <a:effectLst/>
          </p:spPr>
          <p:txBody>
            <a:bodyPr wrap="square" lIns="45720" rIns="45720" rtlCol="0">
              <a:noAutofit/>
            </a:bodyPr>
            <a:lstStyle/>
            <a:p>
              <a:pPr fontAlgn="base">
                <a:lnSpc>
                  <a:spcPct val="85000"/>
                </a:lnSpc>
                <a:spcBef>
                  <a:spcPts val="700"/>
                </a:spcBef>
                <a:spcAft>
                  <a:spcPct val="0"/>
                </a:spcAft>
              </a:pPr>
              <a:r>
                <a:rPr lang="en-US" sz="1000" dirty="0">
                  <a:latin typeface="Arial Nova Light" panose="020B0304020202020204" pitchFamily="34" charset="0"/>
                </a:rPr>
                <a:t>Quarterly Dividends</a:t>
              </a:r>
              <a:endParaRPr lang="en-US" sz="1000" b="1" dirty="0">
                <a:solidFill>
                  <a:schemeClr val="bg1"/>
                </a:solidFill>
                <a:latin typeface="Arial Nova Light" panose="020B0304020202020204" pitchFamily="34" charset="0"/>
              </a:endParaRPr>
            </a:p>
          </p:txBody>
        </p:sp>
        <p:sp>
          <p:nvSpPr>
            <p:cNvPr id="39" name="TextBox 38">
              <a:extLst>
                <a:ext uri="{FF2B5EF4-FFF2-40B4-BE49-F238E27FC236}">
                  <a16:creationId xmlns:a16="http://schemas.microsoft.com/office/drawing/2014/main" id="{7CA05FCD-9E8F-40F4-9A47-455B1B728173}"/>
                </a:ext>
              </a:extLst>
            </p:cNvPr>
            <p:cNvSpPr txBox="1"/>
            <p:nvPr/>
          </p:nvSpPr>
          <p:spPr>
            <a:xfrm>
              <a:off x="1773426" y="2031778"/>
              <a:ext cx="4505500" cy="257193"/>
            </a:xfrm>
            <a:prstGeom prst="rect">
              <a:avLst/>
            </a:prstGeom>
            <a:noFill/>
            <a:effectLst/>
          </p:spPr>
          <p:txBody>
            <a:bodyPr wrap="square" lIns="45720" rIns="45720" rtlCol="0">
              <a:noAutofit/>
            </a:bodyPr>
            <a:lstStyle/>
            <a:p>
              <a:pPr fontAlgn="base">
                <a:lnSpc>
                  <a:spcPct val="85000"/>
                </a:lnSpc>
                <a:spcBef>
                  <a:spcPts val="700"/>
                </a:spcBef>
                <a:spcAft>
                  <a:spcPct val="0"/>
                </a:spcAft>
              </a:pPr>
              <a:r>
                <a:rPr lang="en-US" sz="1000" dirty="0">
                  <a:latin typeface="Arial Nova Light" panose="020B0304020202020204" pitchFamily="34" charset="0"/>
                </a:rPr>
                <a:t>Market Value of Investment</a:t>
              </a:r>
              <a:endParaRPr lang="en-US" sz="1000" b="1" dirty="0">
                <a:latin typeface="Arial Nova Light" panose="020B0304020202020204" pitchFamily="34" charset="0"/>
              </a:endParaRPr>
            </a:p>
          </p:txBody>
        </p:sp>
        <p:cxnSp>
          <p:nvCxnSpPr>
            <p:cNvPr id="40" name="Market Value - Legend">
              <a:extLst>
                <a:ext uri="{FF2B5EF4-FFF2-40B4-BE49-F238E27FC236}">
                  <a16:creationId xmlns:a16="http://schemas.microsoft.com/office/drawing/2014/main" id="{2D9F8062-6093-4E49-B8BE-A5FD9E0775B4}"/>
                </a:ext>
              </a:extLst>
            </p:cNvPr>
            <p:cNvCxnSpPr>
              <a:cxnSpLocks/>
            </p:cNvCxnSpPr>
            <p:nvPr/>
          </p:nvCxnSpPr>
          <p:spPr>
            <a:xfrm>
              <a:off x="1454330" y="2151401"/>
              <a:ext cx="274320" cy="0"/>
            </a:xfrm>
            <a:prstGeom prst="line">
              <a:avLst/>
            </a:prstGeom>
            <a:ln w="38100">
              <a:solidFill>
                <a:srgbClr val="333366"/>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222345F-038D-4B26-AC1F-3B9A62D89007}"/>
                </a:ext>
              </a:extLst>
            </p:cNvPr>
            <p:cNvSpPr/>
            <p:nvPr/>
          </p:nvSpPr>
          <p:spPr>
            <a:xfrm>
              <a:off x="1454330" y="2302108"/>
              <a:ext cx="278296" cy="9144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1050" dirty="0">
                <a:solidFill>
                  <a:schemeClr val="tx1"/>
                </a:solidFill>
                <a:latin typeface="Arial Nova Light" panose="020B0304020202020204" pitchFamily="34" charset="0"/>
                <a:cs typeface="Arial" panose="020B0604020202020204" pitchFamily="34" charset="0"/>
              </a:endParaRPr>
            </a:p>
          </p:txBody>
        </p:sp>
      </p:grpSp>
      <p:grpSp>
        <p:nvGrpSpPr>
          <p:cNvPr id="44" name="Target">
            <a:extLst>
              <a:ext uri="{FF2B5EF4-FFF2-40B4-BE49-F238E27FC236}">
                <a16:creationId xmlns:a16="http://schemas.microsoft.com/office/drawing/2014/main" id="{4877ECB4-6260-42CB-BA07-A5E87541855E}"/>
              </a:ext>
            </a:extLst>
          </p:cNvPr>
          <p:cNvGrpSpPr/>
          <p:nvPr/>
        </p:nvGrpSpPr>
        <p:grpSpPr>
          <a:xfrm>
            <a:off x="10793363" y="2216474"/>
            <a:ext cx="226420" cy="226600"/>
            <a:chOff x="8651721" y="2352353"/>
            <a:chExt cx="226420" cy="226600"/>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7522C26D-4ADC-4B5D-9695-C64A528E46B8}"/>
                </a:ext>
              </a:extLst>
            </p:cNvPr>
            <p:cNvSpPr/>
            <p:nvPr/>
          </p:nvSpPr>
          <p:spPr>
            <a:xfrm>
              <a:off x="8651721" y="2352353"/>
              <a:ext cx="226420" cy="226600"/>
            </a:xfrm>
            <a:prstGeom prst="ellipse">
              <a:avLst/>
            </a:prstGeom>
            <a:solidFill>
              <a:schemeClr val="bg1">
                <a:alpha val="40000"/>
              </a:schemeClr>
            </a:solidFill>
            <a:ln w="19050">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schemeClr val="tx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CA5D161B-894A-42E1-842B-4A7F7B513284}"/>
                </a:ext>
              </a:extLst>
            </p:cNvPr>
            <p:cNvSpPr/>
            <p:nvPr/>
          </p:nvSpPr>
          <p:spPr>
            <a:xfrm>
              <a:off x="8714185" y="2415717"/>
              <a:ext cx="104289" cy="104371"/>
            </a:xfrm>
            <a:prstGeom prst="ellipse">
              <a:avLst/>
            </a:prstGeom>
            <a:solidFill>
              <a:schemeClr val="tx2">
                <a:alpha val="70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rtl="0" fontAlgn="base">
                <a:spcBef>
                  <a:spcPct val="0"/>
                </a:spcBef>
                <a:spcAft>
                  <a:spcPct val="0"/>
                </a:spcAft>
              </a:pPr>
              <a:endParaRPr lang="en-US" dirty="0">
                <a:solidFill>
                  <a:schemeClr val="tx1"/>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23FF195C-0E67-459E-99CC-C662D12BC5C7}"/>
              </a:ext>
            </a:extLst>
          </p:cNvPr>
          <p:cNvGrpSpPr/>
          <p:nvPr/>
        </p:nvGrpSpPr>
        <p:grpSpPr>
          <a:xfrm>
            <a:off x="1296336" y="4175956"/>
            <a:ext cx="9624511" cy="320041"/>
            <a:chOff x="1433745" y="4322352"/>
            <a:chExt cx="9353145" cy="320041"/>
          </a:xfrm>
          <a:solidFill>
            <a:schemeClr val="accent1"/>
          </a:solidFill>
        </p:grpSpPr>
        <p:sp>
          <p:nvSpPr>
            <p:cNvPr id="48" name="TextBox 47">
              <a:extLst>
                <a:ext uri="{FF2B5EF4-FFF2-40B4-BE49-F238E27FC236}">
                  <a16:creationId xmlns:a16="http://schemas.microsoft.com/office/drawing/2014/main" id="{F7D0BA11-EFAC-4D6A-8575-641A0444B247}"/>
                </a:ext>
              </a:extLst>
            </p:cNvPr>
            <p:cNvSpPr txBox="1"/>
            <p:nvPr/>
          </p:nvSpPr>
          <p:spPr>
            <a:xfrm>
              <a:off x="1433745" y="4322353"/>
              <a:ext cx="490679"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2003:</a:t>
              </a:r>
              <a:br>
                <a:rPr lang="en-US" sz="800" dirty="0">
                  <a:latin typeface="Arial Nova Light" panose="020B0304020202020204" pitchFamily="34" charset="0"/>
                </a:rPr>
              </a:br>
              <a:r>
                <a:rPr lang="en-US" sz="800" b="1" dirty="0">
                  <a:latin typeface="Arial Nova Light" panose="020B0304020202020204" pitchFamily="34" charset="0"/>
                </a:rPr>
                <a:t>$4.3k</a:t>
              </a:r>
            </a:p>
          </p:txBody>
        </p:sp>
        <p:sp>
          <p:nvSpPr>
            <p:cNvPr id="49" name="TextBox 48">
              <a:extLst>
                <a:ext uri="{FF2B5EF4-FFF2-40B4-BE49-F238E27FC236}">
                  <a16:creationId xmlns:a16="http://schemas.microsoft.com/office/drawing/2014/main" id="{407496B0-1DFE-4170-AF83-57033CD16FE6}"/>
                </a:ext>
              </a:extLst>
            </p:cNvPr>
            <p:cNvSpPr txBox="1"/>
            <p:nvPr/>
          </p:nvSpPr>
          <p:spPr>
            <a:xfrm>
              <a:off x="1925401" y="4322353"/>
              <a:ext cx="502920"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2004:</a:t>
              </a:r>
              <a:br>
                <a:rPr lang="en-US" sz="800" b="1" dirty="0">
                  <a:latin typeface="Arial Nova Light" panose="020B0304020202020204" pitchFamily="34" charset="0"/>
                </a:rPr>
              </a:br>
              <a:r>
                <a:rPr lang="en-US" sz="800" b="1" dirty="0">
                  <a:latin typeface="Arial Nova Light" panose="020B0304020202020204" pitchFamily="34" charset="0"/>
                </a:rPr>
                <a:t>$5.2k</a:t>
              </a:r>
            </a:p>
          </p:txBody>
        </p:sp>
        <p:sp>
          <p:nvSpPr>
            <p:cNvPr id="50" name="TextBox 49">
              <a:extLst>
                <a:ext uri="{FF2B5EF4-FFF2-40B4-BE49-F238E27FC236}">
                  <a16:creationId xmlns:a16="http://schemas.microsoft.com/office/drawing/2014/main" id="{5AE21A7D-3224-4A3D-93B4-47302CE673BC}"/>
                </a:ext>
              </a:extLst>
            </p:cNvPr>
            <p:cNvSpPr txBox="1"/>
            <p:nvPr/>
          </p:nvSpPr>
          <p:spPr>
            <a:xfrm>
              <a:off x="2429249" y="4322353"/>
              <a:ext cx="490679"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2005:</a:t>
              </a:r>
              <a:br>
                <a:rPr lang="en-US" sz="800" b="1" dirty="0">
                  <a:latin typeface="Arial Nova Light" panose="020B0304020202020204" pitchFamily="34" charset="0"/>
                </a:rPr>
              </a:br>
              <a:r>
                <a:rPr lang="en-US" sz="800" b="1" dirty="0">
                  <a:latin typeface="Arial Nova Light" panose="020B0304020202020204" pitchFamily="34" charset="0"/>
                </a:rPr>
                <a:t>$6.5k</a:t>
              </a:r>
            </a:p>
          </p:txBody>
        </p:sp>
        <p:sp>
          <p:nvSpPr>
            <p:cNvPr id="51" name="TextBox 50">
              <a:extLst>
                <a:ext uri="{FF2B5EF4-FFF2-40B4-BE49-F238E27FC236}">
                  <a16:creationId xmlns:a16="http://schemas.microsoft.com/office/drawing/2014/main" id="{4A6FB11E-47AD-46E8-9D93-F35822FE4450}"/>
                </a:ext>
              </a:extLst>
            </p:cNvPr>
            <p:cNvSpPr txBox="1"/>
            <p:nvPr/>
          </p:nvSpPr>
          <p:spPr>
            <a:xfrm>
              <a:off x="2919761" y="4322353"/>
              <a:ext cx="486594"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2006:</a:t>
              </a:r>
              <a:br>
                <a:rPr lang="en-US" sz="800" b="1" dirty="0">
                  <a:latin typeface="Arial Nova Light" panose="020B0304020202020204" pitchFamily="34" charset="0"/>
                </a:rPr>
              </a:br>
              <a:r>
                <a:rPr lang="en-US" sz="800" b="1" dirty="0">
                  <a:latin typeface="Arial Nova Light" panose="020B0304020202020204" pitchFamily="34" charset="0"/>
                </a:rPr>
                <a:t>$7.9k</a:t>
              </a:r>
            </a:p>
          </p:txBody>
        </p:sp>
        <p:sp>
          <p:nvSpPr>
            <p:cNvPr id="52" name="TextBox 51">
              <a:extLst>
                <a:ext uri="{FF2B5EF4-FFF2-40B4-BE49-F238E27FC236}">
                  <a16:creationId xmlns:a16="http://schemas.microsoft.com/office/drawing/2014/main" id="{D050E304-7FD8-4FB7-810F-1C44A7EF17B4}"/>
                </a:ext>
              </a:extLst>
            </p:cNvPr>
            <p:cNvSpPr txBox="1"/>
            <p:nvPr/>
          </p:nvSpPr>
          <p:spPr>
            <a:xfrm>
              <a:off x="3403461" y="4322353"/>
              <a:ext cx="490679"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2007:</a:t>
              </a:r>
              <a:br>
                <a:rPr lang="en-US" sz="800" b="1" dirty="0">
                  <a:latin typeface="Arial Nova Light" panose="020B0304020202020204" pitchFamily="34" charset="0"/>
                </a:rPr>
              </a:br>
              <a:r>
                <a:rPr lang="en-US" sz="800" b="1" dirty="0">
                  <a:latin typeface="Arial Nova Light" panose="020B0304020202020204" pitchFamily="34" charset="0"/>
                </a:rPr>
                <a:t>$9.5k</a:t>
              </a:r>
            </a:p>
          </p:txBody>
        </p:sp>
        <p:sp>
          <p:nvSpPr>
            <p:cNvPr id="53" name="TextBox 52">
              <a:extLst>
                <a:ext uri="{FF2B5EF4-FFF2-40B4-BE49-F238E27FC236}">
                  <a16:creationId xmlns:a16="http://schemas.microsoft.com/office/drawing/2014/main" id="{92D7F72C-A2EA-40BF-80E7-4062BA788302}"/>
                </a:ext>
              </a:extLst>
            </p:cNvPr>
            <p:cNvSpPr txBox="1"/>
            <p:nvPr/>
          </p:nvSpPr>
          <p:spPr>
            <a:xfrm>
              <a:off x="3887074" y="4322353"/>
              <a:ext cx="503125"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2008:</a:t>
              </a:r>
              <a:br>
                <a:rPr lang="en-US" sz="800" b="1" dirty="0">
                  <a:latin typeface="Arial Nova Light" panose="020B0304020202020204" pitchFamily="34" charset="0"/>
                </a:rPr>
              </a:br>
              <a:r>
                <a:rPr lang="en-US" sz="800" b="1" dirty="0">
                  <a:latin typeface="Arial Nova Light" panose="020B0304020202020204" pitchFamily="34" charset="0"/>
                </a:rPr>
                <a:t>$11.4k</a:t>
              </a:r>
            </a:p>
          </p:txBody>
        </p:sp>
        <p:sp>
          <p:nvSpPr>
            <p:cNvPr id="54" name="TextBox 53">
              <a:extLst>
                <a:ext uri="{FF2B5EF4-FFF2-40B4-BE49-F238E27FC236}">
                  <a16:creationId xmlns:a16="http://schemas.microsoft.com/office/drawing/2014/main" id="{74483DE7-68A3-47A1-A0DB-7C2BD9AE80AB}"/>
                </a:ext>
              </a:extLst>
            </p:cNvPr>
            <p:cNvSpPr txBox="1"/>
            <p:nvPr/>
          </p:nvSpPr>
          <p:spPr>
            <a:xfrm>
              <a:off x="4388338" y="4322353"/>
              <a:ext cx="490679"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2009:</a:t>
              </a:r>
              <a:br>
                <a:rPr lang="en-US" sz="800" b="1" dirty="0">
                  <a:latin typeface="Arial Nova Light" panose="020B0304020202020204" pitchFamily="34" charset="0"/>
                </a:rPr>
              </a:br>
              <a:r>
                <a:rPr lang="en-US" sz="800" b="1" dirty="0">
                  <a:latin typeface="Arial Nova Light" panose="020B0304020202020204" pitchFamily="34" charset="0"/>
                </a:rPr>
                <a:t>$12.4k</a:t>
              </a:r>
            </a:p>
          </p:txBody>
        </p:sp>
        <p:sp>
          <p:nvSpPr>
            <p:cNvPr id="55" name="TextBox 54">
              <a:extLst>
                <a:ext uri="{FF2B5EF4-FFF2-40B4-BE49-F238E27FC236}">
                  <a16:creationId xmlns:a16="http://schemas.microsoft.com/office/drawing/2014/main" id="{B4EAFE1F-C7C8-4BFB-BFC7-171EF5FA5ACA}"/>
                </a:ext>
              </a:extLst>
            </p:cNvPr>
            <p:cNvSpPr txBox="1"/>
            <p:nvPr/>
          </p:nvSpPr>
          <p:spPr>
            <a:xfrm>
              <a:off x="4878261" y="4322353"/>
              <a:ext cx="490679"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2010:</a:t>
              </a:r>
              <a:br>
                <a:rPr lang="en-US" sz="800" b="1" dirty="0">
                  <a:latin typeface="Arial Nova Light" panose="020B0304020202020204" pitchFamily="34" charset="0"/>
                </a:rPr>
              </a:br>
              <a:r>
                <a:rPr lang="en-US" sz="800" b="1" dirty="0">
                  <a:latin typeface="Arial Nova Light" panose="020B0304020202020204" pitchFamily="34" charset="0"/>
                </a:rPr>
                <a:t>$14.2k</a:t>
              </a:r>
            </a:p>
          </p:txBody>
        </p:sp>
        <p:sp>
          <p:nvSpPr>
            <p:cNvPr id="56" name="TextBox 55">
              <a:extLst>
                <a:ext uri="{FF2B5EF4-FFF2-40B4-BE49-F238E27FC236}">
                  <a16:creationId xmlns:a16="http://schemas.microsoft.com/office/drawing/2014/main" id="{6ED1CF8A-06FC-4EA5-B265-EA9456820C83}"/>
                </a:ext>
              </a:extLst>
            </p:cNvPr>
            <p:cNvSpPr txBox="1"/>
            <p:nvPr/>
          </p:nvSpPr>
          <p:spPr>
            <a:xfrm>
              <a:off x="5361876" y="4322353"/>
              <a:ext cx="498763"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2011:</a:t>
              </a:r>
              <a:br>
                <a:rPr lang="en-US" sz="800" b="1" dirty="0">
                  <a:latin typeface="Arial Nova Light" panose="020B0304020202020204" pitchFamily="34" charset="0"/>
                </a:rPr>
              </a:br>
              <a:r>
                <a:rPr lang="en-US" sz="800" b="1" dirty="0">
                  <a:latin typeface="Arial Nova Light" panose="020B0304020202020204" pitchFamily="34" charset="0"/>
                </a:rPr>
                <a:t>$15.6k</a:t>
              </a:r>
            </a:p>
          </p:txBody>
        </p:sp>
        <p:sp>
          <p:nvSpPr>
            <p:cNvPr id="57" name="TextBox 56">
              <a:extLst>
                <a:ext uri="{FF2B5EF4-FFF2-40B4-BE49-F238E27FC236}">
                  <a16:creationId xmlns:a16="http://schemas.microsoft.com/office/drawing/2014/main" id="{C70396B7-34B2-40BC-B583-C72AA5AA4257}"/>
                </a:ext>
              </a:extLst>
            </p:cNvPr>
            <p:cNvSpPr txBox="1"/>
            <p:nvPr/>
          </p:nvSpPr>
          <p:spPr>
            <a:xfrm>
              <a:off x="5857474" y="4322353"/>
              <a:ext cx="490679"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2012:</a:t>
              </a:r>
              <a:br>
                <a:rPr lang="en-US" sz="800" b="1" dirty="0">
                  <a:latin typeface="Arial Nova Light" panose="020B0304020202020204" pitchFamily="34" charset="0"/>
                </a:rPr>
              </a:br>
              <a:r>
                <a:rPr lang="en-US" sz="800" b="1" dirty="0">
                  <a:latin typeface="Arial Nova Light" panose="020B0304020202020204" pitchFamily="34" charset="0"/>
                </a:rPr>
                <a:t>$16.0k</a:t>
              </a:r>
            </a:p>
          </p:txBody>
        </p:sp>
        <p:sp>
          <p:nvSpPr>
            <p:cNvPr id="58" name="TextBox 57">
              <a:extLst>
                <a:ext uri="{FF2B5EF4-FFF2-40B4-BE49-F238E27FC236}">
                  <a16:creationId xmlns:a16="http://schemas.microsoft.com/office/drawing/2014/main" id="{6CC48159-A75D-44B2-8499-9A77F44109B2}"/>
                </a:ext>
              </a:extLst>
            </p:cNvPr>
            <p:cNvSpPr txBox="1"/>
            <p:nvPr/>
          </p:nvSpPr>
          <p:spPr>
            <a:xfrm>
              <a:off x="6347403" y="4322353"/>
              <a:ext cx="500630"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2013:</a:t>
              </a:r>
              <a:br>
                <a:rPr lang="en-US" sz="800" b="1" dirty="0">
                  <a:latin typeface="Arial Nova Light" panose="020B0304020202020204" pitchFamily="34" charset="0"/>
                </a:rPr>
              </a:br>
              <a:r>
                <a:rPr lang="en-US" sz="800" b="1" dirty="0">
                  <a:latin typeface="Arial Nova Light" panose="020B0304020202020204" pitchFamily="34" charset="0"/>
                </a:rPr>
                <a:t>$14.5k</a:t>
              </a:r>
            </a:p>
          </p:txBody>
        </p:sp>
        <p:sp>
          <p:nvSpPr>
            <p:cNvPr id="59" name="TextBox 58">
              <a:extLst>
                <a:ext uri="{FF2B5EF4-FFF2-40B4-BE49-F238E27FC236}">
                  <a16:creationId xmlns:a16="http://schemas.microsoft.com/office/drawing/2014/main" id="{6EB36BCC-3454-4BC9-A078-EB6F01DBF6FF}"/>
                </a:ext>
              </a:extLst>
            </p:cNvPr>
            <p:cNvSpPr txBox="1"/>
            <p:nvPr/>
          </p:nvSpPr>
          <p:spPr>
            <a:xfrm>
              <a:off x="6842998" y="4322353"/>
              <a:ext cx="490679"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2014:</a:t>
              </a:r>
              <a:br>
                <a:rPr lang="en-US" sz="800" b="1" dirty="0">
                  <a:latin typeface="Arial Nova Light" panose="020B0304020202020204" pitchFamily="34" charset="0"/>
                </a:rPr>
              </a:br>
              <a:r>
                <a:rPr lang="en-US" sz="800" b="1" dirty="0">
                  <a:latin typeface="Arial Nova Light" panose="020B0304020202020204" pitchFamily="34" charset="0"/>
                </a:rPr>
                <a:t>$15.8k</a:t>
              </a:r>
            </a:p>
          </p:txBody>
        </p:sp>
        <p:sp>
          <p:nvSpPr>
            <p:cNvPr id="60" name="TextBox 59">
              <a:extLst>
                <a:ext uri="{FF2B5EF4-FFF2-40B4-BE49-F238E27FC236}">
                  <a16:creationId xmlns:a16="http://schemas.microsoft.com/office/drawing/2014/main" id="{92497D48-814A-40FC-8C87-D653B1730137}"/>
                </a:ext>
              </a:extLst>
            </p:cNvPr>
            <p:cNvSpPr txBox="1"/>
            <p:nvPr/>
          </p:nvSpPr>
          <p:spPr>
            <a:xfrm>
              <a:off x="7326614" y="4322353"/>
              <a:ext cx="494610"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2015:</a:t>
              </a:r>
              <a:br>
                <a:rPr lang="en-US" sz="800" b="1" dirty="0">
                  <a:latin typeface="Arial Nova Light" panose="020B0304020202020204" pitchFamily="34" charset="0"/>
                </a:rPr>
              </a:br>
              <a:r>
                <a:rPr lang="en-US" sz="800" b="1" dirty="0">
                  <a:latin typeface="Arial Nova Light" panose="020B0304020202020204" pitchFamily="34" charset="0"/>
                </a:rPr>
                <a:t>$13.5k</a:t>
              </a:r>
            </a:p>
          </p:txBody>
        </p:sp>
        <p:sp>
          <p:nvSpPr>
            <p:cNvPr id="61" name="TextBox 60">
              <a:extLst>
                <a:ext uri="{FF2B5EF4-FFF2-40B4-BE49-F238E27FC236}">
                  <a16:creationId xmlns:a16="http://schemas.microsoft.com/office/drawing/2014/main" id="{E3DAD309-0B74-45B5-8158-EC0DDCB34D43}"/>
                </a:ext>
              </a:extLst>
            </p:cNvPr>
            <p:cNvSpPr txBox="1"/>
            <p:nvPr/>
          </p:nvSpPr>
          <p:spPr>
            <a:xfrm>
              <a:off x="7822129" y="4322353"/>
              <a:ext cx="490679" cy="319643"/>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2016:</a:t>
              </a:r>
              <a:br>
                <a:rPr lang="en-US" sz="800" b="1" dirty="0">
                  <a:latin typeface="Arial Nova Light" panose="020B0304020202020204" pitchFamily="34" charset="0"/>
                </a:rPr>
              </a:br>
              <a:r>
                <a:rPr lang="en-US" sz="800" b="1" dirty="0">
                  <a:latin typeface="Arial Nova Light" panose="020B0304020202020204" pitchFamily="34" charset="0"/>
                </a:rPr>
                <a:t>$13.2k</a:t>
              </a:r>
            </a:p>
          </p:txBody>
        </p:sp>
        <p:sp>
          <p:nvSpPr>
            <p:cNvPr id="62" name="TextBox 61">
              <a:extLst>
                <a:ext uri="{FF2B5EF4-FFF2-40B4-BE49-F238E27FC236}">
                  <a16:creationId xmlns:a16="http://schemas.microsoft.com/office/drawing/2014/main" id="{7AFBF98B-C607-494A-BE72-D28443A3B8C4}"/>
                </a:ext>
              </a:extLst>
            </p:cNvPr>
            <p:cNvSpPr txBox="1"/>
            <p:nvPr/>
          </p:nvSpPr>
          <p:spPr>
            <a:xfrm>
              <a:off x="8308617" y="4322352"/>
              <a:ext cx="591920" cy="320040"/>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2017:</a:t>
              </a:r>
              <a:br>
                <a:rPr lang="en-US" sz="800" b="1" dirty="0">
                  <a:latin typeface="Arial Nova Light" panose="020B0304020202020204" pitchFamily="34" charset="0"/>
                </a:rPr>
              </a:br>
              <a:r>
                <a:rPr lang="en-US" sz="800" b="1" dirty="0">
                  <a:latin typeface="Arial Nova Light" panose="020B0304020202020204" pitchFamily="34" charset="0"/>
                </a:rPr>
                <a:t>$16.6k</a:t>
              </a:r>
            </a:p>
          </p:txBody>
        </p:sp>
        <p:sp>
          <p:nvSpPr>
            <p:cNvPr id="63" name="TextBox 62">
              <a:extLst>
                <a:ext uri="{FF2B5EF4-FFF2-40B4-BE49-F238E27FC236}">
                  <a16:creationId xmlns:a16="http://schemas.microsoft.com/office/drawing/2014/main" id="{86332D2E-0D43-4075-BE9B-F395A3C11AC9}"/>
                </a:ext>
              </a:extLst>
            </p:cNvPr>
            <p:cNvSpPr txBox="1"/>
            <p:nvPr/>
          </p:nvSpPr>
          <p:spPr>
            <a:xfrm>
              <a:off x="8897413" y="4322353"/>
              <a:ext cx="505586" cy="320040"/>
            </a:xfrm>
            <a:prstGeom prst="rect">
              <a:avLst/>
            </a:prstGeom>
            <a:grpFill/>
            <a:ln>
              <a:solidFill>
                <a:schemeClr val="tx1">
                  <a:lumMod val="75000"/>
                </a:schemeClr>
              </a:solidFill>
            </a:ln>
            <a:effectLst/>
          </p:spPr>
          <p:txBody>
            <a:bodyPr wrap="square" lIns="45720" rIns="45720" rtlCol="0" anchor="ctr">
              <a:noAutofit/>
            </a:bodyPr>
            <a:lstStyle/>
            <a:p>
              <a:pPr algn="ctr" fontAlgn="base">
                <a:spcBef>
                  <a:spcPts val="700"/>
                </a:spcBef>
                <a:spcAft>
                  <a:spcPct val="0"/>
                </a:spcAft>
              </a:pPr>
              <a:r>
                <a:rPr lang="en-US" sz="800" dirty="0">
                  <a:latin typeface="Arial Nova Light" panose="020B0304020202020204" pitchFamily="34" charset="0"/>
                </a:rPr>
                <a:t>2018:</a:t>
              </a:r>
              <a:br>
                <a:rPr lang="en-US" sz="800" b="1" dirty="0">
                  <a:latin typeface="Arial Nova Light" panose="020B0304020202020204" pitchFamily="34" charset="0"/>
                </a:rPr>
              </a:br>
              <a:r>
                <a:rPr lang="en-US" sz="800" b="1" dirty="0">
                  <a:latin typeface="Arial Nova Light" panose="020B0304020202020204" pitchFamily="34" charset="0"/>
                </a:rPr>
                <a:t>$16.8k</a:t>
              </a:r>
            </a:p>
          </p:txBody>
        </p:sp>
        <p:sp>
          <p:nvSpPr>
            <p:cNvPr id="64" name="TextBox 63">
              <a:extLst>
                <a:ext uri="{FF2B5EF4-FFF2-40B4-BE49-F238E27FC236}">
                  <a16:creationId xmlns:a16="http://schemas.microsoft.com/office/drawing/2014/main" id="{648A7591-26F7-4F21-A2BD-79256AC6C146}"/>
                </a:ext>
              </a:extLst>
            </p:cNvPr>
            <p:cNvSpPr txBox="1"/>
            <p:nvPr/>
          </p:nvSpPr>
          <p:spPr>
            <a:xfrm>
              <a:off x="9401672" y="4322353"/>
              <a:ext cx="506047" cy="320040"/>
            </a:xfrm>
            <a:prstGeom prst="rect">
              <a:avLst/>
            </a:prstGeom>
            <a:grpFill/>
            <a:ln>
              <a:solidFill>
                <a:schemeClr val="tx1">
                  <a:lumMod val="75000"/>
                </a:schemeClr>
              </a:solidFill>
            </a:ln>
            <a:effectLst/>
          </p:spPr>
          <p:txBody>
            <a:bodyPr wrap="square" lIns="45720" rIns="45720" rtlCol="0" anchor="ctr">
              <a:noAutofit/>
            </a:bodyPr>
            <a:lstStyle>
              <a:defPPr>
                <a:defRPr lang="en-US"/>
              </a:defPPr>
              <a:lvl1pPr algn="ctr">
                <a:spcBef>
                  <a:spcPts val="700"/>
                </a:spcBef>
                <a:defRPr sz="800">
                  <a:latin typeface="Arial" panose="020B0604020202020204" pitchFamily="34" charset="0"/>
                </a:defRPr>
              </a:lvl1pPr>
            </a:lstStyle>
            <a:p>
              <a:r>
                <a:rPr lang="en-US" dirty="0">
                  <a:latin typeface="Arial Nova Light" panose="020B0304020202020204" pitchFamily="34" charset="0"/>
                </a:rPr>
                <a:t>2019:</a:t>
              </a:r>
              <a:br>
                <a:rPr lang="en-US" dirty="0">
                  <a:latin typeface="Arial Nova Light" panose="020B0304020202020204" pitchFamily="34" charset="0"/>
                </a:rPr>
              </a:br>
              <a:r>
                <a:rPr lang="en-US" b="1" dirty="0">
                  <a:latin typeface="Arial Nova Light" panose="020B0304020202020204" pitchFamily="34" charset="0"/>
                </a:rPr>
                <a:t>$18.7k</a:t>
              </a:r>
            </a:p>
          </p:txBody>
        </p:sp>
        <p:sp>
          <p:nvSpPr>
            <p:cNvPr id="65" name="TextBox 64">
              <a:extLst>
                <a:ext uri="{FF2B5EF4-FFF2-40B4-BE49-F238E27FC236}">
                  <a16:creationId xmlns:a16="http://schemas.microsoft.com/office/drawing/2014/main" id="{648A7591-26F7-4F21-A2BD-79256AC6C146}"/>
                </a:ext>
              </a:extLst>
            </p:cNvPr>
            <p:cNvSpPr txBox="1"/>
            <p:nvPr/>
          </p:nvSpPr>
          <p:spPr>
            <a:xfrm>
              <a:off x="9907719" y="4322353"/>
              <a:ext cx="457200" cy="320040"/>
            </a:xfrm>
            <a:prstGeom prst="rect">
              <a:avLst/>
            </a:prstGeom>
            <a:grpFill/>
            <a:ln>
              <a:solidFill>
                <a:schemeClr val="tx1">
                  <a:lumMod val="75000"/>
                </a:schemeClr>
              </a:solidFill>
            </a:ln>
            <a:effectLst/>
          </p:spPr>
          <p:txBody>
            <a:bodyPr wrap="square" lIns="45720" rIns="45720" rtlCol="0" anchor="ctr">
              <a:noAutofit/>
            </a:bodyPr>
            <a:lstStyle>
              <a:defPPr>
                <a:defRPr lang="en-US"/>
              </a:defPPr>
              <a:lvl1pPr algn="ctr">
                <a:spcBef>
                  <a:spcPts val="700"/>
                </a:spcBef>
                <a:defRPr sz="800">
                  <a:latin typeface="Arial" panose="020B0604020202020204" pitchFamily="34" charset="0"/>
                </a:defRPr>
              </a:lvl1pPr>
            </a:lstStyle>
            <a:p>
              <a:r>
                <a:rPr lang="en-US" dirty="0">
                  <a:latin typeface="Arial Nova Light" panose="020B0304020202020204" pitchFamily="34" charset="0"/>
                </a:rPr>
                <a:t>2020:</a:t>
              </a:r>
              <a:br>
                <a:rPr lang="en-US" dirty="0">
                  <a:latin typeface="Arial Nova Light" panose="020B0304020202020204" pitchFamily="34" charset="0"/>
                </a:rPr>
              </a:br>
              <a:r>
                <a:rPr lang="en-US" b="1" dirty="0">
                  <a:latin typeface="Arial Nova Light" panose="020B0304020202020204" pitchFamily="34" charset="0"/>
                </a:rPr>
                <a:t>$18.0k</a:t>
              </a:r>
            </a:p>
          </p:txBody>
        </p:sp>
        <p:sp>
          <p:nvSpPr>
            <p:cNvPr id="67" name="TextBox 66">
              <a:extLst>
                <a:ext uri="{FF2B5EF4-FFF2-40B4-BE49-F238E27FC236}">
                  <a16:creationId xmlns:a16="http://schemas.microsoft.com/office/drawing/2014/main" id="{2A415550-265B-4833-B675-7E7BCBF1A4EB}"/>
                </a:ext>
              </a:extLst>
            </p:cNvPr>
            <p:cNvSpPr txBox="1"/>
            <p:nvPr/>
          </p:nvSpPr>
          <p:spPr>
            <a:xfrm>
              <a:off x="10342581" y="4322353"/>
              <a:ext cx="444309" cy="320040"/>
            </a:xfrm>
            <a:prstGeom prst="rect">
              <a:avLst/>
            </a:prstGeom>
            <a:grpFill/>
            <a:ln>
              <a:solidFill>
                <a:schemeClr val="tx1">
                  <a:lumMod val="75000"/>
                </a:schemeClr>
              </a:solidFill>
            </a:ln>
            <a:effectLst/>
          </p:spPr>
          <p:txBody>
            <a:bodyPr wrap="square" lIns="45720" rIns="45720" rtlCol="0" anchor="ctr">
              <a:noAutofit/>
            </a:bodyPr>
            <a:lstStyle>
              <a:defPPr>
                <a:defRPr lang="en-US"/>
              </a:defPPr>
              <a:lvl1pPr algn="ctr">
                <a:spcBef>
                  <a:spcPts val="700"/>
                </a:spcBef>
                <a:defRPr sz="800">
                  <a:latin typeface="Arial" panose="020B0604020202020204" pitchFamily="34" charset="0"/>
                </a:defRPr>
              </a:lvl1pPr>
            </a:lstStyle>
            <a:p>
              <a:r>
                <a:rPr lang="en-US" dirty="0">
                  <a:latin typeface="Arial Nova Light" panose="020B0304020202020204" pitchFamily="34" charset="0"/>
                </a:rPr>
                <a:t>2021:</a:t>
              </a:r>
              <a:br>
                <a:rPr lang="en-US" dirty="0">
                  <a:latin typeface="Arial Nova Light" panose="020B0304020202020204" pitchFamily="34" charset="0"/>
                </a:rPr>
              </a:br>
              <a:r>
                <a:rPr lang="en-US" b="1" dirty="0">
                  <a:latin typeface="Arial Nova Light" panose="020B0304020202020204" pitchFamily="34" charset="0"/>
                </a:rPr>
                <a:t>$26.7k</a:t>
              </a:r>
            </a:p>
          </p:txBody>
        </p:sp>
      </p:grpSp>
      <p:graphicFrame>
        <p:nvGraphicFramePr>
          <p:cNvPr id="16" name="Table 17">
            <a:extLst>
              <a:ext uri="{FF2B5EF4-FFF2-40B4-BE49-F238E27FC236}">
                <a16:creationId xmlns:a16="http://schemas.microsoft.com/office/drawing/2014/main" id="{DE3FC863-D6EB-4096-8B90-DE2D5994C8E9}"/>
              </a:ext>
            </a:extLst>
          </p:cNvPr>
          <p:cNvGraphicFramePr>
            <a:graphicFrameLocks noGrp="1"/>
          </p:cNvGraphicFramePr>
          <p:nvPr>
            <p:extLst>
              <p:ext uri="{D42A27DB-BD31-4B8C-83A1-F6EECF244321}">
                <p14:modId xmlns:p14="http://schemas.microsoft.com/office/powerpoint/2010/main" val="3634467793"/>
              </p:ext>
            </p:extLst>
          </p:nvPr>
        </p:nvGraphicFramePr>
        <p:xfrm>
          <a:off x="1567829" y="1718079"/>
          <a:ext cx="3657601" cy="1005840"/>
        </p:xfrm>
        <a:graphic>
          <a:graphicData uri="http://schemas.openxmlformats.org/drawingml/2006/table">
            <a:tbl>
              <a:tblPr firstRow="1" bandRow="1">
                <a:tableStyleId>{5C22544A-7EE6-4342-B048-85BDC9FD1C3A}</a:tableStyleId>
              </a:tblPr>
              <a:tblGrid>
                <a:gridCol w="1280161">
                  <a:extLst>
                    <a:ext uri="{9D8B030D-6E8A-4147-A177-3AD203B41FA5}">
                      <a16:colId xmlns:a16="http://schemas.microsoft.com/office/drawing/2014/main" val="2572192364"/>
                    </a:ext>
                  </a:extLst>
                </a:gridCol>
                <a:gridCol w="2377440">
                  <a:extLst>
                    <a:ext uri="{9D8B030D-6E8A-4147-A177-3AD203B41FA5}">
                      <a16:colId xmlns:a16="http://schemas.microsoft.com/office/drawing/2014/main" val="2465587083"/>
                    </a:ext>
                  </a:extLst>
                </a:gridCol>
              </a:tblGrid>
              <a:tr h="335280">
                <a:tc>
                  <a:txBody>
                    <a:bodyPr/>
                    <a:lstStyle/>
                    <a:p>
                      <a:r>
                        <a:rPr lang="en-US" sz="800" b="1" dirty="0">
                          <a:solidFill>
                            <a:schemeClr val="tx1"/>
                          </a:solidFill>
                          <a:latin typeface="Arial Nova" panose="020B0504020202020204" pitchFamily="34" charset="0"/>
                        </a:rPr>
                        <a:t>Income Today: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Nova Light" panose="020B0304020202020204" pitchFamily="34" charset="0"/>
                        </a:rPr>
                        <a:t>trailing 12-month yield = 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6212065"/>
                  </a:ext>
                </a:extLst>
              </a:tr>
              <a:tr h="335280">
                <a:tc>
                  <a:txBody>
                    <a:bodyPr/>
                    <a:lstStyle/>
                    <a:p>
                      <a:r>
                        <a:rPr lang="en-US" sz="800" b="1" dirty="0">
                          <a:solidFill>
                            <a:schemeClr val="tx1"/>
                          </a:solidFill>
                          <a:latin typeface="Arial Nova" panose="020B0504020202020204" pitchFamily="34" charset="0"/>
                        </a:rPr>
                        <a:t>Growth in Income: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Nova Light" panose="020B0304020202020204" pitchFamily="34" charset="0"/>
                        </a:rPr>
                        <a:t>cumulative dividends total $257,007</a:t>
                      </a:r>
                      <a:br>
                        <a:rPr lang="en-US" sz="800" b="0" dirty="0">
                          <a:solidFill>
                            <a:schemeClr val="tx1"/>
                          </a:solidFill>
                          <a:latin typeface="Arial Nova Light" panose="020B0304020202020204" pitchFamily="34" charset="0"/>
                        </a:rPr>
                      </a:br>
                      <a:r>
                        <a:rPr lang="en-US" sz="800" b="0" dirty="0">
                          <a:solidFill>
                            <a:schemeClr val="tx1"/>
                          </a:solidFill>
                          <a:latin typeface="Arial Nova Light" panose="020B0304020202020204" pitchFamily="34" charset="0"/>
                        </a:rPr>
                        <a:t>Beginning shares 8,375 </a:t>
                      </a:r>
                      <a:r>
                        <a:rPr lang="en-US" sz="800" b="0" dirty="0">
                          <a:solidFill>
                            <a:schemeClr val="tx1"/>
                          </a:solidFill>
                          <a:latin typeface="Arial Nova Light" panose="020B0304020202020204" pitchFamily="34" charset="0"/>
                          <a:sym typeface="Wingdings" panose="05000000000000000000" pitchFamily="2" charset="2"/>
                        </a:rPr>
                        <a:t> Current shares 22,173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32679354"/>
                  </a:ext>
                </a:extLst>
              </a:tr>
              <a:tr h="335280">
                <a:tc>
                  <a:txBody>
                    <a:bodyPr/>
                    <a:lstStyle/>
                    <a:p>
                      <a:r>
                        <a:rPr lang="en-US" sz="800" b="1" dirty="0">
                          <a:solidFill>
                            <a:schemeClr val="tx1"/>
                          </a:solidFill>
                          <a:latin typeface="Arial Nova" panose="020B0504020202020204" pitchFamily="34" charset="0"/>
                        </a:rPr>
                        <a:t>Capital Appreciation: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800" b="0" dirty="0">
                          <a:solidFill>
                            <a:schemeClr val="tx1"/>
                          </a:solidFill>
                          <a:latin typeface="Arial Nova Light" panose="020B0304020202020204" pitchFamily="34" charset="0"/>
                        </a:rPr>
                        <a:t>$184,024 + reinvested dividends </a:t>
                      </a:r>
                      <a:r>
                        <a:rPr lang="en-US" sz="800" b="0" dirty="0">
                          <a:solidFill>
                            <a:schemeClr val="tx1"/>
                          </a:solidFill>
                          <a:latin typeface="Arial Nova Light" panose="020B0304020202020204" pitchFamily="34" charset="0"/>
                          <a:sym typeface="Wingdings" panose="05000000000000000000" pitchFamily="2" charset="2"/>
                        </a:rPr>
                        <a:t> $541,032*</a:t>
                      </a:r>
                      <a:endParaRPr lang="en-US" sz="800" b="0" dirty="0">
                        <a:solidFill>
                          <a:schemeClr val="tx1"/>
                        </a:solidFill>
                        <a:latin typeface="Arial Nova Light" panose="020B03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18361209"/>
                  </a:ext>
                </a:extLst>
              </a:tr>
            </a:tbl>
          </a:graphicData>
        </a:graphic>
      </p:graphicFrame>
    </p:spTree>
    <p:extLst>
      <p:ext uri="{BB962C8B-B14F-4D97-AF65-F5344CB8AC3E}">
        <p14:creationId xmlns:p14="http://schemas.microsoft.com/office/powerpoint/2010/main" val="4078891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116845C-D4FF-4A41-A3CE-B8BF9E3C3C3B}"/>
              </a:ext>
            </a:extLst>
          </p:cNvPr>
          <p:cNvSpPr>
            <a:spLocks noGrp="1"/>
          </p:cNvSpPr>
          <p:nvPr>
            <p:ph type="title"/>
          </p:nvPr>
        </p:nvSpPr>
        <p:spPr/>
        <p:txBody>
          <a:bodyPr/>
          <a:lstStyle/>
          <a:p>
            <a:r>
              <a:rPr lang="en-US" dirty="0"/>
              <a:t>Historically, Dividends Have Been Important to Total Return (S&amp;P 500 Index)</a:t>
            </a:r>
          </a:p>
        </p:txBody>
      </p:sp>
      <p:graphicFrame>
        <p:nvGraphicFramePr>
          <p:cNvPr id="20" name="Portfolio Positioning &amp; Characteristics Intl Growth ">
            <a:extLst>
              <a:ext uri="{FF2B5EF4-FFF2-40B4-BE49-F238E27FC236}">
                <a16:creationId xmlns:a16="http://schemas.microsoft.com/office/drawing/2014/main" id="{58BEBE25-92BF-4664-9E86-EA22DBA13112}"/>
              </a:ext>
            </a:extLst>
          </p:cNvPr>
          <p:cNvGraphicFramePr>
            <a:graphicFrameLocks noGrp="1"/>
          </p:cNvGraphicFramePr>
          <p:nvPr>
            <p:ph sz="half" idx="1"/>
            <p:custDataLst>
              <p:tags r:id="rId1"/>
            </p:custDataLst>
            <p:extLst>
              <p:ext uri="{D42A27DB-BD31-4B8C-83A1-F6EECF244321}">
                <p14:modId xmlns:p14="http://schemas.microsoft.com/office/powerpoint/2010/main" val="2071587513"/>
              </p:ext>
            </p:extLst>
          </p:nvPr>
        </p:nvGraphicFramePr>
        <p:xfrm>
          <a:off x="609599" y="1743532"/>
          <a:ext cx="10972796" cy="3514913"/>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1828799">
                  <a:extLst>
                    <a:ext uri="{9D8B030D-6E8A-4147-A177-3AD203B41FA5}">
                      <a16:colId xmlns:a16="http://schemas.microsoft.com/office/drawing/2014/main" val="3373928350"/>
                    </a:ext>
                  </a:extLst>
                </a:gridCol>
                <a:gridCol w="1828799">
                  <a:extLst>
                    <a:ext uri="{9D8B030D-6E8A-4147-A177-3AD203B41FA5}">
                      <a16:colId xmlns:a16="http://schemas.microsoft.com/office/drawing/2014/main" val="4145341434"/>
                    </a:ext>
                  </a:extLst>
                </a:gridCol>
                <a:gridCol w="1828799">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tblGrid>
              <a:tr h="401219">
                <a:tc>
                  <a:txBody>
                    <a:bodyPr/>
                    <a:lstStyle/>
                    <a:p>
                      <a:pPr marL="0" indent="58738" algn="l" defTabSz="914400" rtl="0" eaLnBrk="1" fontAlgn="b" latinLnBrk="0" hangingPunct="1"/>
                      <a:r>
                        <a:rPr lang="en-US" sz="1000" b="1" kern="1200" baseline="0" dirty="0">
                          <a:solidFill>
                            <a:schemeClr val="tx1"/>
                          </a:solidFill>
                          <a:latin typeface="Arial Nova" panose="020B0504020202020204" pitchFamily="34" charset="0"/>
                          <a:ea typeface="+mn-ea"/>
                          <a:cs typeface="Arial" panose="020B0604020202020204" pitchFamily="34" charset="0"/>
                        </a:rPr>
                        <a:t>DECADE</a:t>
                      </a:r>
                    </a:p>
                  </a:txBody>
                  <a:tcPr marR="0" marT="0" marB="36576" anchor="b">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000" b="1" kern="1200" baseline="0" dirty="0">
                          <a:solidFill>
                            <a:schemeClr val="tx1"/>
                          </a:solidFill>
                          <a:latin typeface="Arial Nova" panose="020B0504020202020204" pitchFamily="34" charset="0"/>
                          <a:ea typeface="+mn-ea"/>
                          <a:cs typeface="Arial" panose="020B0604020202020204" pitchFamily="34" charset="0"/>
                        </a:rPr>
                        <a:t>PRICE </a:t>
                      </a:r>
                      <a:br>
                        <a:rPr lang="en-US" sz="1000" b="1" kern="1200" baseline="0" dirty="0">
                          <a:solidFill>
                            <a:schemeClr val="tx1"/>
                          </a:solidFill>
                          <a:latin typeface="Arial Nova" panose="020B0504020202020204" pitchFamily="34" charset="0"/>
                          <a:ea typeface="+mn-ea"/>
                          <a:cs typeface="Arial" panose="020B0604020202020204" pitchFamily="34" charset="0"/>
                        </a:rPr>
                      </a:br>
                      <a:r>
                        <a:rPr lang="en-US" sz="1000" b="1" kern="1200" baseline="0" dirty="0">
                          <a:solidFill>
                            <a:schemeClr val="tx1"/>
                          </a:solidFill>
                          <a:latin typeface="Arial Nova" panose="020B0504020202020204" pitchFamily="34" charset="0"/>
                          <a:ea typeface="+mn-ea"/>
                          <a:cs typeface="Arial" panose="020B0604020202020204" pitchFamily="34" charset="0"/>
                        </a:rPr>
                        <a:t>APPRECIATION</a:t>
                      </a:r>
                    </a:p>
                  </a:txBody>
                  <a:tcPr marR="0" marT="0" marB="36576" anchor="b">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000" b="1" kern="1200" baseline="0" dirty="0">
                          <a:solidFill>
                            <a:schemeClr val="tx1"/>
                          </a:solidFill>
                          <a:latin typeface="Arial Nova" panose="020B0504020202020204" pitchFamily="34" charset="0"/>
                          <a:ea typeface="+mn-ea"/>
                          <a:cs typeface="Arial" panose="020B0604020202020204" pitchFamily="34" charset="0"/>
                        </a:rPr>
                        <a:t>INCOME</a:t>
                      </a:r>
                      <a:br>
                        <a:rPr lang="en-US" sz="1000" b="1" kern="1200" baseline="0" dirty="0">
                          <a:solidFill>
                            <a:schemeClr val="tx1"/>
                          </a:solidFill>
                          <a:latin typeface="Arial Nova" panose="020B0504020202020204" pitchFamily="34" charset="0"/>
                          <a:ea typeface="+mn-ea"/>
                          <a:cs typeface="Arial" panose="020B0604020202020204" pitchFamily="34" charset="0"/>
                        </a:rPr>
                      </a:br>
                      <a:r>
                        <a:rPr lang="en-US" sz="1000" b="1" kern="1200" baseline="0" dirty="0">
                          <a:solidFill>
                            <a:schemeClr val="tx1"/>
                          </a:solidFill>
                          <a:latin typeface="Arial Nova" panose="020B0504020202020204" pitchFamily="34" charset="0"/>
                          <a:ea typeface="+mn-ea"/>
                          <a:cs typeface="Arial" panose="020B0604020202020204" pitchFamily="34" charset="0"/>
                        </a:rPr>
                        <a:t>COMPONENT</a:t>
                      </a:r>
                    </a:p>
                  </a:txBody>
                  <a:tcPr marR="0" marT="0" marB="36576" anchor="b">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000" b="1" kern="1200" baseline="0" dirty="0">
                          <a:solidFill>
                            <a:schemeClr val="tx1"/>
                          </a:solidFill>
                          <a:latin typeface="Arial Nova" panose="020B0504020202020204" pitchFamily="34" charset="0"/>
                          <a:ea typeface="+mn-ea"/>
                          <a:cs typeface="Arial" panose="020B0604020202020204" pitchFamily="34" charset="0"/>
                        </a:rPr>
                        <a:t>TOTAL </a:t>
                      </a:r>
                      <a:br>
                        <a:rPr lang="en-US" sz="1000" b="1" kern="1200" baseline="0" dirty="0">
                          <a:solidFill>
                            <a:schemeClr val="tx1"/>
                          </a:solidFill>
                          <a:latin typeface="Arial Nova" panose="020B0504020202020204" pitchFamily="34" charset="0"/>
                          <a:ea typeface="+mn-ea"/>
                          <a:cs typeface="Arial" panose="020B0604020202020204" pitchFamily="34" charset="0"/>
                        </a:rPr>
                      </a:br>
                      <a:r>
                        <a:rPr lang="en-US" sz="1000" b="1" kern="1200" baseline="0" dirty="0">
                          <a:solidFill>
                            <a:schemeClr val="tx1"/>
                          </a:solidFill>
                          <a:latin typeface="Arial Nova" panose="020B0504020202020204" pitchFamily="34" charset="0"/>
                          <a:ea typeface="+mn-ea"/>
                          <a:cs typeface="Arial" panose="020B0604020202020204" pitchFamily="34" charset="0"/>
                        </a:rPr>
                        <a:t>RETURN</a:t>
                      </a:r>
                    </a:p>
                  </a:txBody>
                  <a:tcPr marR="0" marT="0" marB="36576" anchor="b">
                    <a:lnB w="12700" cap="flat" cmpd="sng" algn="ctr">
                      <a:solidFill>
                        <a:schemeClr val="bg2"/>
                      </a:solidFill>
                      <a:prstDash val="solid"/>
                      <a:round/>
                      <a:headEnd type="none" w="med" len="med"/>
                      <a:tailEnd type="none" w="med" len="med"/>
                    </a:lnB>
                    <a:noFill/>
                  </a:tcPr>
                </a:tc>
                <a:tc>
                  <a:txBody>
                    <a:bodyPr/>
                    <a:lstStyle/>
                    <a:p>
                      <a:pPr marL="0" algn="ctr" defTabSz="914400" rtl="0" eaLnBrk="1" fontAlgn="b" latinLnBrk="0" hangingPunct="1"/>
                      <a:r>
                        <a:rPr lang="en-US" sz="1000" b="1" kern="1200" baseline="0" dirty="0">
                          <a:solidFill>
                            <a:schemeClr val="tx1"/>
                          </a:solidFill>
                          <a:latin typeface="Arial Nova" panose="020B0504020202020204" pitchFamily="34" charset="0"/>
                          <a:ea typeface="+mn-ea"/>
                          <a:cs typeface="Arial" panose="020B0604020202020204" pitchFamily="34" charset="0"/>
                        </a:rPr>
                        <a:t>INCOME AS PERCENTAGE </a:t>
                      </a:r>
                      <a:br>
                        <a:rPr lang="en-US" sz="1000" b="1" kern="1200" baseline="0" dirty="0">
                          <a:solidFill>
                            <a:schemeClr val="tx1"/>
                          </a:solidFill>
                          <a:latin typeface="Arial Nova" panose="020B0504020202020204" pitchFamily="34" charset="0"/>
                          <a:ea typeface="+mn-ea"/>
                          <a:cs typeface="Arial" panose="020B0604020202020204" pitchFamily="34" charset="0"/>
                        </a:rPr>
                      </a:br>
                      <a:r>
                        <a:rPr lang="en-US" sz="1000" b="1" kern="1200" baseline="0" dirty="0">
                          <a:solidFill>
                            <a:schemeClr val="tx1"/>
                          </a:solidFill>
                          <a:latin typeface="Arial Nova" panose="020B0504020202020204" pitchFamily="34" charset="0"/>
                          <a:ea typeface="+mn-ea"/>
                          <a:cs typeface="Arial" panose="020B0604020202020204" pitchFamily="34" charset="0"/>
                        </a:rPr>
                        <a:t>OF TOTAL RETURN</a:t>
                      </a:r>
                    </a:p>
                  </a:txBody>
                  <a:tcPr marR="0" marT="0" marB="36576" anchor="b">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1871 – 1880 </a:t>
                      </a:r>
                    </a:p>
                  </a:txBody>
                  <a:tcPr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2.8%</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6.1%</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8.9%</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68.5%</a:t>
                      </a:r>
                    </a:p>
                  </a:txBody>
                  <a:tcPr marL="9525" marR="9525" marT="9525" marB="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1881 – 1890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-2.1%</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4.8%</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2.6%</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184.6%</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5269537"/>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1891 – 1900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4.2%</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4.5%</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8.7%</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51.7%</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6227331"/>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1901 – 1910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2.5%</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4.6%</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7.1%</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64.8%</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203980"/>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1911 – 1920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-2.6%</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6.1%</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3.4%</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179.4%</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7006295"/>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1921 – 1930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6.7%</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5.6%</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12.3%</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45.5%</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61942"/>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1931 – 1940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-2.8%</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4.9%</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2.1%</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233.3%</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2573931"/>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1941 – 1950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6.7%</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6.4%</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13.0%</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49.2%</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6860158"/>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1951 – 1960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10.2%</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5.0%</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15.2%</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32.9%</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736625"/>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1961 – 1970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4.7%</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3.5%</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8.2%</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42.7%</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1971 – 1980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4.0%</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4.5%</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8.5%</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52.9%</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1981 – 1990 </a:t>
                      </a:r>
                    </a:p>
                  </a:txBody>
                  <a:tcPr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9.3%</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4.6%</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13.9%</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33.1%</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1991 – 2000 </a:t>
                      </a:r>
                    </a:p>
                  </a:txBody>
                  <a:tcPr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14.9%</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2.6%</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17.5%</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14.9%</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2001 – 2010 </a:t>
                      </a:r>
                    </a:p>
                  </a:txBody>
                  <a:tcPr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-0.5%</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1.9%</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1.4%</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cs typeface="Arial" panose="020B0604020202020204" pitchFamily="34" charset="0"/>
                        </a:rPr>
                        <a:t>135.7%</a:t>
                      </a:r>
                    </a:p>
                  </a:txBody>
                  <a:tcPr marL="9525" marR="9525" marT="9525"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2011 –</a:t>
                      </a:r>
                      <a:r>
                        <a:rPr lang="en-US" sz="1000" b="0" i="0" u="none" strike="noStrike" baseline="0" dirty="0">
                          <a:solidFill>
                            <a:schemeClr val="tx1"/>
                          </a:solidFill>
                          <a:latin typeface="Arial Nova Light" panose="020B0304020202020204" pitchFamily="34" charset="0"/>
                          <a:cs typeface="Arial" panose="020B0604020202020204" pitchFamily="34" charset="0"/>
                        </a:rPr>
                        <a:t> </a:t>
                      </a:r>
                      <a:r>
                        <a:rPr lang="en-US" sz="1000" b="0" i="0" u="none" strike="noStrike" dirty="0">
                          <a:solidFill>
                            <a:schemeClr val="tx1"/>
                          </a:solidFill>
                          <a:latin typeface="Arial Nova Light" panose="020B0304020202020204" pitchFamily="34" charset="0"/>
                          <a:cs typeface="Arial" panose="020B0604020202020204" pitchFamily="34" charset="0"/>
                        </a:rPr>
                        <a:t>2020</a:t>
                      </a:r>
                    </a:p>
                  </a:txBody>
                  <a:tcPr marR="9525" marT="9525" marB="0" anchor="ct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11.6%</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2.3%</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13.9%</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u="none" strike="noStrike" dirty="0">
                          <a:solidFill>
                            <a:schemeClr val="tx1"/>
                          </a:solidFill>
                          <a:effectLst/>
                          <a:latin typeface="Arial Nova Light" panose="020B0304020202020204" pitchFamily="34" charset="0"/>
                          <a:cs typeface="Arial" panose="020B0604020202020204" pitchFamily="34" charset="0"/>
                        </a:rPr>
                        <a:t>16.7%</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2983">
                <a:tc>
                  <a:txBody>
                    <a:bodyPr/>
                    <a:lstStyle/>
                    <a:p>
                      <a:pPr algn="l" rtl="0" fontAlgn="ctr"/>
                      <a:r>
                        <a:rPr lang="en-US" sz="1000" b="0" i="0" u="none" strike="noStrike" dirty="0">
                          <a:solidFill>
                            <a:schemeClr val="tx1"/>
                          </a:solidFill>
                          <a:latin typeface="Arial Nova Light" panose="020B0304020202020204" pitchFamily="34" charset="0"/>
                          <a:cs typeface="Arial" panose="020B0604020202020204" pitchFamily="34" charset="0"/>
                        </a:rPr>
                        <a:t>2021</a:t>
                      </a:r>
                    </a:p>
                  </a:txBody>
                  <a:tcPr marR="9525" marT="9525" marB="0" anchor="ctr">
                    <a:lnL w="12700" cap="flat" cmpd="sng" algn="ctr">
                      <a:noFill/>
                      <a:prstDash val="solid"/>
                      <a:round/>
                      <a:headEnd type="none" w="med" len="med"/>
                      <a:tailEnd type="none" w="med" len="med"/>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26.9%</a:t>
                      </a:r>
                    </a:p>
                  </a:txBody>
                  <a:tcPr marL="0" marR="0" marT="0" marB="0" anchor="ctr">
                    <a:lnL w="12700" cmpd="sng">
                      <a:noFill/>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1.8%</a:t>
                      </a:r>
                    </a:p>
                  </a:txBody>
                  <a:tcPr marL="0" marR="0" marT="0" marB="0" anchor="ctr">
                    <a:lnL w="12700" cmpd="sng">
                      <a:noFill/>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a:solidFill>
                            <a:schemeClr val="tx1"/>
                          </a:solidFill>
                          <a:effectLst/>
                          <a:latin typeface="Arial Nova Light" panose="020B0304020202020204" pitchFamily="34" charset="0"/>
                        </a:rPr>
                        <a:t>28.7%</a:t>
                      </a:r>
                    </a:p>
                  </a:txBody>
                  <a:tcPr marL="0" marR="0" marT="0" marB="0" anchor="ctr">
                    <a:lnL w="12700" cmpd="sng">
                      <a:noFill/>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rPr>
                        <a:t>6.2%</a:t>
                      </a:r>
                    </a:p>
                  </a:txBody>
                  <a:tcPr marL="0" marR="0" marT="0" marB="0" anchor="ctr">
                    <a:lnL w="12700" cmpd="sng">
                      <a:noFill/>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72983">
                <a:tc>
                  <a:txBody>
                    <a:bodyPr/>
                    <a:lstStyle/>
                    <a:p>
                      <a:pPr algn="l" rtl="0" fontAlgn="ctr"/>
                      <a:r>
                        <a:rPr lang="en-US" sz="1000" b="1" i="0" u="none" strike="noStrike" dirty="0">
                          <a:solidFill>
                            <a:schemeClr val="tx1"/>
                          </a:solidFill>
                          <a:latin typeface="Arial Nova Light" panose="020B0304020202020204" pitchFamily="34" charset="0"/>
                          <a:cs typeface="Arial" panose="020B0604020202020204" pitchFamily="34" charset="0"/>
                        </a:rPr>
                        <a:t>Average across Decades</a:t>
                      </a:r>
                    </a:p>
                  </a:txBody>
                  <a:tcPr marR="9525" marT="9525" marB="0" anchor="ctr">
                    <a:lnL w="12700" cap="flat" cmpd="sng" algn="ctr">
                      <a:noFill/>
                      <a:prstDash val="solid"/>
                      <a:round/>
                      <a:headEnd type="none" w="med" len="med"/>
                      <a:tailEnd type="none" w="med" len="med"/>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b"/>
                      <a:r>
                        <a:rPr lang="en-US" sz="1000" b="1" i="0" u="none" strike="noStrike" dirty="0">
                          <a:solidFill>
                            <a:schemeClr val="tx1"/>
                          </a:solidFill>
                          <a:latin typeface="Arial Nova Light" panose="020B0304020202020204" pitchFamily="34" charset="0"/>
                          <a:cs typeface="Arial" panose="020B0604020202020204" pitchFamily="34" charset="0"/>
                        </a:rPr>
                        <a:t>4.6%</a:t>
                      </a:r>
                    </a:p>
                  </a:txBody>
                  <a:tcPr marL="9525" marR="9525" marT="9525" marB="0" anchor="ctr">
                    <a:lnL w="12700" cmpd="sng">
                      <a:noFill/>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b"/>
                      <a:r>
                        <a:rPr lang="en-US" sz="1000" b="1" i="0" u="none" strike="noStrike" dirty="0">
                          <a:solidFill>
                            <a:schemeClr val="tx1"/>
                          </a:solidFill>
                          <a:latin typeface="Arial Nova Light" panose="020B0304020202020204" pitchFamily="34" charset="0"/>
                          <a:cs typeface="Arial" panose="020B0604020202020204" pitchFamily="34" charset="0"/>
                        </a:rPr>
                        <a:t>4.5%</a:t>
                      </a:r>
                    </a:p>
                  </a:txBody>
                  <a:tcPr marL="9525" marR="9525" marT="9525" marB="0" anchor="ctr">
                    <a:lnL w="12700" cmpd="sng">
                      <a:noFill/>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b"/>
                      <a:r>
                        <a:rPr lang="en-US" sz="1000" b="1" i="0" u="none" strike="noStrike" dirty="0">
                          <a:solidFill>
                            <a:schemeClr val="tx1"/>
                          </a:solidFill>
                          <a:latin typeface="Arial Nova Light" panose="020B0304020202020204" pitchFamily="34" charset="0"/>
                          <a:cs typeface="Arial" panose="020B0604020202020204" pitchFamily="34" charset="0"/>
                        </a:rPr>
                        <a:t>9.1%</a:t>
                      </a:r>
                    </a:p>
                  </a:txBody>
                  <a:tcPr marL="9525" marR="9525" marT="9525" marB="0" anchor="ctr">
                    <a:lnL w="12700" cmpd="sng">
                      <a:noFill/>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b"/>
                      <a:r>
                        <a:rPr lang="en-US" sz="1000" b="1" i="0" u="none" strike="noStrike" dirty="0">
                          <a:solidFill>
                            <a:schemeClr val="tx1"/>
                          </a:solidFill>
                          <a:latin typeface="Arial Nova Light" panose="020B0304020202020204" pitchFamily="34" charset="0"/>
                          <a:cs typeface="Arial" panose="020B0604020202020204" pitchFamily="34" charset="0"/>
                        </a:rPr>
                        <a:t>49.3%</a:t>
                      </a:r>
                    </a:p>
                  </a:txBody>
                  <a:tcPr marL="9525" marR="9525" marT="9525" marB="0" anchor="ctr">
                    <a:lnL w="12700" cmpd="sng">
                      <a:noFill/>
                    </a:lnL>
                    <a:lnR w="12700" cmpd="sng">
                      <a:noFill/>
                    </a:lnR>
                    <a:lnT w="12700" cap="flat" cmpd="sng" algn="ctr">
                      <a:solidFill>
                        <a:srgbClr val="E9E9E9"/>
                      </a:solidFill>
                      <a:prstDash val="solid"/>
                      <a:round/>
                      <a:headEnd type="none" w="med" len="med"/>
                      <a:tailEnd type="none" w="med" len="med"/>
                    </a:lnT>
                    <a:lnB w="12700" cap="flat" cmpd="sng" algn="ctr">
                      <a:solidFill>
                        <a:srgbClr val="E9E9E9"/>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12"/>
                  </a:ext>
                </a:extLst>
              </a:tr>
              <a:tr h="172983">
                <a:tc>
                  <a:txBody>
                    <a:bodyPr/>
                    <a:lstStyle/>
                    <a:p>
                      <a:pPr algn="l" rtl="0" fontAlgn="ctr"/>
                      <a:r>
                        <a:rPr lang="en-US" sz="1000" b="1" i="0" u="none" strike="noStrike" dirty="0">
                          <a:solidFill>
                            <a:schemeClr val="tx1"/>
                          </a:solidFill>
                          <a:latin typeface="Arial Nova Light" panose="020B0304020202020204" pitchFamily="34" charset="0"/>
                          <a:cs typeface="Arial" panose="020B0604020202020204" pitchFamily="34" charset="0"/>
                        </a:rPr>
                        <a:t>Standard Dev across Decades</a:t>
                      </a:r>
                    </a:p>
                  </a:txBody>
                  <a:tcPr marR="9525" marT="9525" marB="0" anchor="ctr">
                    <a:lnL w="12700" cap="flat" cmpd="sng" algn="ctr">
                      <a:noFill/>
                      <a:prstDash val="solid"/>
                      <a:round/>
                      <a:headEnd type="none" w="med" len="med"/>
                      <a:tailEnd type="none" w="med" len="med"/>
                    </a:lnL>
                    <a:lnR w="12700" cmpd="sng">
                      <a:noFill/>
                    </a:lnR>
                    <a:lnT w="12700" cap="flat" cmpd="sng" algn="ctr">
                      <a:solidFill>
                        <a:srgbClr val="E9E9E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b"/>
                      <a:r>
                        <a:rPr lang="en-US" sz="1000" b="1" i="0" u="none" strike="noStrike" dirty="0">
                          <a:solidFill>
                            <a:schemeClr val="tx1"/>
                          </a:solidFill>
                          <a:latin typeface="Arial Nova Light" panose="020B0304020202020204" pitchFamily="34" charset="0"/>
                          <a:cs typeface="Arial" panose="020B0604020202020204" pitchFamily="34" charset="0"/>
                        </a:rPr>
                        <a:t>5.4%</a:t>
                      </a:r>
                    </a:p>
                  </a:txBody>
                  <a:tcPr marL="9525" marR="9525" marT="9525" marB="0" anchor="ctr">
                    <a:lnL w="12700" cmpd="sng">
                      <a:noFill/>
                    </a:lnL>
                    <a:lnR w="12700" cmpd="sng">
                      <a:noFill/>
                    </a:lnR>
                    <a:lnT w="12700" cap="flat" cmpd="sng" algn="ctr">
                      <a:solidFill>
                        <a:srgbClr val="E9E9E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b"/>
                      <a:r>
                        <a:rPr lang="en-US" sz="1000" b="1" i="0" u="none" strike="noStrike" dirty="0">
                          <a:solidFill>
                            <a:schemeClr val="tx1"/>
                          </a:solidFill>
                          <a:latin typeface="Arial Nova Light" panose="020B0304020202020204" pitchFamily="34" charset="0"/>
                          <a:cs typeface="Arial" panose="020B0604020202020204" pitchFamily="34" charset="0"/>
                        </a:rPr>
                        <a:t>1.4%</a:t>
                      </a:r>
                    </a:p>
                  </a:txBody>
                  <a:tcPr marL="9525" marR="9525" marT="9525" marB="0" anchor="ctr">
                    <a:lnL w="12700" cmpd="sng">
                      <a:noFill/>
                    </a:lnL>
                    <a:lnR w="12700" cmpd="sng">
                      <a:noFill/>
                    </a:lnR>
                    <a:lnT w="12700" cap="flat" cmpd="sng" algn="ctr">
                      <a:solidFill>
                        <a:srgbClr val="E9E9E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b"/>
                      <a:r>
                        <a:rPr lang="en-US" sz="1000" b="1" i="0" u="none" strike="noStrike" dirty="0">
                          <a:solidFill>
                            <a:schemeClr val="tx1"/>
                          </a:solidFill>
                          <a:latin typeface="Arial Nova Light" panose="020B0304020202020204" pitchFamily="34" charset="0"/>
                          <a:cs typeface="Arial" panose="020B0604020202020204" pitchFamily="34" charset="0"/>
                        </a:rPr>
                        <a:t>5.1%</a:t>
                      </a:r>
                    </a:p>
                  </a:txBody>
                  <a:tcPr marL="9525" marR="9525" marT="9525" marB="0" anchor="ctr">
                    <a:lnL w="12700" cmpd="sng">
                      <a:noFill/>
                    </a:lnL>
                    <a:lnR w="12700" cmpd="sng">
                      <a:noFill/>
                    </a:lnR>
                    <a:lnT w="12700" cap="flat" cmpd="sng" algn="ctr">
                      <a:solidFill>
                        <a:srgbClr val="E9E9E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rtl="0" fontAlgn="b"/>
                      <a:r>
                        <a:rPr lang="en-US" sz="1000" b="1" i="0" u="none" strike="noStrike" dirty="0">
                          <a:solidFill>
                            <a:schemeClr val="tx1"/>
                          </a:solidFill>
                          <a:latin typeface="Arial Nova Light" panose="020B0304020202020204" pitchFamily="34" charset="0"/>
                          <a:cs typeface="Arial" panose="020B0604020202020204" pitchFamily="34" charset="0"/>
                        </a:rPr>
                        <a:t> </a:t>
                      </a:r>
                    </a:p>
                  </a:txBody>
                  <a:tcPr marL="9525" marR="9525" marT="9525" marB="0" anchor="ctr">
                    <a:lnL w="12700" cmpd="sng">
                      <a:noFill/>
                    </a:lnL>
                    <a:lnR w="12700" cmpd="sng">
                      <a:noFill/>
                    </a:lnR>
                    <a:lnT w="12700" cap="flat" cmpd="sng" algn="ctr">
                      <a:solidFill>
                        <a:srgbClr val="E9E9E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13"/>
                  </a:ext>
                </a:extLst>
              </a:tr>
            </a:tbl>
          </a:graphicData>
        </a:graphic>
      </p:graphicFrame>
      <p:sp>
        <p:nvSpPr>
          <p:cNvPr id="5" name="Footer Placeholder 4">
            <a:extLst>
              <a:ext uri="{FF2B5EF4-FFF2-40B4-BE49-F238E27FC236}">
                <a16:creationId xmlns:a16="http://schemas.microsoft.com/office/drawing/2014/main" id="{908CA692-55B6-4C06-B935-B79909083E3F}"/>
              </a:ext>
            </a:extLst>
          </p:cNvPr>
          <p:cNvSpPr>
            <a:spLocks noGrp="1"/>
          </p:cNvSpPr>
          <p:nvPr>
            <p:ph type="ftr" sz="quarter" idx="11"/>
          </p:nvPr>
        </p:nvSpPr>
        <p:spPr/>
        <p:txBody>
          <a:bodyPr/>
          <a:lstStyle/>
          <a:p>
            <a:r>
              <a:rPr lang="en-US"/>
              <a:t>This material is for investment professional use only.</a:t>
            </a:r>
            <a:endParaRPr lang="en-US" dirty="0"/>
          </a:p>
        </p:txBody>
      </p:sp>
      <p:sp>
        <p:nvSpPr>
          <p:cNvPr id="6" name="Slide Number Placeholder 5">
            <a:extLst>
              <a:ext uri="{FF2B5EF4-FFF2-40B4-BE49-F238E27FC236}">
                <a16:creationId xmlns:a16="http://schemas.microsoft.com/office/drawing/2014/main" id="{8EE786A3-7243-4B97-A406-61FF3FBD758A}"/>
              </a:ext>
            </a:extLst>
          </p:cNvPr>
          <p:cNvSpPr>
            <a:spLocks noGrp="1"/>
          </p:cNvSpPr>
          <p:nvPr>
            <p:ph type="sldNum" sz="quarter" idx="12"/>
          </p:nvPr>
        </p:nvSpPr>
        <p:spPr/>
        <p:txBody>
          <a:bodyPr/>
          <a:lstStyle/>
          <a:p>
            <a:fld id="{07AD6B60-1C19-2246-A923-3503AC7EC2C5}" type="slidenum">
              <a:rPr lang="en-US" smtClean="0"/>
              <a:pPr/>
              <a:t>31</a:t>
            </a:fld>
            <a:endParaRPr lang="en-US" dirty="0"/>
          </a:p>
        </p:txBody>
      </p:sp>
      <p:sp>
        <p:nvSpPr>
          <p:cNvPr id="13" name="Text Placeholder 12">
            <a:extLst>
              <a:ext uri="{FF2B5EF4-FFF2-40B4-BE49-F238E27FC236}">
                <a16:creationId xmlns:a16="http://schemas.microsoft.com/office/drawing/2014/main" id="{70F0D39A-A943-412F-B66F-F46AEBD78518}"/>
              </a:ext>
            </a:extLst>
          </p:cNvPr>
          <p:cNvSpPr>
            <a:spLocks noGrp="1"/>
          </p:cNvSpPr>
          <p:nvPr>
            <p:ph type="body" sz="quarter" idx="15"/>
          </p:nvPr>
        </p:nvSpPr>
        <p:spPr/>
        <p:txBody>
          <a:bodyPr/>
          <a:lstStyle/>
          <a:p>
            <a:r>
              <a:rPr lang="en-US" dirty="0"/>
              <a:t>Thornburg Investment Income Builder Fund</a:t>
            </a:r>
          </a:p>
        </p:txBody>
      </p:sp>
      <p:sp>
        <p:nvSpPr>
          <p:cNvPr id="15" name="Text Placeholder 14">
            <a:extLst>
              <a:ext uri="{FF2B5EF4-FFF2-40B4-BE49-F238E27FC236}">
                <a16:creationId xmlns:a16="http://schemas.microsoft.com/office/drawing/2014/main" id="{9A23F52A-15DC-47E0-90E2-C3EDDD31F777}"/>
              </a:ext>
            </a:extLst>
          </p:cNvPr>
          <p:cNvSpPr>
            <a:spLocks noGrp="1"/>
          </p:cNvSpPr>
          <p:nvPr>
            <p:ph type="body" sz="quarter" idx="19"/>
          </p:nvPr>
        </p:nvSpPr>
        <p:spPr>
          <a:xfrm>
            <a:off x="609602" y="1554481"/>
            <a:ext cx="8540751" cy="161583"/>
          </a:xfrm>
        </p:spPr>
        <p:txBody>
          <a:bodyPr/>
          <a:lstStyle/>
          <a:p>
            <a:r>
              <a:rPr lang="en-US" dirty="0"/>
              <a:t>Over the long term, total shareholder returns (TSR) are roughly 50% price/50% dividends.</a:t>
            </a:r>
          </a:p>
        </p:txBody>
      </p:sp>
      <p:sp>
        <p:nvSpPr>
          <p:cNvPr id="16" name="Text Placeholder 15">
            <a:extLst>
              <a:ext uri="{FF2B5EF4-FFF2-40B4-BE49-F238E27FC236}">
                <a16:creationId xmlns:a16="http://schemas.microsoft.com/office/drawing/2014/main" id="{778E6E27-10B7-40C7-81A1-4F2C7DE839B3}"/>
              </a:ext>
            </a:extLst>
          </p:cNvPr>
          <p:cNvSpPr>
            <a:spLocks noGrp="1"/>
          </p:cNvSpPr>
          <p:nvPr>
            <p:ph type="body" sz="quarter" idx="20"/>
          </p:nvPr>
        </p:nvSpPr>
        <p:spPr>
          <a:xfrm>
            <a:off x="621792" y="5406000"/>
            <a:ext cx="10570464" cy="115416"/>
          </a:xfrm>
        </p:spPr>
        <p:txBody>
          <a:bodyPr/>
          <a:lstStyle/>
          <a:p>
            <a:r>
              <a:rPr lang="en-US" dirty="0"/>
              <a:t>Past performance does not guarantee future results.</a:t>
            </a:r>
          </a:p>
        </p:txBody>
      </p:sp>
      <p:sp>
        <p:nvSpPr>
          <p:cNvPr id="14" name="Text Placeholder 13"/>
          <p:cNvSpPr>
            <a:spLocks noGrp="1"/>
          </p:cNvSpPr>
          <p:nvPr>
            <p:ph type="body" sz="quarter" idx="21"/>
          </p:nvPr>
        </p:nvSpPr>
        <p:spPr>
          <a:xfrm>
            <a:off x="621792" y="5596130"/>
            <a:ext cx="10570464" cy="92333"/>
          </a:xfrm>
        </p:spPr>
        <p:txBody>
          <a:bodyPr/>
          <a:lstStyle/>
          <a:p>
            <a:r>
              <a:rPr lang="en-US" dirty="0"/>
              <a:t>Sources: Jack W. Wilson and Charles P. Jones, “An Analysis of the S&amp;P 500 Index and Cowles’s Extensions: Price Indexes and Stock Returns, 1870–1999”, Journal of Business, 2002, vol. 75 no 3. Data after 1990 is from Bloomberg, Confluence, and FactSet. Calculated by Thornburg Investment Management. Returns are annualized.</a:t>
            </a:r>
          </a:p>
        </p:txBody>
      </p:sp>
    </p:spTree>
    <p:extLst>
      <p:ext uri="{BB962C8B-B14F-4D97-AF65-F5344CB8AC3E}">
        <p14:creationId xmlns:p14="http://schemas.microsoft.com/office/powerpoint/2010/main" val="43441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8212D13-EF39-49F5-9689-50DEA5EAE12A}"/>
              </a:ext>
            </a:extLst>
          </p:cNvPr>
          <p:cNvPicPr>
            <a:picLocks noGrp="1" noChangeAspect="1"/>
          </p:cNvPicPr>
          <p:nvPr>
            <p:ph type="pic" sz="quarter" idx="10"/>
          </p:nvPr>
        </p:nvPicPr>
        <p:blipFill>
          <a:blip r:embed="rId3"/>
          <a:srcRect t="16249" b="16249"/>
          <a:stretch>
            <a:fillRect/>
          </a:stretch>
        </p:blipFill>
        <p:spPr/>
      </p:pic>
      <p:sp>
        <p:nvSpPr>
          <p:cNvPr id="13" name="Rectangle 12">
            <a:extLst>
              <a:ext uri="{FF2B5EF4-FFF2-40B4-BE49-F238E27FC236}">
                <a16:creationId xmlns:a16="http://schemas.microsoft.com/office/drawing/2014/main" id="{7BD4F4EB-BB0E-4955-A297-C9A558BBFD85}"/>
              </a:ext>
            </a:extLst>
          </p:cNvPr>
          <p:cNvSpPr/>
          <p:nvPr/>
        </p:nvSpPr>
        <p:spPr>
          <a:xfrm>
            <a:off x="898917" y="3153395"/>
            <a:ext cx="2743200" cy="274320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2" name="Title 1">
            <a:extLst>
              <a:ext uri="{FF2B5EF4-FFF2-40B4-BE49-F238E27FC236}">
                <a16:creationId xmlns:a16="http://schemas.microsoft.com/office/drawing/2014/main" id="{34725A1F-43BA-4EFE-B582-83E34C194B97}"/>
              </a:ext>
            </a:extLst>
          </p:cNvPr>
          <p:cNvSpPr>
            <a:spLocks noGrp="1"/>
          </p:cNvSpPr>
          <p:nvPr>
            <p:ph type="title"/>
          </p:nvPr>
        </p:nvSpPr>
        <p:spPr>
          <a:xfrm>
            <a:off x="1828802" y="4352545"/>
            <a:ext cx="8540751" cy="313932"/>
          </a:xfrm>
        </p:spPr>
        <p:txBody>
          <a:bodyPr/>
          <a:lstStyle/>
          <a:p>
            <a:r>
              <a:rPr lang="en-US" sz="1600" dirty="0">
                <a:solidFill>
                  <a:schemeClr val="bg1"/>
                </a:solidFill>
                <a:latin typeface="Arial Nova Cond" panose="020B0506020202020204" pitchFamily="34" charset="0"/>
              </a:rPr>
              <a:t>Q&amp;A</a:t>
            </a:r>
          </a:p>
        </p:txBody>
      </p:sp>
    </p:spTree>
    <p:extLst>
      <p:ext uri="{BB962C8B-B14F-4D97-AF65-F5344CB8AC3E}">
        <p14:creationId xmlns:p14="http://schemas.microsoft.com/office/powerpoint/2010/main" val="24728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5"/>
          </p:nvPr>
        </p:nvSpPr>
        <p:spPr>
          <a:xfrm>
            <a:off x="622822" y="5024615"/>
            <a:ext cx="10959577" cy="153888"/>
          </a:xfrm>
        </p:spPr>
        <p:txBody>
          <a:bodyPr/>
          <a:lstStyle/>
          <a:p>
            <a:pPr lvl="0"/>
            <a:r>
              <a:rPr lang="en-US"/>
              <a:t>Thornburg Funds are distributed by Thornburg Securities Corporation.</a:t>
            </a:r>
          </a:p>
          <a:p>
            <a:pPr lvl="0"/>
            <a:r>
              <a:rPr lang="en-US"/>
              <a:t>2300 North Ridgetop Road </a:t>
            </a:r>
            <a:br>
              <a:rPr lang="en-US"/>
            </a:br>
            <a:r>
              <a:rPr lang="en-US"/>
              <a:t>Santa Fe, New Mexico 87506</a:t>
            </a:r>
          </a:p>
          <a:p>
            <a:r>
              <a:rPr lang="en-US"/>
              <a:t>877-215-1330</a:t>
            </a:r>
          </a:p>
          <a:p>
            <a:endParaRPr lang="en-US"/>
          </a:p>
          <a:p>
            <a:r>
              <a:rPr lang="en-US"/>
              <a:t>Not FDIC Insured. May lose value. No bank guarantee.</a:t>
            </a:r>
          </a:p>
          <a:p>
            <a:endParaRPr lang="en-US" dirty="0"/>
          </a:p>
        </p:txBody>
      </p:sp>
      <p:sp>
        <p:nvSpPr>
          <p:cNvPr id="7" name="Text Placeholder 6"/>
          <p:cNvSpPr>
            <a:spLocks noGrp="1"/>
          </p:cNvSpPr>
          <p:nvPr>
            <p:ph type="body" sz="quarter" idx="16"/>
          </p:nvPr>
        </p:nvSpPr>
        <p:spPr>
          <a:xfrm>
            <a:off x="622821" y="3836909"/>
            <a:ext cx="10959579" cy="215444"/>
          </a:xfrm>
        </p:spPr>
        <p:txBody>
          <a:bodyPr/>
          <a:lstStyle/>
          <a:p>
            <a:r>
              <a:rPr lang="en-US"/>
              <a:t>Before investing, carefully consider the Fund’s investment goals, risks, charges, and expenses. For a prospectus or summary prospectus containing this and other information, contact your financial advisor or visit thornburg.com. Read them carefully before investing.</a:t>
            </a:r>
            <a:endParaRPr lang="en-US" dirty="0"/>
          </a:p>
        </p:txBody>
      </p:sp>
    </p:spTree>
    <p:extLst>
      <p:ext uri="{BB962C8B-B14F-4D97-AF65-F5344CB8AC3E}">
        <p14:creationId xmlns:p14="http://schemas.microsoft.com/office/powerpoint/2010/main" val="195950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4F40807-D7C5-491F-99A3-4F4E80F5EC86}"/>
              </a:ext>
            </a:extLst>
          </p:cNvPr>
          <p:cNvSpPr>
            <a:spLocks noGrp="1"/>
          </p:cNvSpPr>
          <p:nvPr>
            <p:ph sz="half" idx="1"/>
          </p:nvPr>
        </p:nvSpPr>
        <p:spPr>
          <a:xfrm>
            <a:off x="612648" y="2231136"/>
            <a:ext cx="2624328" cy="2531364"/>
          </a:xfrm>
        </p:spPr>
        <p:txBody>
          <a:bodyPr/>
          <a:lstStyle/>
          <a:p>
            <a:r>
              <a:rPr lang="en-US" sz="1200" dirty="0"/>
              <a:t>Increases in allocations toward tools for digital communication (Information Technology) and selected beaten down Financials</a:t>
            </a:r>
          </a:p>
          <a:p>
            <a:r>
              <a:rPr lang="en-US" sz="1200" dirty="0"/>
              <a:t>Cuts to portfolio allocations to Energy, Communication Services and Real Estate</a:t>
            </a:r>
          </a:p>
        </p:txBody>
      </p:sp>
      <p:sp>
        <p:nvSpPr>
          <p:cNvPr id="3" name="Footer Placeholder 2">
            <a:extLst>
              <a:ext uri="{FF2B5EF4-FFF2-40B4-BE49-F238E27FC236}">
                <a16:creationId xmlns:a16="http://schemas.microsoft.com/office/drawing/2014/main" id="{33E96A3D-1A0B-44CC-9B36-AF18B363E107}"/>
              </a:ext>
            </a:extLst>
          </p:cNvPr>
          <p:cNvSpPr>
            <a:spLocks noGrp="1"/>
          </p:cNvSpPr>
          <p:nvPr>
            <p:ph type="ftr" sz="quarter" idx="11"/>
          </p:nvPr>
        </p:nvSpPr>
        <p:spPr>
          <a:xfrm>
            <a:off x="6096000" y="6356353"/>
            <a:ext cx="5154592" cy="182877"/>
          </a:xfrm>
        </p:spPr>
        <p:txBody>
          <a:bodyPr/>
          <a:lstStyle/>
          <a:p>
            <a:r>
              <a:rPr lang="en-US" dirty="0"/>
              <a:t>This material is for investment professional use only.</a:t>
            </a:r>
          </a:p>
        </p:txBody>
      </p:sp>
      <p:sp>
        <p:nvSpPr>
          <p:cNvPr id="4"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FA019176-822F-4910-B4C9-E6B33697E580}" type="slidenum">
              <a:rPr lang="en-US" smtClean="0"/>
              <a:pPr/>
              <a:t>4</a:t>
            </a:fld>
            <a:endParaRPr lang="en-US" dirty="0"/>
          </a:p>
        </p:txBody>
      </p:sp>
      <p:sp>
        <p:nvSpPr>
          <p:cNvPr id="6" name="Text Placeholder 5">
            <a:extLst>
              <a:ext uri="{FF2B5EF4-FFF2-40B4-BE49-F238E27FC236}">
                <a16:creationId xmlns:a16="http://schemas.microsoft.com/office/drawing/2014/main" id="{9D31B4F5-94DB-4551-8860-AB8B22002377}"/>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16" name="Text Placeholder 15"/>
          <p:cNvSpPr>
            <a:spLocks noGrp="1"/>
          </p:cNvSpPr>
          <p:nvPr>
            <p:ph type="body" sz="quarter" idx="20"/>
          </p:nvPr>
        </p:nvSpPr>
        <p:spPr>
          <a:xfrm>
            <a:off x="621792" y="5406000"/>
            <a:ext cx="10570464" cy="115416"/>
          </a:xfrm>
        </p:spPr>
        <p:txBody>
          <a:bodyPr/>
          <a:lstStyle/>
          <a:p>
            <a:endParaRPr lang="en-US" dirty="0"/>
          </a:p>
        </p:txBody>
      </p:sp>
      <p:sp>
        <p:nvSpPr>
          <p:cNvPr id="20" name="Text Placeholder 19"/>
          <p:cNvSpPr>
            <a:spLocks noGrp="1"/>
          </p:cNvSpPr>
          <p:nvPr>
            <p:ph type="body" sz="quarter" idx="21"/>
          </p:nvPr>
        </p:nvSpPr>
        <p:spPr>
          <a:xfrm>
            <a:off x="622300" y="5595938"/>
            <a:ext cx="10569575" cy="184666"/>
          </a:xfrm>
        </p:spPr>
        <p:txBody>
          <a:bodyPr/>
          <a:lstStyle/>
          <a:p>
            <a:r>
              <a:rPr lang="en-US" dirty="0"/>
              <a:t>Source: Bloomberg</a:t>
            </a:r>
          </a:p>
          <a:p>
            <a:r>
              <a:rPr lang="en-US" dirty="0"/>
              <a:t>Sector weights are percentages of total equity. Portfolio holdings are subject to change daily.</a:t>
            </a:r>
          </a:p>
        </p:txBody>
      </p:sp>
      <p:sp>
        <p:nvSpPr>
          <p:cNvPr id="2" name="Title 1">
            <a:extLst>
              <a:ext uri="{FF2B5EF4-FFF2-40B4-BE49-F238E27FC236}">
                <a16:creationId xmlns:a16="http://schemas.microsoft.com/office/drawing/2014/main" id="{41AD353D-3AB1-47FC-BA3C-ADFDE592D32C}"/>
              </a:ext>
            </a:extLst>
          </p:cNvPr>
          <p:cNvSpPr>
            <a:spLocks noGrp="1"/>
          </p:cNvSpPr>
          <p:nvPr>
            <p:ph type="title"/>
          </p:nvPr>
        </p:nvSpPr>
        <p:spPr>
          <a:xfrm>
            <a:off x="609601" y="1216958"/>
            <a:ext cx="8539795" cy="249299"/>
          </a:xfrm>
        </p:spPr>
        <p:txBody>
          <a:bodyPr/>
          <a:lstStyle/>
          <a:p>
            <a:r>
              <a:rPr lang="en-US" dirty="0"/>
              <a:t>Overview of Equity Portfolio Allocation Shifts</a:t>
            </a:r>
          </a:p>
        </p:txBody>
      </p:sp>
      <p:sp>
        <p:nvSpPr>
          <p:cNvPr id="30" name="Text Placeholder 29">
            <a:extLst>
              <a:ext uri="{FF2B5EF4-FFF2-40B4-BE49-F238E27FC236}">
                <a16:creationId xmlns:a16="http://schemas.microsoft.com/office/drawing/2014/main" id="{5200AC32-845B-4169-97F2-5E2937705A3F}"/>
              </a:ext>
            </a:extLst>
          </p:cNvPr>
          <p:cNvSpPr>
            <a:spLocks noGrp="1"/>
          </p:cNvSpPr>
          <p:nvPr>
            <p:ph type="body" sz="quarter" idx="19"/>
          </p:nvPr>
        </p:nvSpPr>
        <p:spPr>
          <a:xfrm>
            <a:off x="609602" y="1554481"/>
            <a:ext cx="8540751" cy="161583"/>
          </a:xfrm>
        </p:spPr>
        <p:txBody>
          <a:bodyPr/>
          <a:lstStyle/>
          <a:p>
            <a:r>
              <a:rPr lang="en-US" dirty="0"/>
              <a:t>Thornburg Investment Income Builder equity portfolio’s comparative sector weights on various dates </a:t>
            </a:r>
          </a:p>
        </p:txBody>
      </p:sp>
      <p:sp>
        <p:nvSpPr>
          <p:cNvPr id="19" name="Content Placeholder 9">
            <a:extLst>
              <a:ext uri="{FF2B5EF4-FFF2-40B4-BE49-F238E27FC236}">
                <a16:creationId xmlns:a16="http://schemas.microsoft.com/office/drawing/2014/main" id="{4A39961A-4392-4916-A278-B66221E72990}"/>
              </a:ext>
            </a:extLst>
          </p:cNvPr>
          <p:cNvSpPr txBox="1">
            <a:spLocks/>
          </p:cNvSpPr>
          <p:nvPr/>
        </p:nvSpPr>
        <p:spPr>
          <a:xfrm>
            <a:off x="612648" y="2271908"/>
            <a:ext cx="2624328" cy="2531364"/>
          </a:xfrm>
          <a:prstGeom prst="rect">
            <a:avLst/>
          </a:prstGeom>
        </p:spPr>
        <p:txBody>
          <a:bodyPr vert="horz" lIns="0" tIns="0" rIns="0" bIns="0" rtlCol="0">
            <a:noAutofit/>
          </a:bodyPr>
          <a:lstStyle>
            <a:lvl1pPr marL="0" indent="0" algn="l" defTabSz="685800" rtl="0" eaLnBrk="1" latinLnBrk="0" hangingPunct="1">
              <a:lnSpc>
                <a:spcPct val="100000"/>
              </a:lnSpc>
              <a:spcBef>
                <a:spcPts val="0"/>
              </a:spcBef>
              <a:spcAft>
                <a:spcPts val="450"/>
              </a:spcAft>
              <a:buClr>
                <a:schemeClr val="tx2"/>
              </a:buClr>
              <a:buFontTx/>
              <a:buNone/>
              <a:defRPr sz="750" kern="1200">
                <a:solidFill>
                  <a:schemeClr val="tx1"/>
                </a:solidFill>
                <a:latin typeface="Arial Nova Light" panose="020B0304020202020204" pitchFamily="34" charset="0"/>
                <a:ea typeface="+mn-ea"/>
                <a:cs typeface="Arial" panose="020B0604020202020204" pitchFamily="34" charset="0"/>
              </a:defRPr>
            </a:lvl1pPr>
            <a:lvl2pPr marL="0" indent="0" algn="l" defTabSz="685800" rtl="0" eaLnBrk="1" latinLnBrk="0" hangingPunct="1">
              <a:lnSpc>
                <a:spcPct val="100000"/>
              </a:lnSpc>
              <a:spcBef>
                <a:spcPts val="0"/>
              </a:spcBef>
              <a:spcAft>
                <a:spcPts val="450"/>
              </a:spcAft>
              <a:buClr>
                <a:schemeClr val="tx2"/>
              </a:buClr>
              <a:buFontTx/>
              <a:buNone/>
              <a:defRPr sz="900" kern="1200">
                <a:solidFill>
                  <a:schemeClr val="tx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00000"/>
              </a:lnSpc>
              <a:spcBef>
                <a:spcPts val="0"/>
              </a:spcBef>
              <a:spcAft>
                <a:spcPts val="450"/>
              </a:spcAft>
              <a:buClr>
                <a:schemeClr val="tx2"/>
              </a:buClr>
              <a:buFontTx/>
              <a:buNone/>
              <a:defRPr sz="825"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2"/>
              </a:buClr>
              <a:buFont typeface="Wingdings" pitchFamily="2" charset="2"/>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p>
        </p:txBody>
      </p:sp>
      <p:graphicFrame>
        <p:nvGraphicFramePr>
          <p:cNvPr id="31" name="Content Placeholder 22">
            <a:extLst>
              <a:ext uri="{FF2B5EF4-FFF2-40B4-BE49-F238E27FC236}">
                <a16:creationId xmlns:a16="http://schemas.microsoft.com/office/drawing/2014/main" id="{96EC9F48-CF02-49BA-A666-0C4727B37C78}"/>
              </a:ext>
            </a:extLst>
          </p:cNvPr>
          <p:cNvGraphicFramePr>
            <a:graphicFrameLocks noGrp="1"/>
          </p:cNvGraphicFramePr>
          <p:nvPr>
            <p:ph sz="half" idx="2"/>
            <p:extLst>
              <p:ext uri="{D42A27DB-BD31-4B8C-83A1-F6EECF244321}">
                <p14:modId xmlns:p14="http://schemas.microsoft.com/office/powerpoint/2010/main" val="2516105746"/>
              </p:ext>
            </p:extLst>
          </p:nvPr>
        </p:nvGraphicFramePr>
        <p:xfrm>
          <a:off x="4005263" y="2203450"/>
          <a:ext cx="7598658" cy="2599907"/>
        </p:xfrm>
        <a:graphic>
          <a:graphicData uri="http://schemas.openxmlformats.org/drawingml/2006/table">
            <a:tbl>
              <a:tblPr>
                <a:tableStyleId>{5C22544A-7EE6-4342-B048-85BDC9FD1C3A}</a:tableStyleId>
              </a:tblPr>
              <a:tblGrid>
                <a:gridCol w="1303465">
                  <a:extLst>
                    <a:ext uri="{9D8B030D-6E8A-4147-A177-3AD203B41FA5}">
                      <a16:colId xmlns:a16="http://schemas.microsoft.com/office/drawing/2014/main" val="43364804"/>
                    </a:ext>
                  </a:extLst>
                </a:gridCol>
                <a:gridCol w="686505">
                  <a:extLst>
                    <a:ext uri="{9D8B030D-6E8A-4147-A177-3AD203B41FA5}">
                      <a16:colId xmlns:a16="http://schemas.microsoft.com/office/drawing/2014/main" val="1995661523"/>
                    </a:ext>
                  </a:extLst>
                </a:gridCol>
                <a:gridCol w="686505">
                  <a:extLst>
                    <a:ext uri="{9D8B030D-6E8A-4147-A177-3AD203B41FA5}">
                      <a16:colId xmlns:a16="http://schemas.microsoft.com/office/drawing/2014/main" val="1729509451"/>
                    </a:ext>
                  </a:extLst>
                </a:gridCol>
                <a:gridCol w="686505">
                  <a:extLst>
                    <a:ext uri="{9D8B030D-6E8A-4147-A177-3AD203B41FA5}">
                      <a16:colId xmlns:a16="http://schemas.microsoft.com/office/drawing/2014/main" val="3855701969"/>
                    </a:ext>
                  </a:extLst>
                </a:gridCol>
                <a:gridCol w="686505">
                  <a:extLst>
                    <a:ext uri="{9D8B030D-6E8A-4147-A177-3AD203B41FA5}">
                      <a16:colId xmlns:a16="http://schemas.microsoft.com/office/drawing/2014/main" val="3882830265"/>
                    </a:ext>
                  </a:extLst>
                </a:gridCol>
                <a:gridCol w="686505">
                  <a:extLst>
                    <a:ext uri="{9D8B030D-6E8A-4147-A177-3AD203B41FA5}">
                      <a16:colId xmlns:a16="http://schemas.microsoft.com/office/drawing/2014/main" val="20005"/>
                    </a:ext>
                  </a:extLst>
                </a:gridCol>
                <a:gridCol w="686505">
                  <a:extLst>
                    <a:ext uri="{9D8B030D-6E8A-4147-A177-3AD203B41FA5}">
                      <a16:colId xmlns:a16="http://schemas.microsoft.com/office/drawing/2014/main" val="20006"/>
                    </a:ext>
                  </a:extLst>
                </a:gridCol>
                <a:gridCol w="686505">
                  <a:extLst>
                    <a:ext uri="{9D8B030D-6E8A-4147-A177-3AD203B41FA5}">
                      <a16:colId xmlns:a16="http://schemas.microsoft.com/office/drawing/2014/main" val="2925230151"/>
                    </a:ext>
                  </a:extLst>
                </a:gridCol>
                <a:gridCol w="686505">
                  <a:extLst>
                    <a:ext uri="{9D8B030D-6E8A-4147-A177-3AD203B41FA5}">
                      <a16:colId xmlns:a16="http://schemas.microsoft.com/office/drawing/2014/main" val="1809388597"/>
                    </a:ext>
                  </a:extLst>
                </a:gridCol>
                <a:gridCol w="803153">
                  <a:extLst>
                    <a:ext uri="{9D8B030D-6E8A-4147-A177-3AD203B41FA5}">
                      <a16:colId xmlns:a16="http://schemas.microsoft.com/office/drawing/2014/main" val="3299041168"/>
                    </a:ext>
                  </a:extLst>
                </a:gridCol>
              </a:tblGrid>
              <a:tr h="148109">
                <a:tc>
                  <a:txBody>
                    <a:bodyPr/>
                    <a:lstStyle/>
                    <a:p>
                      <a:pPr algn="r" rtl="0" fontAlgn="b"/>
                      <a:endParaRPr lang="en-US" sz="1000" b="1" i="0" u="none" strike="noStrike" dirty="0">
                        <a:solidFill>
                          <a:srgbClr val="323232"/>
                        </a:solidFill>
                        <a:effectLst/>
                        <a:latin typeface="Arial Nova Light" panose="020B0304020202020204" pitchFamily="34" charset="0"/>
                        <a:cs typeface="Arial" panose="020B0604020202020204" pitchFamily="34" charset="0"/>
                      </a:endParaRPr>
                    </a:p>
                  </a:txBody>
                  <a:tcPr marL="8965" marR="8965" marT="8965" marB="0" anchor="b">
                    <a:noFill/>
                  </a:tcPr>
                </a:tc>
                <a:tc gridSpan="9">
                  <a:txBody>
                    <a:bodyPr/>
                    <a:lstStyle/>
                    <a:p>
                      <a:pPr algn="ctr" rtl="0" fontAlgn="b"/>
                      <a:r>
                        <a:rPr lang="en-US" sz="1000" b="1" u="none" strike="noStrike" dirty="0">
                          <a:solidFill>
                            <a:schemeClr val="tx1"/>
                          </a:solidFill>
                          <a:effectLst/>
                          <a:latin typeface="Arial Nova" panose="020B0504020202020204" pitchFamily="34" charset="0"/>
                          <a:cs typeface="Arial" panose="020B0604020202020204" pitchFamily="34" charset="0"/>
                        </a:rPr>
                        <a:t>SECTOR WEIGHTS (%) AS OF:</a:t>
                      </a:r>
                      <a:endParaRPr lang="en-US" sz="1000" b="1" i="0" u="none" strike="noStrike" dirty="0">
                        <a:solidFill>
                          <a:schemeClr val="tx1"/>
                        </a:solidFill>
                        <a:effectLst/>
                        <a:latin typeface="Arial Nova" panose="020B0504020202020204" pitchFamily="34" charset="0"/>
                        <a:cs typeface="Arial" panose="020B0604020202020204" pitchFamily="34" charset="0"/>
                      </a:endParaRPr>
                    </a:p>
                  </a:txBody>
                  <a:tcPr marL="8965" marR="8965" marT="8965" marB="0" anchor="b">
                    <a:lnB w="12700" cap="flat" cmpd="sng" algn="ctr">
                      <a:solidFill>
                        <a:schemeClr val="bg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rtl="0" fontAlgn="b"/>
                      <a:endParaRPr lang="en-US" sz="1000" b="1" i="0" u="none" strike="noStrike" dirty="0">
                        <a:solidFill>
                          <a:schemeClr val="tx2"/>
                        </a:solidFill>
                        <a:effectLst/>
                        <a:latin typeface="Arial Narrow" panose="020B0606020202030204" pitchFamily="34" charset="0"/>
                        <a:cs typeface="Arial" panose="020B0604020202020204" pitchFamily="34" charset="0"/>
                      </a:endParaRPr>
                    </a:p>
                  </a:txBody>
                  <a:tcPr marL="8965" marR="8965" marT="8965" marB="0" anchor="b">
                    <a:lnB w="12700" cap="flat" cmpd="sng" algn="ctr">
                      <a:solidFill>
                        <a:schemeClr val="bg2"/>
                      </a:solidFill>
                      <a:prstDash val="solid"/>
                      <a:round/>
                      <a:headEnd type="none" w="med" len="med"/>
                      <a:tailEnd type="none" w="med" len="med"/>
                    </a:lnB>
                    <a:noFill/>
                  </a:tcPr>
                </a:tc>
                <a:tc hMerge="1">
                  <a:txBody>
                    <a:bodyPr/>
                    <a:lstStyle/>
                    <a:p>
                      <a:pPr algn="ctr" rtl="0" fontAlgn="b"/>
                      <a:endParaRPr lang="en-US" sz="1000" b="1" i="0" u="none" strike="noStrike" dirty="0">
                        <a:solidFill>
                          <a:schemeClr val="tx2"/>
                        </a:solidFill>
                        <a:effectLst/>
                        <a:latin typeface="Arial Narrow" panose="020B0606020202030204" pitchFamily="34" charset="0"/>
                        <a:cs typeface="Arial" panose="020B0604020202020204" pitchFamily="34" charset="0"/>
                      </a:endParaRPr>
                    </a:p>
                  </a:txBody>
                  <a:tcPr marL="8965" marR="8965" marT="8965" marB="0" anchor="b">
                    <a:lnB w="12700" cap="flat" cmpd="sng" algn="ctr">
                      <a:solidFill>
                        <a:schemeClr val="bg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pPr algn="ctr" rtl="0" fontAlgn="b"/>
                      <a:endParaRPr lang="en-US" sz="1000" b="1" i="0" u="none" strike="noStrike" dirty="0">
                        <a:solidFill>
                          <a:srgbClr val="323232"/>
                        </a:solidFill>
                        <a:effectLst/>
                        <a:latin typeface="Arial Narrow" panose="020B0606020202030204" pitchFamily="34" charset="0"/>
                        <a:cs typeface="Arial" panose="020B0604020202020204" pitchFamily="34" charset="0"/>
                      </a:endParaRPr>
                    </a:p>
                  </a:txBody>
                  <a:tcPr marL="8965" marR="8965" marT="8965" marB="0" anchor="b">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675329651"/>
                  </a:ext>
                </a:extLst>
              </a:tr>
              <a:tr h="657367">
                <a:tc>
                  <a:txBody>
                    <a:bodyPr/>
                    <a:lstStyle/>
                    <a:p>
                      <a:pPr algn="l" fontAlgn="b"/>
                      <a:endParaRPr lang="en-US" sz="1000" b="1" i="0" u="none" strike="noStrike" dirty="0">
                        <a:solidFill>
                          <a:srgbClr val="000000"/>
                        </a:solidFill>
                        <a:effectLst/>
                        <a:latin typeface="Arial Nova Light" panose="020B0304020202020204" pitchFamily="34" charset="0"/>
                        <a:cs typeface="Arial" panose="020B0604020202020204" pitchFamily="34" charset="0"/>
                      </a:endParaRPr>
                    </a:p>
                  </a:txBody>
                  <a:tcPr marL="8965" marR="8965" marT="8965" marB="0" anchor="ctr">
                    <a:lnB w="12700" cmpd="sng">
                      <a:noFill/>
                    </a:lnB>
                    <a:noFill/>
                  </a:tcPr>
                </a:tc>
                <a:tc>
                  <a:txBody>
                    <a:bodyPr/>
                    <a:lstStyle/>
                    <a:p>
                      <a:pPr algn="ctr" rtl="0" fontAlgn="b"/>
                      <a:r>
                        <a:rPr lang="en-US" sz="1000" b="0" u="none" strike="noStrike" dirty="0">
                          <a:solidFill>
                            <a:schemeClr val="tx1"/>
                          </a:solidFill>
                          <a:effectLst/>
                          <a:latin typeface="Arial Nova" panose="020B0504020202020204" pitchFamily="34" charset="0"/>
                          <a:cs typeface="Arial" panose="020B0604020202020204" pitchFamily="34" charset="0"/>
                        </a:rPr>
                        <a:t>31-MAR-2020</a:t>
                      </a:r>
                      <a:endParaRPr lang="en-US" sz="1000" b="0" i="0" u="none" strike="noStrike" dirty="0">
                        <a:solidFill>
                          <a:schemeClr val="tx1"/>
                        </a:solidFill>
                        <a:effectLst/>
                        <a:latin typeface="Arial Nova" panose="020B0504020202020204" pitchFamily="34" charset="0"/>
                        <a:cs typeface="Arial" panose="020B0604020202020204" pitchFamily="34" charset="0"/>
                      </a:endParaRP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tc>
                  <a:txBody>
                    <a:bodyPr/>
                    <a:lstStyle/>
                    <a:p>
                      <a:pPr algn="ctr" rtl="0" fontAlgn="b"/>
                      <a:r>
                        <a:rPr lang="en-US" sz="1000" b="0" u="none" strike="noStrike" dirty="0">
                          <a:solidFill>
                            <a:schemeClr val="tx1"/>
                          </a:solidFill>
                          <a:effectLst/>
                          <a:latin typeface="Arial Nova" panose="020B0504020202020204" pitchFamily="34" charset="0"/>
                          <a:cs typeface="Arial" panose="020B0604020202020204" pitchFamily="34" charset="0"/>
                        </a:rPr>
                        <a:t>30-JUN-2020</a:t>
                      </a:r>
                      <a:endParaRPr lang="en-US" sz="1000" b="0" i="0" u="none" strike="noStrike" dirty="0">
                        <a:solidFill>
                          <a:schemeClr val="tx1"/>
                        </a:solidFill>
                        <a:effectLst/>
                        <a:latin typeface="Arial Nova" panose="020B0504020202020204" pitchFamily="34" charset="0"/>
                        <a:cs typeface="Arial" panose="020B0604020202020204" pitchFamily="34" charset="0"/>
                      </a:endParaRP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tc>
                  <a:txBody>
                    <a:bodyPr/>
                    <a:lstStyle/>
                    <a:p>
                      <a:pPr algn="ctr" rtl="0" fontAlgn="b"/>
                      <a:r>
                        <a:rPr lang="en-US" sz="1000" b="0" u="none" strike="noStrike" dirty="0">
                          <a:solidFill>
                            <a:schemeClr val="tx1"/>
                          </a:solidFill>
                          <a:effectLst/>
                          <a:latin typeface="Arial Nova" panose="020B0504020202020204" pitchFamily="34" charset="0"/>
                          <a:cs typeface="Arial" panose="020B0604020202020204" pitchFamily="34" charset="0"/>
                        </a:rPr>
                        <a:t>30-SEP-2020</a:t>
                      </a:r>
                      <a:endParaRPr lang="en-US" sz="1000" b="0" i="0" u="none" strike="noStrike" dirty="0">
                        <a:solidFill>
                          <a:schemeClr val="tx1"/>
                        </a:solidFill>
                        <a:effectLst/>
                        <a:latin typeface="Arial Nova" panose="020B0504020202020204" pitchFamily="34" charset="0"/>
                        <a:cs typeface="Arial" panose="020B0604020202020204" pitchFamily="34" charset="0"/>
                      </a:endParaRP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tc>
                  <a:txBody>
                    <a:bodyPr/>
                    <a:lstStyle/>
                    <a:p>
                      <a:pPr algn="ctr" rtl="0" fontAlgn="b"/>
                      <a:r>
                        <a:rPr lang="en-US" sz="1000" b="0" u="none" strike="noStrike" dirty="0">
                          <a:solidFill>
                            <a:schemeClr val="tx1"/>
                          </a:solidFill>
                          <a:effectLst/>
                          <a:latin typeface="Arial Nova" panose="020B0504020202020204" pitchFamily="34" charset="0"/>
                          <a:cs typeface="Arial" panose="020B0604020202020204" pitchFamily="34" charset="0"/>
                        </a:rPr>
                        <a:t>31-DEC-2020</a:t>
                      </a:r>
                      <a:endParaRPr lang="en-US" sz="1000" b="0" i="0" u="none" strike="noStrike" dirty="0">
                        <a:solidFill>
                          <a:schemeClr val="tx1"/>
                        </a:solidFill>
                        <a:effectLst/>
                        <a:latin typeface="Arial Nova" panose="020B0504020202020204" pitchFamily="34" charset="0"/>
                        <a:cs typeface="Arial" panose="020B0604020202020204" pitchFamily="34" charset="0"/>
                      </a:endParaRP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tc>
                  <a:txBody>
                    <a:bodyPr/>
                    <a:lstStyle/>
                    <a:p>
                      <a:pPr algn="ctr" rtl="0" fontAlgn="b"/>
                      <a:r>
                        <a:rPr lang="en-US" sz="1000" b="0" i="0" u="none" strike="noStrike" dirty="0">
                          <a:solidFill>
                            <a:schemeClr val="tx1"/>
                          </a:solidFill>
                          <a:effectLst/>
                          <a:latin typeface="Arial Nova" panose="020B0504020202020204" pitchFamily="34" charset="0"/>
                          <a:cs typeface="Arial" panose="020B0604020202020204" pitchFamily="34" charset="0"/>
                        </a:rPr>
                        <a:t>31-MAR-2021</a:t>
                      </a: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tc>
                  <a:txBody>
                    <a:bodyPr/>
                    <a:lstStyle/>
                    <a:p>
                      <a:pPr algn="ctr" rtl="0" fontAlgn="b"/>
                      <a:r>
                        <a:rPr lang="en-US" sz="1000" b="0" i="0" u="none" strike="noStrike" dirty="0">
                          <a:solidFill>
                            <a:schemeClr val="tx1"/>
                          </a:solidFill>
                          <a:effectLst/>
                          <a:latin typeface="Arial Nova" panose="020B0504020202020204" pitchFamily="34" charset="0"/>
                          <a:cs typeface="Arial" panose="020B0604020202020204" pitchFamily="34" charset="0"/>
                        </a:rPr>
                        <a:t>30-JUN-2021</a:t>
                      </a: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tc>
                  <a:txBody>
                    <a:bodyPr/>
                    <a:lstStyle/>
                    <a:p>
                      <a:pPr algn="ctr" rtl="0" fontAlgn="b"/>
                      <a:r>
                        <a:rPr lang="en-US" sz="1000" b="0" i="0" u="none" strike="noStrike" dirty="0">
                          <a:solidFill>
                            <a:schemeClr val="tx1"/>
                          </a:solidFill>
                          <a:effectLst/>
                          <a:latin typeface="Arial Nova" panose="020B0504020202020204" pitchFamily="34" charset="0"/>
                          <a:cs typeface="Arial" panose="020B0604020202020204" pitchFamily="34" charset="0"/>
                        </a:rPr>
                        <a:t>30-SEP-2021</a:t>
                      </a: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000" b="0" u="none" strike="noStrike" dirty="0">
                          <a:solidFill>
                            <a:schemeClr val="tx1"/>
                          </a:solidFill>
                          <a:effectLst/>
                          <a:latin typeface="Arial Nova" panose="020B0504020202020204" pitchFamily="34" charset="0"/>
                          <a:cs typeface="Arial" panose="020B0604020202020204" pitchFamily="34" charset="0"/>
                        </a:rPr>
                        <a:t>31-DEC-2021</a:t>
                      </a:r>
                      <a:endParaRPr lang="en-US" sz="1000" b="0" i="0" u="none" strike="noStrike" dirty="0">
                        <a:solidFill>
                          <a:schemeClr val="tx1"/>
                        </a:solidFill>
                        <a:effectLst/>
                        <a:latin typeface="Arial Nova" panose="020B0504020202020204" pitchFamily="34" charset="0"/>
                        <a:cs typeface="Arial" panose="020B0604020202020204" pitchFamily="34" charset="0"/>
                      </a:endParaRP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dirty="0">
                          <a:solidFill>
                            <a:schemeClr val="tx1"/>
                          </a:solidFill>
                          <a:effectLst/>
                          <a:latin typeface="Arial Nova" panose="020B0504020202020204" pitchFamily="34" charset="0"/>
                          <a:cs typeface="Arial" panose="020B0604020202020204" pitchFamily="34" charset="0"/>
                        </a:rPr>
                        <a:t>From </a:t>
                      </a:r>
                      <a:br>
                        <a:rPr lang="en-US" sz="1000" b="0" u="none" strike="noStrike" dirty="0">
                          <a:solidFill>
                            <a:schemeClr val="tx1"/>
                          </a:solidFill>
                          <a:effectLst/>
                          <a:latin typeface="Arial Nova" panose="020B0504020202020204" pitchFamily="34" charset="0"/>
                          <a:cs typeface="Arial" panose="020B0604020202020204" pitchFamily="34" charset="0"/>
                        </a:rPr>
                      </a:br>
                      <a:r>
                        <a:rPr lang="en-US" sz="1000" b="0" u="none" strike="noStrike" dirty="0">
                          <a:solidFill>
                            <a:schemeClr val="tx1"/>
                          </a:solidFill>
                          <a:effectLst/>
                          <a:latin typeface="Arial Nova" panose="020B0504020202020204" pitchFamily="34" charset="0"/>
                          <a:cs typeface="Arial" panose="020B0604020202020204" pitchFamily="34" charset="0"/>
                        </a:rPr>
                        <a:t>MAR-20 to</a:t>
                      </a:r>
                      <a:r>
                        <a:rPr lang="en-US" sz="1000" b="0" i="0" u="none" strike="noStrike" baseline="0" dirty="0">
                          <a:solidFill>
                            <a:schemeClr val="tx1"/>
                          </a:solidFill>
                          <a:effectLst/>
                          <a:latin typeface="Arial Nova" panose="020B0504020202020204" pitchFamily="34" charset="0"/>
                          <a:cs typeface="Arial" panose="020B0604020202020204" pitchFamily="34" charset="0"/>
                        </a:rPr>
                        <a:t> </a:t>
                      </a:r>
                      <a:r>
                        <a:rPr lang="en-US" sz="1000" b="0" u="none" strike="noStrike" dirty="0">
                          <a:solidFill>
                            <a:schemeClr val="tx1"/>
                          </a:solidFill>
                          <a:effectLst/>
                          <a:latin typeface="Arial Nova" panose="020B0504020202020204" pitchFamily="34" charset="0"/>
                          <a:cs typeface="Arial" panose="020B0604020202020204" pitchFamily="34" charset="0"/>
                        </a:rPr>
                        <a:t>DEC-21 </a:t>
                      </a:r>
                      <a:br>
                        <a:rPr lang="en-US" sz="1000" b="0" u="none" strike="noStrike" dirty="0">
                          <a:solidFill>
                            <a:schemeClr val="tx1"/>
                          </a:solidFill>
                          <a:effectLst/>
                          <a:latin typeface="Arial Nova" panose="020B0504020202020204" pitchFamily="34" charset="0"/>
                          <a:cs typeface="Arial" panose="020B0604020202020204" pitchFamily="34" charset="0"/>
                        </a:rPr>
                      </a:br>
                      <a:r>
                        <a:rPr lang="en-US" sz="1000" b="0" u="none" strike="noStrike" dirty="0">
                          <a:solidFill>
                            <a:schemeClr val="tx1"/>
                          </a:solidFill>
                          <a:effectLst/>
                          <a:latin typeface="Arial Nova" panose="020B0504020202020204" pitchFamily="34" charset="0"/>
                          <a:cs typeface="Arial" panose="020B0604020202020204" pitchFamily="34" charset="0"/>
                        </a:rPr>
                        <a:t>+/- Weighting</a:t>
                      </a:r>
                      <a:endParaRPr lang="en-US" sz="1000" b="0" i="0" u="none" strike="noStrike" dirty="0">
                        <a:solidFill>
                          <a:schemeClr val="tx1"/>
                        </a:solidFill>
                        <a:effectLst/>
                        <a:latin typeface="Arial Nova" panose="020B0504020202020204" pitchFamily="34" charset="0"/>
                        <a:cs typeface="Arial" panose="020B0604020202020204" pitchFamily="34" charset="0"/>
                      </a:endParaRPr>
                    </a:p>
                  </a:txBody>
                  <a:tcPr marL="8965" marR="8965" marT="8965" marB="0" anchor="ctr">
                    <a:lnT w="12700" cap="flat" cmpd="sng" algn="ctr">
                      <a:solidFill>
                        <a:schemeClr val="bg2"/>
                      </a:solidFill>
                      <a:prstDash val="solid"/>
                      <a:round/>
                      <a:headEnd type="none" w="med" len="med"/>
                      <a:tailEnd type="none" w="med" len="med"/>
                    </a:lnT>
                    <a:lnB w="12700" cmpd="sng">
                      <a:noFill/>
                    </a:lnB>
                    <a:noFill/>
                  </a:tcPr>
                </a:tc>
                <a:extLst>
                  <a:ext uri="{0D108BD9-81ED-4DB2-BD59-A6C34878D82A}">
                    <a16:rowId xmlns:a16="http://schemas.microsoft.com/office/drawing/2014/main" val="3408066553"/>
                  </a:ext>
                </a:extLst>
              </a:tr>
              <a:tr h="91440">
                <a:tc>
                  <a:txBody>
                    <a:bodyPr/>
                    <a:lstStyle/>
                    <a:p>
                      <a:pPr algn="l" fontAlgn="b"/>
                      <a:r>
                        <a:rPr lang="en-US" sz="1000" b="0" i="0" u="none" strike="noStrike" dirty="0">
                          <a:solidFill>
                            <a:schemeClr val="tx1"/>
                          </a:solidFill>
                          <a:effectLst/>
                          <a:latin typeface="Arial Nova Light" panose="020B0304020202020204" pitchFamily="34" charset="0"/>
                        </a:rPr>
                        <a:t>Financials</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26.9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25.3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2468560572"/>
                  </a:ext>
                </a:extLst>
              </a:tr>
              <a:tr h="91440">
                <a:tc>
                  <a:txBody>
                    <a:bodyPr/>
                    <a:lstStyle/>
                    <a:p>
                      <a:pPr algn="l" fontAlgn="b"/>
                      <a:r>
                        <a:rPr lang="en-US" sz="1000" b="0" i="0" u="none" strike="noStrike" dirty="0">
                          <a:solidFill>
                            <a:schemeClr val="tx1"/>
                          </a:solidFill>
                          <a:effectLst/>
                          <a:latin typeface="Arial Nova Light" panose="020B0304020202020204" pitchFamily="34" charset="0"/>
                        </a:rPr>
                        <a:t>Comm. Services</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22.5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19.8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19.9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3305701"/>
                  </a:ext>
                </a:extLst>
              </a:tr>
              <a:tr h="91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rPr>
                        <a:t>Info Tech</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11.7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14.1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17.8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18.2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17.5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3652220014"/>
                  </a:ext>
                </a:extLst>
              </a:tr>
              <a:tr h="91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rPr>
                        <a:t>Health Care</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062821"/>
                  </a:ext>
                </a:extLst>
              </a:tr>
              <a:tr h="91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rPr>
                        <a:t>Consumer Staples</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489174335"/>
                  </a:ext>
                </a:extLst>
              </a:tr>
              <a:tr h="91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rPr>
                        <a:t>Energy</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a:solidFill>
                            <a:schemeClr val="tx1"/>
                          </a:solidFill>
                          <a:effectLst/>
                          <a:latin typeface="Arial Nova Light" panose="020B0304020202020204" pitchFamily="34" charset="0"/>
                          <a:ea typeface="+mn-ea"/>
                          <a:cs typeface="+mn-cs"/>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254782"/>
                  </a:ext>
                </a:extLst>
              </a:tr>
              <a:tr h="91440">
                <a:tc>
                  <a:txBody>
                    <a:bodyPr/>
                    <a:lstStyle/>
                    <a:p>
                      <a:pPr algn="l" fontAlgn="b"/>
                      <a:r>
                        <a:rPr lang="en-US" sz="1000" b="0" i="0" u="none" strike="noStrike" dirty="0">
                          <a:solidFill>
                            <a:schemeClr val="tx1"/>
                          </a:solidFill>
                          <a:effectLst/>
                          <a:latin typeface="Arial Nova Light" panose="020B0304020202020204" pitchFamily="34" charset="0"/>
                        </a:rPr>
                        <a:t>Materials</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2662718813"/>
                  </a:ext>
                </a:extLst>
              </a:tr>
              <a:tr h="91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rPr>
                        <a:t>Consumer Disc.</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112078"/>
                  </a:ext>
                </a:extLst>
              </a:tr>
              <a:tr h="91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rPr>
                        <a:t>Utilities</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a:solidFill>
                            <a:schemeClr val="tx1"/>
                          </a:solidFill>
                          <a:effectLst/>
                          <a:latin typeface="Arial Nova Light" panose="020B0304020202020204" pitchFamily="34" charset="0"/>
                          <a:ea typeface="+mn-ea"/>
                          <a:cs typeface="+mn-cs"/>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2753773684"/>
                  </a:ext>
                </a:extLst>
              </a:tr>
              <a:tr h="914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rPr>
                        <a:t>Real Estate</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chemeClr val="tx1"/>
                          </a:solidFill>
                          <a:effectLst/>
                          <a:latin typeface="Arial Nova Light" panose="020B030402020202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535551"/>
                  </a:ext>
                </a:extLst>
              </a:tr>
              <a:tr h="91440">
                <a:tc>
                  <a:txBody>
                    <a:bodyPr/>
                    <a:lstStyle/>
                    <a:p>
                      <a:pPr algn="l" fontAlgn="b"/>
                      <a:r>
                        <a:rPr lang="en-US" sz="1000" b="0" i="0" u="none" strike="noStrike" dirty="0">
                          <a:solidFill>
                            <a:schemeClr val="tx1"/>
                          </a:solidFill>
                          <a:effectLst/>
                          <a:latin typeface="Arial Nova Light" panose="020B0304020202020204" pitchFamily="34" charset="0"/>
                        </a:rPr>
                        <a:t>Industrials</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b"/>
                      <a:r>
                        <a:rPr lang="en-US" sz="1000" b="0" i="0" u="none" strike="noStrike" dirty="0">
                          <a:solidFill>
                            <a:schemeClr val="tx1"/>
                          </a:solidFill>
                          <a:effectLst/>
                          <a:latin typeface="Arial Nova Light" panose="020B030402020202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9144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685800" rtl="0" eaLnBrk="1" fontAlgn="b" latinLnBrk="0" hangingPunct="1"/>
                      <a:r>
                        <a:rPr lang="en-US" sz="1000" b="0" i="0" u="none" strike="noStrike" kern="1200" dirty="0">
                          <a:solidFill>
                            <a:schemeClr val="tx1"/>
                          </a:solidFill>
                          <a:effectLst/>
                          <a:latin typeface="Arial Nova Light" panose="020B0304020202020204" pitchFamily="34" charset="0"/>
                          <a:ea typeface="+mn-ea"/>
                          <a:cs typeface="+mn-cs"/>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76225842"/>
                  </a:ext>
                </a:extLst>
              </a:tr>
            </a:tbl>
          </a:graphicData>
        </a:graphic>
      </p:graphicFrame>
      <p:sp>
        <p:nvSpPr>
          <p:cNvPr id="5" name="Arrow: Pentagon 4">
            <a:extLst>
              <a:ext uri="{FF2B5EF4-FFF2-40B4-BE49-F238E27FC236}">
                <a16:creationId xmlns:a16="http://schemas.microsoft.com/office/drawing/2014/main" id="{CFC8005F-BBA3-412C-87AC-C5C993687595}"/>
              </a:ext>
            </a:extLst>
          </p:cNvPr>
          <p:cNvSpPr/>
          <p:nvPr/>
        </p:nvSpPr>
        <p:spPr>
          <a:xfrm>
            <a:off x="3714851" y="3221698"/>
            <a:ext cx="274320" cy="91440"/>
          </a:xfrm>
          <a:prstGeom prst="homePlat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E5D9400F-A333-41E3-BA4E-3834968D3A96}"/>
              </a:ext>
            </a:extLst>
          </p:cNvPr>
          <p:cNvSpPr/>
          <p:nvPr/>
        </p:nvSpPr>
        <p:spPr>
          <a:xfrm>
            <a:off x="3714851" y="3061638"/>
            <a:ext cx="274320" cy="914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874DAB7B-38E2-4EA6-B368-236C75F89DDB}"/>
              </a:ext>
            </a:extLst>
          </p:cNvPr>
          <p:cNvSpPr/>
          <p:nvPr/>
        </p:nvSpPr>
        <p:spPr>
          <a:xfrm>
            <a:off x="3714851" y="3871579"/>
            <a:ext cx="274320" cy="91440"/>
          </a:xfrm>
          <a:prstGeom prst="homePlat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3A650917-5C34-4859-B0FB-47A8BB2E2D0F}"/>
              </a:ext>
            </a:extLst>
          </p:cNvPr>
          <p:cNvSpPr/>
          <p:nvPr/>
        </p:nvSpPr>
        <p:spPr>
          <a:xfrm>
            <a:off x="3714851" y="3399059"/>
            <a:ext cx="274320" cy="914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D29D5A53-B801-467A-B222-58E0D832F018}"/>
              </a:ext>
            </a:extLst>
          </p:cNvPr>
          <p:cNvSpPr/>
          <p:nvPr/>
        </p:nvSpPr>
        <p:spPr>
          <a:xfrm>
            <a:off x="3714851" y="4515417"/>
            <a:ext cx="274320" cy="91440"/>
          </a:xfrm>
          <a:prstGeom prst="homePlat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44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987D6B-9E8A-4606-88DD-BE6FCCC298DD}"/>
              </a:ext>
            </a:extLst>
          </p:cNvPr>
          <p:cNvSpPr/>
          <p:nvPr/>
        </p:nvSpPr>
        <p:spPr>
          <a:xfrm>
            <a:off x="7540104" y="4171007"/>
            <a:ext cx="365760" cy="822960"/>
          </a:xfrm>
          <a:prstGeom prst="rect">
            <a:avLst/>
          </a:prstGeom>
          <a:solidFill>
            <a:srgbClr val="CC33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1F34CE-BA25-408A-80ED-0EBC97529CA6}"/>
              </a:ext>
            </a:extLst>
          </p:cNvPr>
          <p:cNvSpPr/>
          <p:nvPr/>
        </p:nvSpPr>
        <p:spPr>
          <a:xfrm>
            <a:off x="8806895" y="4171007"/>
            <a:ext cx="365760" cy="822960"/>
          </a:xfrm>
          <a:prstGeom prst="rect">
            <a:avLst/>
          </a:prstGeom>
          <a:solidFill>
            <a:schemeClr val="accent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29E3A8-5A6D-447C-9DE2-AF8DAFDBEAAF}"/>
              </a:ext>
            </a:extLst>
          </p:cNvPr>
          <p:cNvSpPr/>
          <p:nvPr/>
        </p:nvSpPr>
        <p:spPr>
          <a:xfrm>
            <a:off x="10435704" y="4171007"/>
            <a:ext cx="365760" cy="822960"/>
          </a:xfrm>
          <a:prstGeom prst="rect">
            <a:avLst/>
          </a:prstGeom>
          <a:solidFill>
            <a:schemeClr val="accent4">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F689305-C1F9-49D2-93DA-A422E2944322}"/>
              </a:ext>
            </a:extLst>
          </p:cNvPr>
          <p:cNvSpPr>
            <a:spLocks noGrp="1"/>
          </p:cNvSpPr>
          <p:nvPr>
            <p:ph sz="half" idx="1"/>
          </p:nvPr>
        </p:nvSpPr>
        <p:spPr/>
        <p:txBody>
          <a:bodyPr/>
          <a:lstStyle/>
          <a:p>
            <a:r>
              <a:rPr lang="en-US" sz="1000" dirty="0"/>
              <a:t>2019 to 2022E: -3.5% drop in 2020 revenues with margin pressure led to a -13.5% </a:t>
            </a:r>
            <a:r>
              <a:rPr lang="en-US" sz="1000" dirty="0" err="1"/>
              <a:t>yoy</a:t>
            </a:r>
            <a:r>
              <a:rPr lang="en-US" sz="1000" dirty="0"/>
              <a:t> EPS for the S&amp;P 500 Index portfolio. </a:t>
            </a:r>
          </a:p>
          <a:p>
            <a:r>
              <a:rPr lang="en-US" sz="1000" dirty="0"/>
              <a:t>These negatives were more than reversed in 2021, with mid-teens revenue growth and spectacular margin expansion driving what is expected to be a near doubling of market portfolio EPS. This provides useful context for comparing the 2021 business performance of the major equity investments in Thornburg Investment Income Builder. </a:t>
            </a:r>
          </a:p>
          <a:p>
            <a:r>
              <a:rPr lang="en-US" sz="1000" dirty="0"/>
              <a:t>The slides on the following pages show summary data on the 10 largest equity investments in the Income Builder Fund portfolio at 31/12/2021.They are presented in order of current investment value. Cumulatively, these 10 investments total approximately 37% of fund assets.</a:t>
            </a:r>
          </a:p>
        </p:txBody>
      </p:sp>
      <p:sp>
        <p:nvSpPr>
          <p:cNvPr id="4" name="Footer Placeholder 3">
            <a:extLst>
              <a:ext uri="{FF2B5EF4-FFF2-40B4-BE49-F238E27FC236}">
                <a16:creationId xmlns:a16="http://schemas.microsoft.com/office/drawing/2014/main" id="{62B03439-4BF6-4016-A098-B94E88B1337E}"/>
              </a:ext>
            </a:extLst>
          </p:cNvPr>
          <p:cNvSpPr>
            <a:spLocks noGrp="1"/>
          </p:cNvSpPr>
          <p:nvPr>
            <p:ph type="ftr" sz="quarter" idx="11"/>
          </p:nvPr>
        </p:nvSpPr>
        <p:spPr/>
        <p:txBody>
          <a:bodyPr/>
          <a:lstStyle/>
          <a:p>
            <a:r>
              <a:rPr lang="en-US" dirty="0"/>
              <a:t>This material is for investment professional use only.</a:t>
            </a:r>
          </a:p>
        </p:txBody>
      </p:sp>
      <p:sp>
        <p:nvSpPr>
          <p:cNvPr id="5" name="Slide Number Placeholder 4">
            <a:extLst>
              <a:ext uri="{FF2B5EF4-FFF2-40B4-BE49-F238E27FC236}">
                <a16:creationId xmlns:a16="http://schemas.microsoft.com/office/drawing/2014/main" id="{C6F8B583-546E-47AC-95DB-4DDA1F20A55D}"/>
              </a:ext>
            </a:extLst>
          </p:cNvPr>
          <p:cNvSpPr>
            <a:spLocks noGrp="1"/>
          </p:cNvSpPr>
          <p:nvPr>
            <p:ph type="sldNum" sz="quarter" idx="12"/>
          </p:nvPr>
        </p:nvSpPr>
        <p:spPr/>
        <p:txBody>
          <a:bodyPr/>
          <a:lstStyle/>
          <a:p>
            <a:fld id="{E6B465D3-4A44-426C-8F5F-F841BF76529D}" type="slidenum">
              <a:rPr lang="en-US" smtClean="0"/>
              <a:pPr/>
              <a:t>5</a:t>
            </a:fld>
            <a:endParaRPr lang="en-US" dirty="0"/>
          </a:p>
        </p:txBody>
      </p:sp>
      <p:sp>
        <p:nvSpPr>
          <p:cNvPr id="6" name="Text Placeholder 5">
            <a:extLst>
              <a:ext uri="{FF2B5EF4-FFF2-40B4-BE49-F238E27FC236}">
                <a16:creationId xmlns:a16="http://schemas.microsoft.com/office/drawing/2014/main" id="{11A60985-6A8F-48EC-90C2-C1AD39E67D86}"/>
              </a:ext>
            </a:extLst>
          </p:cNvPr>
          <p:cNvSpPr>
            <a:spLocks noGrp="1"/>
          </p:cNvSpPr>
          <p:nvPr>
            <p:ph type="body" sz="quarter" idx="15"/>
          </p:nvPr>
        </p:nvSpPr>
        <p:spPr>
          <a:xfrm>
            <a:off x="609599" y="612649"/>
            <a:ext cx="3657600" cy="126958"/>
          </a:xfrm>
        </p:spPr>
        <p:txBody>
          <a:bodyPr/>
          <a:lstStyle/>
          <a:p>
            <a:r>
              <a:rPr lang="en-US" dirty="0"/>
              <a:t>Thornburg Investment Income Builder Fund</a:t>
            </a:r>
          </a:p>
        </p:txBody>
      </p:sp>
      <p:sp>
        <p:nvSpPr>
          <p:cNvPr id="7" name="Text Placeholder 6">
            <a:extLst>
              <a:ext uri="{FF2B5EF4-FFF2-40B4-BE49-F238E27FC236}">
                <a16:creationId xmlns:a16="http://schemas.microsoft.com/office/drawing/2014/main" id="{FB16A973-53A6-4B52-8B62-2D275A350F22}"/>
              </a:ext>
            </a:extLst>
          </p:cNvPr>
          <p:cNvSpPr>
            <a:spLocks noGrp="1"/>
          </p:cNvSpPr>
          <p:nvPr>
            <p:ph type="body" sz="quarter" idx="20"/>
          </p:nvPr>
        </p:nvSpPr>
        <p:spPr/>
        <p:txBody>
          <a:bodyPr/>
          <a:lstStyle/>
          <a:p>
            <a:endParaRPr lang="en-US"/>
          </a:p>
        </p:txBody>
      </p:sp>
      <p:sp>
        <p:nvSpPr>
          <p:cNvPr id="8" name="Text Placeholder 7">
            <a:extLst>
              <a:ext uri="{FF2B5EF4-FFF2-40B4-BE49-F238E27FC236}">
                <a16:creationId xmlns:a16="http://schemas.microsoft.com/office/drawing/2014/main" id="{0C05B89D-144D-4DBF-BE20-4CC201B5F6F8}"/>
              </a:ext>
            </a:extLst>
          </p:cNvPr>
          <p:cNvSpPr>
            <a:spLocks noGrp="1"/>
          </p:cNvSpPr>
          <p:nvPr>
            <p:ph type="body" sz="quarter" idx="21"/>
          </p:nvPr>
        </p:nvSpPr>
        <p:spPr>
          <a:xfrm>
            <a:off x="621792" y="5596130"/>
            <a:ext cx="10570464" cy="123111"/>
          </a:xfrm>
        </p:spPr>
        <p:txBody>
          <a:bodyPr/>
          <a:lstStyle/>
          <a:p>
            <a:r>
              <a:rPr lang="en-US" dirty="0"/>
              <a:t>Source: Standard &amp; Poor’s, Refinitiv, FactSet, Credit Suisse estimates</a:t>
            </a:r>
          </a:p>
        </p:txBody>
      </p:sp>
      <p:sp>
        <p:nvSpPr>
          <p:cNvPr id="9" name="Title 8">
            <a:extLst>
              <a:ext uri="{FF2B5EF4-FFF2-40B4-BE49-F238E27FC236}">
                <a16:creationId xmlns:a16="http://schemas.microsoft.com/office/drawing/2014/main" id="{CD902146-E0ED-4649-807D-E787320C2721}"/>
              </a:ext>
            </a:extLst>
          </p:cNvPr>
          <p:cNvSpPr>
            <a:spLocks noGrp="1"/>
          </p:cNvSpPr>
          <p:nvPr>
            <p:ph type="title"/>
          </p:nvPr>
        </p:nvSpPr>
        <p:spPr/>
        <p:txBody>
          <a:bodyPr/>
          <a:lstStyle/>
          <a:p>
            <a:r>
              <a:rPr lang="en-US" dirty="0"/>
              <a:t>S&amp;P 500 Annual EPS &amp; Income Statement Summaries</a:t>
            </a:r>
          </a:p>
        </p:txBody>
      </p:sp>
      <p:sp>
        <p:nvSpPr>
          <p:cNvPr id="10" name="Text Placeholder 9">
            <a:extLst>
              <a:ext uri="{FF2B5EF4-FFF2-40B4-BE49-F238E27FC236}">
                <a16:creationId xmlns:a16="http://schemas.microsoft.com/office/drawing/2014/main" id="{ACFB6FDB-CC3F-44EC-AC8F-F8F1E53A5F0C}"/>
              </a:ext>
            </a:extLst>
          </p:cNvPr>
          <p:cNvSpPr>
            <a:spLocks noGrp="1"/>
          </p:cNvSpPr>
          <p:nvPr>
            <p:ph type="body" sz="quarter" idx="19"/>
          </p:nvPr>
        </p:nvSpPr>
        <p:spPr/>
        <p:txBody>
          <a:bodyPr/>
          <a:lstStyle/>
          <a:p>
            <a:endParaRPr lang="en-US"/>
          </a:p>
        </p:txBody>
      </p:sp>
      <p:graphicFrame>
        <p:nvGraphicFramePr>
          <p:cNvPr id="11" name="Table Placeholder 12">
            <a:extLst>
              <a:ext uri="{FF2B5EF4-FFF2-40B4-BE49-F238E27FC236}">
                <a16:creationId xmlns:a16="http://schemas.microsoft.com/office/drawing/2014/main" id="{04846CFE-A4DE-478D-B30A-BA7A823C4986}"/>
              </a:ext>
            </a:extLst>
          </p:cNvPr>
          <p:cNvGraphicFramePr>
            <a:graphicFrameLocks noGrp="1"/>
          </p:cNvGraphicFramePr>
          <p:nvPr>
            <p:ph sz="half" idx="2"/>
            <p:extLst>
              <p:ext uri="{D42A27DB-BD31-4B8C-83A1-F6EECF244321}">
                <p14:modId xmlns:p14="http://schemas.microsoft.com/office/powerpoint/2010/main" val="3490303372"/>
              </p:ext>
            </p:extLst>
          </p:nvPr>
        </p:nvGraphicFramePr>
        <p:xfrm>
          <a:off x="4005263" y="2203451"/>
          <a:ext cx="7598663" cy="2793016"/>
        </p:xfrm>
        <a:graphic>
          <a:graphicData uri="http://schemas.openxmlformats.org/drawingml/2006/table">
            <a:tbl>
              <a:tblPr>
                <a:tableStyleId>{5C22544A-7EE6-4342-B048-85BDC9FD1C3A}</a:tableStyleId>
              </a:tblPr>
              <a:tblGrid>
                <a:gridCol w="1774336">
                  <a:extLst>
                    <a:ext uri="{9D8B030D-6E8A-4147-A177-3AD203B41FA5}">
                      <a16:colId xmlns:a16="http://schemas.microsoft.com/office/drawing/2014/main" val="20000"/>
                    </a:ext>
                  </a:extLst>
                </a:gridCol>
                <a:gridCol w="1289822">
                  <a:extLst>
                    <a:ext uri="{9D8B030D-6E8A-4147-A177-3AD203B41FA5}">
                      <a16:colId xmlns:a16="http://schemas.microsoft.com/office/drawing/2014/main" val="20002"/>
                    </a:ext>
                  </a:extLst>
                </a:gridCol>
                <a:gridCol w="1289822">
                  <a:extLst>
                    <a:ext uri="{9D8B030D-6E8A-4147-A177-3AD203B41FA5}">
                      <a16:colId xmlns:a16="http://schemas.microsoft.com/office/drawing/2014/main" val="20004"/>
                    </a:ext>
                  </a:extLst>
                </a:gridCol>
                <a:gridCol w="1289822">
                  <a:extLst>
                    <a:ext uri="{9D8B030D-6E8A-4147-A177-3AD203B41FA5}">
                      <a16:colId xmlns:a16="http://schemas.microsoft.com/office/drawing/2014/main" val="2348146850"/>
                    </a:ext>
                  </a:extLst>
                </a:gridCol>
                <a:gridCol w="1954861">
                  <a:extLst>
                    <a:ext uri="{9D8B030D-6E8A-4147-A177-3AD203B41FA5}">
                      <a16:colId xmlns:a16="http://schemas.microsoft.com/office/drawing/2014/main" val="20003"/>
                    </a:ext>
                  </a:extLst>
                </a:gridCol>
              </a:tblGrid>
              <a:tr h="1442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Arial Nova" panose="020B0504020202020204" pitchFamily="34" charset="0"/>
                          <a:cs typeface="Arial" panose="020B0604020202020204" pitchFamily="34" charset="0"/>
                        </a:rPr>
                        <a:t>EPS ESTIMATE DETAIL</a:t>
                      </a:r>
                    </a:p>
                  </a:txBody>
                  <a:tcPr marL="68684" marR="7154" marT="7144"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1" i="0" u="none" strike="noStrike" dirty="0">
                          <a:solidFill>
                            <a:schemeClr val="tx1"/>
                          </a:solidFill>
                          <a:effectLst/>
                          <a:latin typeface="Arial Nova" panose="020B0504020202020204" pitchFamily="34" charset="0"/>
                          <a:cs typeface="Arial" panose="020B0604020202020204" pitchFamily="34" charset="0"/>
                        </a:rPr>
                        <a:t>2019</a:t>
                      </a:r>
                    </a:p>
                  </a:txBody>
                  <a:tcPr marL="7154" marR="7154" marT="7144"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00" b="1" i="0" u="none" strike="noStrike" dirty="0">
                          <a:solidFill>
                            <a:schemeClr val="tx1"/>
                          </a:solidFill>
                          <a:effectLst/>
                          <a:latin typeface="Arial Nova" panose="020B0504020202020204" pitchFamily="34" charset="0"/>
                          <a:cs typeface="Arial" panose="020B0604020202020204" pitchFamily="34" charset="0"/>
                        </a:rPr>
                        <a:t>2020</a:t>
                      </a:r>
                    </a:p>
                  </a:txBody>
                  <a:tcPr marL="7154" marR="7154" marT="7144"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1" i="0" u="none" strike="noStrike" kern="1200" dirty="0">
                          <a:solidFill>
                            <a:schemeClr val="tx1"/>
                          </a:solidFill>
                          <a:effectLst/>
                          <a:latin typeface="Arial Nova" panose="020B0504020202020204" pitchFamily="34" charset="0"/>
                          <a:ea typeface="+mn-ea"/>
                          <a:cs typeface="Arial" panose="020B0604020202020204" pitchFamily="34" charset="0"/>
                        </a:rPr>
                        <a:t>2021E</a:t>
                      </a:r>
                    </a:p>
                  </a:txBody>
                  <a:tcPr marL="7154" marR="7154" marT="7144"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chemeClr val="tx1"/>
                          </a:solidFill>
                          <a:effectLst/>
                          <a:latin typeface="Arial Nova" panose="020B0504020202020204" pitchFamily="34" charset="0"/>
                          <a:cs typeface="Arial" panose="020B0604020202020204" pitchFamily="34" charset="0"/>
                        </a:rPr>
                        <a:t>2022E</a:t>
                      </a:r>
                    </a:p>
                  </a:txBody>
                  <a:tcPr marL="7154" marR="7154"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459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Nova Light" panose="020B0304020202020204" pitchFamily="34" charset="0"/>
                          <a:cs typeface="Arial" panose="020B0604020202020204" pitchFamily="34" charset="0"/>
                        </a:rPr>
                        <a:t>Dollars ($</a:t>
                      </a:r>
                      <a:r>
                        <a:rPr lang="en-US" sz="1000" b="0" i="0" u="none" strike="noStrike" dirty="0" err="1">
                          <a:solidFill>
                            <a:schemeClr val="tx1"/>
                          </a:solidFill>
                          <a:effectLst/>
                          <a:latin typeface="Arial Nova Light" panose="020B0304020202020204" pitchFamily="34" charset="0"/>
                          <a:cs typeface="Arial" panose="020B0604020202020204" pitchFamily="34" charset="0"/>
                        </a:rPr>
                        <a:t>bn</a:t>
                      </a:r>
                      <a:r>
                        <a:rPr lang="en-US" sz="1000" b="0" i="0" u="none" strike="noStrike" dirty="0">
                          <a:solidFill>
                            <a:schemeClr val="tx1"/>
                          </a:solidFill>
                          <a:effectLst/>
                          <a:latin typeface="Arial Nova Light" panose="020B0304020202020204" pitchFamily="34" charset="0"/>
                          <a:cs typeface="Arial" panose="020B0604020202020204" pitchFamily="34" charset="0"/>
                        </a:rPr>
                        <a:t>)</a:t>
                      </a:r>
                    </a:p>
                  </a:txBody>
                  <a:tcPr marR="7154" marT="7144"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CF0"/>
                    </a:solidFill>
                  </a:tcPr>
                </a:tc>
                <a:tc>
                  <a:txBody>
                    <a:bodyPr/>
                    <a:lstStyle/>
                    <a:p>
                      <a:pPr marL="0" algn="ctr" defTabSz="914400" rtl="0" eaLnBrk="1" fontAlgn="ctr" latinLnBrk="0" hangingPunct="1"/>
                      <a:endPar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001"/>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Sales</a:t>
                      </a:r>
                    </a:p>
                  </a:txBody>
                  <a:tcPr marL="365760" marR="715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11,752</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11,337</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13,121</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13,954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EBIT</a:t>
                      </a:r>
                    </a:p>
                  </a:txBody>
                  <a:tcPr marL="365760" marR="715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1,868</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1,587</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2,330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2,615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Interest Expense</a:t>
                      </a:r>
                    </a:p>
                  </a:txBody>
                  <a:tcPr marL="365760" marR="715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244</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220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190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183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EBT</a:t>
                      </a:r>
                    </a:p>
                  </a:txBody>
                  <a:tcPr marL="365760" marR="715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1,624</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1,367</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2,140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2,432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Taxes</a:t>
                      </a:r>
                    </a:p>
                  </a:txBody>
                  <a:tcPr marL="365760" marR="715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257</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181</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368</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515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Net Income</a:t>
                      </a:r>
                    </a:p>
                  </a:txBody>
                  <a:tcPr marL="365760" marR="715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1,367</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1,185</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1,772</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1,916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Per Share</a:t>
                      </a:r>
                      <a:r>
                        <a:rPr lang="en-US" sz="1000" b="0" i="0" u="none" strike="noStrike" baseline="0" dirty="0">
                          <a:solidFill>
                            <a:schemeClr val="tx1"/>
                          </a:solidFill>
                          <a:effectLst/>
                          <a:latin typeface="Arial Nova Light" panose="020B0304020202020204" pitchFamily="34" charset="0"/>
                          <a:cs typeface="Arial" panose="020B0604020202020204" pitchFamily="34" charset="0"/>
                        </a:rPr>
                        <a:t> ($)</a:t>
                      </a: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R="715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CF0"/>
                    </a:solidFill>
                  </a:tcPr>
                </a:tc>
                <a:tc>
                  <a:txBody>
                    <a:bodyPr/>
                    <a:lstStyle/>
                    <a:p>
                      <a:pPr marL="0" algn="ctr" defTabSz="914400" rtl="0" eaLnBrk="1" fontAlgn="ctr" latinLnBrk="0" hangingPunct="1"/>
                      <a:endPar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008"/>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Sales/Share</a:t>
                      </a:r>
                    </a:p>
                  </a:txBody>
                  <a:tcPr marL="365760" marR="715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1,415.20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1,362.39</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1,555.00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1,675.00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EPS/Share</a:t>
                      </a:r>
                    </a:p>
                  </a:txBody>
                  <a:tcPr marL="365760" marR="715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164.58</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142.38</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210.00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230.00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Contribution to Growth (%)</a:t>
                      </a:r>
                    </a:p>
                  </a:txBody>
                  <a:tcPr marR="715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algn="ctr" rtl="0" fontAlgn="ctr"/>
                      <a:endParaRPr lang="en-US" sz="1000" b="0" i="0" u="none" strike="noStrike" dirty="0">
                        <a:solidFill>
                          <a:schemeClr val="tx1"/>
                        </a:solidFill>
                        <a:effectLst/>
                        <a:latin typeface="Arial Nova Light" panose="020B0304020202020204" pitchFamily="34" charset="0"/>
                        <a:cs typeface="Arial" panose="020B0604020202020204" pitchFamily="34" charset="0"/>
                      </a:endParaRP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algn="ctr" defTabSz="914400" rtl="0" eaLnBrk="1" fontAlgn="ctr" latinLnBrk="0" hangingPunct="1"/>
                      <a:endPar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011"/>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Sales</a:t>
                      </a:r>
                    </a:p>
                  </a:txBody>
                  <a:tcPr marL="365760" marR="715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3.5</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-3.5</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15.7</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Operating Margins</a:t>
                      </a:r>
                    </a:p>
                  </a:txBody>
                  <a:tcPr marL="365760" marR="715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-3.4</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-11.5</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31.1</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4592">
                <a:tc>
                  <a:txBody>
                    <a:bodyPr/>
                    <a:lstStyle/>
                    <a:p>
                      <a:pPr algn="l" rtl="0" fontAlgn="ctr"/>
                      <a:r>
                        <a:rPr lang="en-US" sz="1000" b="0" i="0" u="none" strike="noStrike" dirty="0" err="1">
                          <a:solidFill>
                            <a:schemeClr val="tx1"/>
                          </a:solidFill>
                          <a:effectLst/>
                          <a:latin typeface="Arial Nova Light" panose="020B0304020202020204" pitchFamily="34" charset="0"/>
                          <a:cs typeface="Arial" panose="020B0604020202020204" pitchFamily="34" charset="0"/>
                        </a:rPr>
                        <a:t>Int</a:t>
                      </a:r>
                      <a:r>
                        <a:rPr lang="en-US" sz="1000" b="0" i="0" u="none" strike="noStrike" dirty="0">
                          <a:solidFill>
                            <a:schemeClr val="tx1"/>
                          </a:solidFill>
                          <a:effectLst/>
                          <a:latin typeface="Arial Nova Light" panose="020B0304020202020204" pitchFamily="34" charset="0"/>
                          <a:cs typeface="Arial" panose="020B0604020202020204" pitchFamily="34" charset="0"/>
                        </a:rPr>
                        <a:t> &amp; Tax</a:t>
                      </a:r>
                    </a:p>
                  </a:txBody>
                  <a:tcPr marL="365760" marR="715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-0.9</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2.7</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Share Count</a:t>
                      </a:r>
                    </a:p>
                  </a:txBody>
                  <a:tcPr marL="365760" marR="715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1.8</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-0.2</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-2.0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64592">
                <a:tc>
                  <a:txBody>
                    <a:bodyPr/>
                    <a:lstStyle/>
                    <a:p>
                      <a:pPr algn="l"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Change in EPS</a:t>
                      </a:r>
                    </a:p>
                  </a:txBody>
                  <a:tcPr marL="365760" marR="7154" marT="7144"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1.0</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-13.5</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chemeClr val="tx1"/>
                          </a:solidFill>
                          <a:effectLst/>
                          <a:latin typeface="Arial Nova Light" panose="020B0304020202020204" pitchFamily="34" charset="0"/>
                          <a:cs typeface="Arial" panose="020B0604020202020204" pitchFamily="34" charset="0"/>
                        </a:rPr>
                        <a:t>47.5</a:t>
                      </a:r>
                    </a:p>
                  </a:txBody>
                  <a:tcPr marL="7154" marR="7154" marT="714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000" b="0" i="0" u="none" strike="noStrike" kern="1200" dirty="0">
                          <a:solidFill>
                            <a:schemeClr val="tx1"/>
                          </a:solidFill>
                          <a:effectLst/>
                          <a:latin typeface="Arial Nova Light" panose="020B0304020202020204" pitchFamily="34" charset="0"/>
                          <a:ea typeface="+mn-ea"/>
                          <a:cs typeface="Arial" panose="020B0604020202020204" pitchFamily="34" charset="0"/>
                        </a:rPr>
                        <a:t>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58770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1. Taiwan Semiconductor</a:t>
            </a:r>
          </a:p>
        </p:txBody>
      </p:sp>
      <p:graphicFrame>
        <p:nvGraphicFramePr>
          <p:cNvPr id="15" name="Content Placeholder 14">
            <a:extLst>
              <a:ext uri="{FF2B5EF4-FFF2-40B4-BE49-F238E27FC236}">
                <a16:creationId xmlns:a16="http://schemas.microsoft.com/office/drawing/2014/main" id="{841562D5-86EC-4B5A-9E08-E870F82FF260}"/>
              </a:ext>
            </a:extLst>
          </p:cNvPr>
          <p:cNvGraphicFramePr>
            <a:graphicFrameLocks noGrp="1"/>
          </p:cNvGraphicFramePr>
          <p:nvPr>
            <p:ph sz="half" idx="1"/>
            <p:extLst>
              <p:ext uri="{D42A27DB-BD31-4B8C-83A1-F6EECF244321}">
                <p14:modId xmlns:p14="http://schemas.microsoft.com/office/powerpoint/2010/main" val="2376360044"/>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61" name="Footer Placeholder 60"/>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2"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72C5C0A9-6165-4636-A33A-D93143DF1685}" type="slidenum">
              <a:rPr lang="en-US" smtClean="0"/>
              <a:pPr/>
              <a:t>6</a:t>
            </a:fld>
            <a:endParaRPr lang="en-US" dirty="0"/>
          </a:p>
        </p:txBody>
      </p:sp>
      <p:sp>
        <p:nvSpPr>
          <p:cNvPr id="6" name="Text Placeholder 5">
            <a:extLst>
              <a:ext uri="{FF2B5EF4-FFF2-40B4-BE49-F238E27FC236}">
                <a16:creationId xmlns:a16="http://schemas.microsoft.com/office/drawing/2014/main" id="{D0D0FFF1-A98F-4F0C-ADC8-47EFA7A78712}"/>
              </a:ext>
            </a:extLst>
          </p:cNvPr>
          <p:cNvSpPr>
            <a:spLocks noGrp="1"/>
          </p:cNvSpPr>
          <p:nvPr>
            <p:ph type="body" sz="quarter" idx="15"/>
          </p:nvPr>
        </p:nvSpPr>
        <p:spPr>
          <a:xfrm>
            <a:off x="609599" y="612648"/>
            <a:ext cx="3657600" cy="126958"/>
          </a:xfrm>
        </p:spPr>
        <p:txBody>
          <a:bodyPr/>
          <a:lstStyle/>
          <a:p>
            <a:r>
              <a:rPr lang="en-US" dirty="0"/>
              <a:t>Thornburg Investment Income Builder Fund</a:t>
            </a:r>
          </a:p>
          <a:p>
            <a:endParaRPr lang="en-US" dirty="0"/>
          </a:p>
        </p:txBody>
      </p:sp>
      <p:sp>
        <p:nvSpPr>
          <p:cNvPr id="42" name="Text Placeholder 41">
            <a:extLst>
              <a:ext uri="{FF2B5EF4-FFF2-40B4-BE49-F238E27FC236}">
                <a16:creationId xmlns:a16="http://schemas.microsoft.com/office/drawing/2014/main" id="{97676979-0ADC-4EB7-A017-03529599FABB}"/>
              </a:ext>
            </a:extLst>
          </p:cNvPr>
          <p:cNvSpPr>
            <a:spLocks noGrp="1"/>
          </p:cNvSpPr>
          <p:nvPr>
            <p:ph type="body" sz="quarter" idx="19"/>
          </p:nvPr>
        </p:nvSpPr>
        <p:spPr>
          <a:xfrm>
            <a:off x="609600" y="4534186"/>
            <a:ext cx="10972801" cy="640080"/>
          </a:xfrm>
        </p:spPr>
        <p:txBody>
          <a:bodyPr/>
          <a:lstStyle/>
          <a:p>
            <a:r>
              <a:rPr lang="en-US" dirty="0"/>
              <a:t>Taiwan Semiconductor is the leading contract manufacturer of semiconductor chips in the world, making processors and memory chips embedded in more than 11,000 products of more than 500 manufacturers of digital processing and communications devices, motor vehicles, and industrial equipment. The single largest end market for TSMC semiconductors is wireless handsets.  In $US terms, $56.8 billion 2021 revenue (trailing 10 year growth CAGR +14.6%), $38.4 billion EBITDA (trailing 10 year growth CAGR +16.3%. TSMC stock trades mostly in Taiwan $.</a:t>
            </a:r>
          </a:p>
        </p:txBody>
      </p:sp>
      <p:sp>
        <p:nvSpPr>
          <p:cNvPr id="35" name="Text Placeholder 34"/>
          <p:cNvSpPr>
            <a:spLocks noGrp="1"/>
          </p:cNvSpPr>
          <p:nvPr>
            <p:ph type="body" sz="quarter" idx="20"/>
          </p:nvPr>
        </p:nvSpPr>
        <p:spPr>
          <a:xfrm>
            <a:off x="609599" y="1760624"/>
            <a:ext cx="3657600" cy="184666"/>
          </a:xfrm>
        </p:spPr>
        <p:txBody>
          <a:bodyPr/>
          <a:lstStyle/>
          <a:p>
            <a:r>
              <a:rPr lang="en-US" dirty="0"/>
              <a:t>$620 USD Billion Market Capitalization, Net Cash = 2.5% of Equity Market Capitalization, 1.79% Dividend Yield.  </a:t>
            </a:r>
          </a:p>
          <a:p>
            <a:r>
              <a:rPr lang="en-US" dirty="0"/>
              <a:t>Share price declined -28% from 1/14/20 to 3/19/2020, now recovered to new highs. </a:t>
            </a:r>
          </a:p>
          <a:p>
            <a:r>
              <a:rPr lang="en-US" dirty="0"/>
              <a:t>2021: Revenue +18.5% </a:t>
            </a:r>
            <a:r>
              <a:rPr lang="en-US" dirty="0" err="1"/>
              <a:t>yoy</a:t>
            </a:r>
            <a:r>
              <a:rPr lang="en-US" dirty="0"/>
              <a:t>,  2021 EPS +17% YOY. Trailing 10 Year Dividend Growth CAGR = +13.8%.</a:t>
            </a:r>
          </a:p>
        </p:txBody>
      </p:sp>
      <p:sp>
        <p:nvSpPr>
          <p:cNvPr id="20" name="Text Placeholder 19"/>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21" name="Text Placeholder 20"/>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Taiwan Semiconductor was 4.2% of the Fund as of 30/11/2021.</a:t>
            </a:r>
          </a:p>
        </p:txBody>
      </p:sp>
      <p:sp>
        <p:nvSpPr>
          <p:cNvPr id="52" name="Text Placeholder 51">
            <a:extLst>
              <a:ext uri="{FF2B5EF4-FFF2-40B4-BE49-F238E27FC236}">
                <a16:creationId xmlns:a16="http://schemas.microsoft.com/office/drawing/2014/main" id="{E3F85C23-F156-4E3D-8EC0-25FDC6C9E8F3}"/>
              </a:ext>
            </a:extLst>
          </p:cNvPr>
          <p:cNvSpPr>
            <a:spLocks noGrp="1"/>
          </p:cNvSpPr>
          <p:nvPr>
            <p:ph type="body" sz="quarter" idx="21"/>
          </p:nvPr>
        </p:nvSpPr>
        <p:spPr>
          <a:xfrm>
            <a:off x="4555963" y="1760624"/>
            <a:ext cx="3749040" cy="274320"/>
          </a:xfrm>
        </p:spPr>
        <p:txBody>
          <a:bodyPr/>
          <a:lstStyle/>
          <a:p>
            <a:r>
              <a:rPr lang="en-US" dirty="0"/>
              <a:t>TSMC (2330 TT)</a:t>
            </a:r>
          </a:p>
        </p:txBody>
      </p:sp>
    </p:spTree>
    <p:extLst>
      <p:ext uri="{BB962C8B-B14F-4D97-AF65-F5344CB8AC3E}">
        <p14:creationId xmlns:p14="http://schemas.microsoft.com/office/powerpoint/2010/main" val="204400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2. Broadcom</a:t>
            </a:r>
          </a:p>
        </p:txBody>
      </p:sp>
      <p:graphicFrame>
        <p:nvGraphicFramePr>
          <p:cNvPr id="15" name="Content Placeholder 14">
            <a:extLst>
              <a:ext uri="{FF2B5EF4-FFF2-40B4-BE49-F238E27FC236}">
                <a16:creationId xmlns:a16="http://schemas.microsoft.com/office/drawing/2014/main" id="{CEAAB477-CE9F-45C1-9E74-D1C82C0B8832}"/>
              </a:ext>
            </a:extLst>
          </p:cNvPr>
          <p:cNvGraphicFramePr>
            <a:graphicFrameLocks noGrp="1"/>
          </p:cNvGraphicFramePr>
          <p:nvPr>
            <p:ph sz="half" idx="1"/>
            <p:extLst>
              <p:ext uri="{D42A27DB-BD31-4B8C-83A1-F6EECF244321}">
                <p14:modId xmlns:p14="http://schemas.microsoft.com/office/powerpoint/2010/main" val="2819273264"/>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er Placeholder 16"/>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4"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7374538E-D0B0-4274-A168-DB34D2CBC255}" type="slidenum">
              <a:rPr lang="en-US"/>
              <a:pPr/>
              <a:t>7</a:t>
            </a:fld>
            <a:endParaRPr lang="en-US" dirty="0"/>
          </a:p>
        </p:txBody>
      </p:sp>
      <p:sp>
        <p:nvSpPr>
          <p:cNvPr id="13" name="Text Placeholder 10">
            <a:extLst>
              <a:ext uri="{FF2B5EF4-FFF2-40B4-BE49-F238E27FC236}">
                <a16:creationId xmlns:a16="http://schemas.microsoft.com/office/drawing/2014/main" id="{95EC2E85-12D5-45DD-AC5D-DFDD919049D2}"/>
              </a:ext>
            </a:extLst>
          </p:cNvPr>
          <p:cNvSpPr>
            <a:spLocks noGrp="1"/>
          </p:cNvSpPr>
          <p:nvPr>
            <p:ph type="body" sz="quarter" idx="15"/>
          </p:nvPr>
        </p:nvSpPr>
        <p:spPr>
          <a:xfrm>
            <a:off x="609599" y="612648"/>
            <a:ext cx="3657600" cy="126958"/>
          </a:xfrm>
        </p:spPr>
        <p:txBody>
          <a:bodyPr/>
          <a:lstStyle/>
          <a:p>
            <a:r>
              <a:rPr lang="en-US" dirty="0"/>
              <a:t>Thornburg Investment Income Builder Fund</a:t>
            </a:r>
          </a:p>
          <a:p>
            <a:endParaRPr lang="en-US" dirty="0"/>
          </a:p>
        </p:txBody>
      </p:sp>
      <p:sp>
        <p:nvSpPr>
          <p:cNvPr id="8" name="Text Placeholder 7"/>
          <p:cNvSpPr>
            <a:spLocks noGrp="1"/>
          </p:cNvSpPr>
          <p:nvPr>
            <p:ph type="body" sz="quarter" idx="19"/>
          </p:nvPr>
        </p:nvSpPr>
        <p:spPr>
          <a:xfrm>
            <a:off x="609600" y="4454117"/>
            <a:ext cx="10972801" cy="800219"/>
          </a:xfrm>
        </p:spPr>
        <p:txBody>
          <a:bodyPr/>
          <a:lstStyle/>
          <a:p>
            <a:r>
              <a:rPr lang="en-US" dirty="0"/>
              <a:t>Broadcom designs, develops and markets digital and analog semiconductors, wireless radio components, storage adapters, controllers, networking processors &amp; switches, fiber optic modules, optical sensors, and motion control encoders.   An acquisitive firm, Broadcom’s revenue, EBITDA, and per share dividends grew at CAGRs of +15%, +24%, and +35% per year, respectively, between fiscal 2016 and 2021.  Broadcom’s business should benefit from the global 5G rollout.  Construction of 5G networks was set back </a:t>
            </a:r>
            <a:r>
              <a:rPr lang="en-US"/>
              <a:t>by COVID-19 </a:t>
            </a:r>
            <a:r>
              <a:rPr lang="en-US" dirty="0"/>
              <a:t>related delays, consequently, 2020 growth slowed compared to prior years.  The need for high quality digital communications is affirmed. </a:t>
            </a:r>
          </a:p>
        </p:txBody>
      </p:sp>
      <p:sp>
        <p:nvSpPr>
          <p:cNvPr id="11" name="Text Placeholder 10"/>
          <p:cNvSpPr>
            <a:spLocks noGrp="1"/>
          </p:cNvSpPr>
          <p:nvPr>
            <p:ph type="body" sz="quarter" idx="20"/>
          </p:nvPr>
        </p:nvSpPr>
        <p:spPr>
          <a:xfrm>
            <a:off x="609599" y="1760624"/>
            <a:ext cx="3657600" cy="184666"/>
          </a:xfrm>
        </p:spPr>
        <p:txBody>
          <a:bodyPr/>
          <a:lstStyle/>
          <a:p>
            <a:r>
              <a:rPr lang="en-US" dirty="0"/>
              <a:t>$247 Billion Equity Market Capitalization, $279 Billion Enterprise Value, 2.46% Dividend Yield.</a:t>
            </a:r>
          </a:p>
          <a:p>
            <a:r>
              <a:rPr lang="en-US" dirty="0"/>
              <a:t>Broadcom’s share price declined -48% from 2/12/2020 to 3/18/2020, now more than fully recovered to a higher price. </a:t>
            </a:r>
          </a:p>
          <a:p>
            <a:r>
              <a:rPr lang="en-US" dirty="0"/>
              <a:t>FY 2021 Result:  Revenue +14.9%, EBITDA +54% YOY. </a:t>
            </a:r>
          </a:p>
        </p:txBody>
      </p:sp>
      <p:sp>
        <p:nvSpPr>
          <p:cNvPr id="6" name="Text Placeholder 5"/>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7" name="Text Placeholder 6"/>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Broadcom was 3.9% of the Fund as of 30/11/2021.</a:t>
            </a:r>
          </a:p>
        </p:txBody>
      </p:sp>
      <p:sp>
        <p:nvSpPr>
          <p:cNvPr id="42" name="Text Placeholder 41">
            <a:extLst>
              <a:ext uri="{FF2B5EF4-FFF2-40B4-BE49-F238E27FC236}">
                <a16:creationId xmlns:a16="http://schemas.microsoft.com/office/drawing/2014/main" id="{0C5F39FB-33A3-4CAA-8286-DE4ECA64AFF7}"/>
              </a:ext>
            </a:extLst>
          </p:cNvPr>
          <p:cNvSpPr>
            <a:spLocks noGrp="1"/>
          </p:cNvSpPr>
          <p:nvPr>
            <p:ph type="body" sz="quarter" idx="21"/>
          </p:nvPr>
        </p:nvSpPr>
        <p:spPr>
          <a:xfrm>
            <a:off x="4555963" y="1760624"/>
            <a:ext cx="3749040" cy="274320"/>
          </a:xfrm>
        </p:spPr>
        <p:txBody>
          <a:bodyPr/>
          <a:lstStyle/>
          <a:p>
            <a:r>
              <a:rPr lang="en-US" dirty="0"/>
              <a:t>BROADCOM</a:t>
            </a:r>
          </a:p>
        </p:txBody>
      </p:sp>
    </p:spTree>
    <p:extLst>
      <p:ext uri="{BB962C8B-B14F-4D97-AF65-F5344CB8AC3E}">
        <p14:creationId xmlns:p14="http://schemas.microsoft.com/office/powerpoint/2010/main" val="171218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3. Total SA</a:t>
            </a:r>
          </a:p>
        </p:txBody>
      </p:sp>
      <p:graphicFrame>
        <p:nvGraphicFramePr>
          <p:cNvPr id="15" name="Content Placeholder 14">
            <a:extLst>
              <a:ext uri="{FF2B5EF4-FFF2-40B4-BE49-F238E27FC236}">
                <a16:creationId xmlns:a16="http://schemas.microsoft.com/office/drawing/2014/main" id="{FDBCE616-CAA0-4E87-A3AD-3CF72131B989}"/>
              </a:ext>
            </a:extLst>
          </p:cNvPr>
          <p:cNvGraphicFramePr>
            <a:graphicFrameLocks noGrp="1"/>
          </p:cNvGraphicFramePr>
          <p:nvPr>
            <p:ph sz="half" idx="1"/>
            <p:extLst>
              <p:ext uri="{D42A27DB-BD31-4B8C-83A1-F6EECF244321}">
                <p14:modId xmlns:p14="http://schemas.microsoft.com/office/powerpoint/2010/main" val="2847927067"/>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16" name="Footer Placeholder 15"/>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4"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37540154-DE5B-4F13-9EE1-0D118585D3C7}" type="slidenum">
              <a:rPr lang="en-US"/>
              <a:pPr/>
              <a:t>8</a:t>
            </a:fld>
            <a:endParaRPr lang="en-US" dirty="0"/>
          </a:p>
        </p:txBody>
      </p:sp>
      <p:sp>
        <p:nvSpPr>
          <p:cNvPr id="13" name="Text Placeholder 10">
            <a:extLst>
              <a:ext uri="{FF2B5EF4-FFF2-40B4-BE49-F238E27FC236}">
                <a16:creationId xmlns:a16="http://schemas.microsoft.com/office/drawing/2014/main" id="{95EC2E85-12D5-45DD-AC5D-DFDD919049D2}"/>
              </a:ext>
            </a:extLst>
          </p:cNvPr>
          <p:cNvSpPr>
            <a:spLocks noGrp="1"/>
          </p:cNvSpPr>
          <p:nvPr>
            <p:ph type="body" sz="quarter" idx="15"/>
          </p:nvPr>
        </p:nvSpPr>
        <p:spPr>
          <a:xfrm>
            <a:off x="609599" y="612648"/>
            <a:ext cx="3657600" cy="126958"/>
          </a:xfrm>
        </p:spPr>
        <p:txBody>
          <a:bodyPr/>
          <a:lstStyle/>
          <a:p>
            <a:r>
              <a:rPr lang="en-US" dirty="0"/>
              <a:t>Thornburg Investment Income Builder Fund</a:t>
            </a:r>
          </a:p>
          <a:p>
            <a:endParaRPr lang="en-US" dirty="0"/>
          </a:p>
        </p:txBody>
      </p:sp>
      <p:sp>
        <p:nvSpPr>
          <p:cNvPr id="8" name="Text Placeholder 7"/>
          <p:cNvSpPr>
            <a:spLocks noGrp="1"/>
          </p:cNvSpPr>
          <p:nvPr>
            <p:ph type="body" sz="quarter" idx="19"/>
          </p:nvPr>
        </p:nvSpPr>
        <p:spPr>
          <a:xfrm>
            <a:off x="609600" y="4534186"/>
            <a:ext cx="10972801" cy="640080"/>
          </a:xfrm>
        </p:spPr>
        <p:txBody>
          <a:bodyPr/>
          <a:lstStyle/>
          <a:p>
            <a:r>
              <a:rPr lang="en-US" dirty="0"/>
              <a:t>France-based Total SA produces, transports, and supplies crude oil, natural gas, and low carbon electricity.  Total also refines petrochemical products and manages gasoline filling stations in Europe, the U.S., and Africa. Total produces oil &amp; natural gas in volumes approximately equal to 3 million barrels of oil equivalent daily. Each +/-$10/</a:t>
            </a:r>
            <a:r>
              <a:rPr lang="en-US" dirty="0" err="1"/>
              <a:t>bbl</a:t>
            </a:r>
            <a:r>
              <a:rPr lang="en-US" dirty="0"/>
              <a:t> oil price impacts cash flow by around +/-$3 billion per year.  Total’s wind &amp; solar power generation assets are growing rapidly, putting it on track to be a major global producer of green electricity over the coming decade.</a:t>
            </a:r>
          </a:p>
        </p:txBody>
      </p:sp>
      <p:sp>
        <p:nvSpPr>
          <p:cNvPr id="9" name="Text Placeholder 8"/>
          <p:cNvSpPr>
            <a:spLocks noGrp="1"/>
          </p:cNvSpPr>
          <p:nvPr>
            <p:ph type="body" sz="quarter" idx="20"/>
          </p:nvPr>
        </p:nvSpPr>
        <p:spPr>
          <a:xfrm>
            <a:off x="609600" y="1760538"/>
            <a:ext cx="3657600" cy="2662267"/>
          </a:xfrm>
        </p:spPr>
        <p:txBody>
          <a:bodyPr/>
          <a:lstStyle/>
          <a:p>
            <a:r>
              <a:rPr lang="en-US" sz="1100" dirty="0"/>
              <a:t>$148 Billion Market Capitalization, $38 Billion Net Debt, 5.9% Dividend Yield. </a:t>
            </a:r>
          </a:p>
          <a:p>
            <a:r>
              <a:rPr lang="en-US" sz="1100" dirty="0"/>
              <a:t>Total’s share price declined -56.7% from 1/6/20 to 3/18/2020, now mostly recovered from its March 2020 low. </a:t>
            </a:r>
          </a:p>
          <a:p>
            <a:r>
              <a:rPr lang="en-US" sz="1100" dirty="0"/>
              <a:t>Annual EBITDA has fluctuated between $16.5 and $45.5 billion over the last decade when oil price averaged $76/</a:t>
            </a:r>
            <a:r>
              <a:rPr lang="en-US" sz="1100" dirty="0" err="1"/>
              <a:t>bbl</a:t>
            </a:r>
            <a:r>
              <a:rPr lang="en-US" sz="1100" dirty="0"/>
              <a:t>, 2020 was near the bottom of that range with a 2020 average Brent oil price of $43/bbl. 2021 average of $72/</a:t>
            </a:r>
            <a:r>
              <a:rPr lang="en-US" sz="1100" dirty="0" err="1"/>
              <a:t>bbl</a:t>
            </a:r>
            <a:r>
              <a:rPr lang="en-US" sz="1100" dirty="0"/>
              <a:t> Brent and favorable gas trading environment support a materially improved year/year result. </a:t>
            </a:r>
          </a:p>
          <a:p>
            <a:r>
              <a:rPr lang="en-US" sz="1100" dirty="0"/>
              <a:t>Total is transitioning to more low carbon power generation and gas processing &amp; distribution, gradually becoming less oil centric. </a:t>
            </a:r>
          </a:p>
        </p:txBody>
      </p:sp>
      <p:sp>
        <p:nvSpPr>
          <p:cNvPr id="6" name="Text Placeholder 5"/>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7" name="Text Placeholder 6"/>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Total was 3.7% of the Fund as of 30/11/2021.</a:t>
            </a:r>
          </a:p>
        </p:txBody>
      </p:sp>
      <p:sp>
        <p:nvSpPr>
          <p:cNvPr id="52" name="Text Placeholder 51">
            <a:extLst>
              <a:ext uri="{FF2B5EF4-FFF2-40B4-BE49-F238E27FC236}">
                <a16:creationId xmlns:a16="http://schemas.microsoft.com/office/drawing/2014/main" id="{A8B05C3A-9354-48D8-95CA-4D8CA276CC38}"/>
              </a:ext>
            </a:extLst>
          </p:cNvPr>
          <p:cNvSpPr>
            <a:spLocks noGrp="1"/>
          </p:cNvSpPr>
          <p:nvPr>
            <p:ph type="body" sz="quarter" idx="21"/>
          </p:nvPr>
        </p:nvSpPr>
        <p:spPr>
          <a:xfrm>
            <a:off x="4555963" y="1760624"/>
            <a:ext cx="3749040" cy="274320"/>
          </a:xfrm>
        </p:spPr>
        <p:txBody>
          <a:bodyPr/>
          <a:lstStyle/>
          <a:p>
            <a:r>
              <a:rPr lang="en-US" dirty="0"/>
              <a:t>TOTAL SA</a:t>
            </a:r>
          </a:p>
        </p:txBody>
      </p:sp>
    </p:spTree>
    <p:extLst>
      <p:ext uri="{BB962C8B-B14F-4D97-AF65-F5344CB8AC3E}">
        <p14:creationId xmlns:p14="http://schemas.microsoft.com/office/powerpoint/2010/main" val="184632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01C1-FB36-473B-BE02-2EA20B69F574}"/>
              </a:ext>
            </a:extLst>
          </p:cNvPr>
          <p:cNvSpPr>
            <a:spLocks noGrp="1"/>
          </p:cNvSpPr>
          <p:nvPr>
            <p:ph type="title"/>
          </p:nvPr>
        </p:nvSpPr>
        <p:spPr>
          <a:xfrm>
            <a:off x="609599" y="1216152"/>
            <a:ext cx="8539795" cy="249299"/>
          </a:xfrm>
        </p:spPr>
        <p:txBody>
          <a:bodyPr/>
          <a:lstStyle/>
          <a:p>
            <a:r>
              <a:rPr lang="en-US" dirty="0"/>
              <a:t>4. Orange SA</a:t>
            </a:r>
          </a:p>
        </p:txBody>
      </p:sp>
      <p:graphicFrame>
        <p:nvGraphicFramePr>
          <p:cNvPr id="14" name="Content Placeholder 13">
            <a:extLst>
              <a:ext uri="{FF2B5EF4-FFF2-40B4-BE49-F238E27FC236}">
                <a16:creationId xmlns:a16="http://schemas.microsoft.com/office/drawing/2014/main" id="{9B9EF07B-120A-49C9-B6B4-A9C2547D4054}"/>
              </a:ext>
            </a:extLst>
          </p:cNvPr>
          <p:cNvGraphicFramePr>
            <a:graphicFrameLocks noGrp="1"/>
          </p:cNvGraphicFramePr>
          <p:nvPr>
            <p:ph sz="half" idx="1"/>
            <p:extLst>
              <p:ext uri="{D42A27DB-BD31-4B8C-83A1-F6EECF244321}">
                <p14:modId xmlns:p14="http://schemas.microsoft.com/office/powerpoint/2010/main" val="2533520329"/>
              </p:ext>
            </p:extLst>
          </p:nvPr>
        </p:nvGraphicFramePr>
        <p:xfrm>
          <a:off x="4556125" y="2112963"/>
          <a:ext cx="7026275" cy="2303462"/>
        </p:xfrm>
        <a:graphic>
          <a:graphicData uri="http://schemas.openxmlformats.org/drawingml/2006/chart">
            <c:chart xmlns:c="http://schemas.openxmlformats.org/drawingml/2006/chart" xmlns:r="http://schemas.openxmlformats.org/officeDocument/2006/relationships" r:id="rId3"/>
          </a:graphicData>
        </a:graphic>
      </p:graphicFrame>
      <p:sp>
        <p:nvSpPr>
          <p:cNvPr id="25" name="Footer Placeholder 24"/>
          <p:cNvSpPr>
            <a:spLocks noGrp="1"/>
          </p:cNvSpPr>
          <p:nvPr>
            <p:ph type="ftr" sz="quarter" idx="11"/>
          </p:nvPr>
        </p:nvSpPr>
        <p:spPr>
          <a:xfrm>
            <a:off x="6096000" y="6356353"/>
            <a:ext cx="5154592" cy="182877"/>
          </a:xfrm>
        </p:spPr>
        <p:txBody>
          <a:bodyPr/>
          <a:lstStyle/>
          <a:p>
            <a:r>
              <a:rPr lang="en-US" dirty="0">
                <a:solidFill>
                  <a:schemeClr val="tx1">
                    <a:lumMod val="50000"/>
                    <a:lumOff val="50000"/>
                  </a:schemeClr>
                </a:solidFill>
              </a:rPr>
              <a:t>This material is for investment professional use only.</a:t>
            </a:r>
          </a:p>
        </p:txBody>
      </p:sp>
      <p:sp>
        <p:nvSpPr>
          <p:cNvPr id="12" name="Slide Number Placeholder 3">
            <a:extLst>
              <a:ext uri="{FF2B5EF4-FFF2-40B4-BE49-F238E27FC236}">
                <a16:creationId xmlns:a16="http://schemas.microsoft.com/office/drawing/2014/main" id="{8602171B-4FD6-4FFD-8307-8A2D274685DC}"/>
              </a:ext>
            </a:extLst>
          </p:cNvPr>
          <p:cNvSpPr>
            <a:spLocks noGrp="1"/>
          </p:cNvSpPr>
          <p:nvPr>
            <p:ph type="sldNum" sz="quarter" idx="12"/>
          </p:nvPr>
        </p:nvSpPr>
        <p:spPr>
          <a:xfrm>
            <a:off x="11250592" y="6356356"/>
            <a:ext cx="331808" cy="182877"/>
          </a:xfrm>
        </p:spPr>
        <p:txBody>
          <a:bodyPr/>
          <a:lstStyle/>
          <a:p>
            <a:fld id="{FB176D6F-FDF5-4F33-BE06-31D6FB2DC7E5}" type="slidenum">
              <a:rPr lang="en-US" smtClean="0"/>
              <a:pPr/>
              <a:t>9</a:t>
            </a:fld>
            <a:endParaRPr lang="en-US" dirty="0"/>
          </a:p>
        </p:txBody>
      </p:sp>
      <p:sp>
        <p:nvSpPr>
          <p:cNvPr id="6" name="Text Placeholder 5">
            <a:extLst>
              <a:ext uri="{FF2B5EF4-FFF2-40B4-BE49-F238E27FC236}">
                <a16:creationId xmlns:a16="http://schemas.microsoft.com/office/drawing/2014/main" id="{41DFE266-0797-4C9A-988F-3A0304E54745}"/>
              </a:ext>
            </a:extLst>
          </p:cNvPr>
          <p:cNvSpPr>
            <a:spLocks noGrp="1"/>
          </p:cNvSpPr>
          <p:nvPr>
            <p:ph type="body" sz="quarter" idx="15"/>
          </p:nvPr>
        </p:nvSpPr>
        <p:spPr>
          <a:xfrm>
            <a:off x="609599" y="612648"/>
            <a:ext cx="3657600" cy="126958"/>
          </a:xfrm>
        </p:spPr>
        <p:txBody>
          <a:bodyPr/>
          <a:lstStyle/>
          <a:p>
            <a:r>
              <a:rPr lang="en-US" dirty="0"/>
              <a:t>Thornburg Investment Income Builder Fund</a:t>
            </a:r>
          </a:p>
        </p:txBody>
      </p:sp>
      <p:sp>
        <p:nvSpPr>
          <p:cNvPr id="23" name="Text Placeholder 22"/>
          <p:cNvSpPr>
            <a:spLocks noGrp="1"/>
          </p:cNvSpPr>
          <p:nvPr>
            <p:ph type="body" sz="quarter" idx="19"/>
          </p:nvPr>
        </p:nvSpPr>
        <p:spPr>
          <a:xfrm>
            <a:off x="609600" y="4534186"/>
            <a:ext cx="10972801" cy="640080"/>
          </a:xfrm>
        </p:spPr>
        <p:txBody>
          <a:bodyPr/>
          <a:lstStyle/>
          <a:p>
            <a:r>
              <a:rPr lang="en-US" dirty="0"/>
              <a:t>France-headquartered Orange is a multinational telecommunications  services provider with 211 million mobile customers and 21.7 million terrestrial broadband customers in 27 countries in Europe, the Middle East, and Africa. 2020 highlights: 42.3 billion EUR revenue, 12.8 billion EBITDA, 23.5 billion net financial debt. Trailing 5-year revenue &amp; EBITDA growth through 2020 were +1.0%/year and +4.6%/year, respectively.</a:t>
            </a:r>
          </a:p>
        </p:txBody>
      </p:sp>
      <p:sp>
        <p:nvSpPr>
          <p:cNvPr id="24" name="Text Placeholder 23"/>
          <p:cNvSpPr>
            <a:spLocks noGrp="1"/>
          </p:cNvSpPr>
          <p:nvPr>
            <p:ph type="body" sz="quarter" idx="20"/>
          </p:nvPr>
        </p:nvSpPr>
        <p:spPr>
          <a:xfrm>
            <a:off x="609599" y="1760624"/>
            <a:ext cx="3657600" cy="184666"/>
          </a:xfrm>
        </p:spPr>
        <p:txBody>
          <a:bodyPr/>
          <a:lstStyle/>
          <a:p>
            <a:r>
              <a:rPr lang="en-US" dirty="0"/>
              <a:t>26 Billion Euro Market Cap, 31 Billion EUR net debt &amp; minorities, 7.1% Dividend Yield</a:t>
            </a:r>
          </a:p>
          <a:p>
            <a:r>
              <a:rPr lang="en-US" dirty="0"/>
              <a:t>Share px -35% from 2/19/20 to 10/1/20, not significantly recovered since. 2020 Revenue &amp; EBITDA +0.1%/-1% </a:t>
            </a:r>
            <a:r>
              <a:rPr lang="en-US" dirty="0" err="1"/>
              <a:t>yoy</a:t>
            </a:r>
            <a:r>
              <a:rPr lang="en-US" dirty="0"/>
              <a:t>; 9 Mos 2021 Revenue flattish, EBITDA -1%</a:t>
            </a:r>
          </a:p>
          <a:p>
            <a:r>
              <a:rPr lang="en-US" dirty="0"/>
              <a:t>Orange owns c40k wireless broadcast towers and a strong wireless spectrum portfolio. Orange European terrestrial fiber/cable footprint passes &gt;48 million homes, cash flows should improve as buildout of fiber and 5G wireless networks matures.</a:t>
            </a:r>
          </a:p>
        </p:txBody>
      </p:sp>
      <p:sp>
        <p:nvSpPr>
          <p:cNvPr id="21" name="Text Placeholder 20"/>
          <p:cNvSpPr>
            <a:spLocks noGrp="1"/>
          </p:cNvSpPr>
          <p:nvPr>
            <p:ph type="body" sz="quarter" idx="17"/>
          </p:nvPr>
        </p:nvSpPr>
        <p:spPr>
          <a:xfrm>
            <a:off x="621792" y="5365632"/>
            <a:ext cx="10570464" cy="153888"/>
          </a:xfrm>
        </p:spPr>
        <p:txBody>
          <a:bodyPr/>
          <a:lstStyle/>
          <a:p>
            <a:r>
              <a:rPr lang="en-US" dirty="0"/>
              <a:t>Past performance does not guarantee future results.</a:t>
            </a:r>
          </a:p>
        </p:txBody>
      </p:sp>
      <p:sp>
        <p:nvSpPr>
          <p:cNvPr id="22" name="Text Placeholder 21"/>
          <p:cNvSpPr>
            <a:spLocks noGrp="1"/>
          </p:cNvSpPr>
          <p:nvPr>
            <p:ph type="body" sz="quarter" idx="18"/>
          </p:nvPr>
        </p:nvSpPr>
        <p:spPr>
          <a:xfrm>
            <a:off x="621792" y="5596128"/>
            <a:ext cx="10570464" cy="492443"/>
          </a:xfrm>
        </p:spPr>
        <p:txBody>
          <a:bodyPr/>
          <a:lstStyle/>
          <a:p>
            <a:r>
              <a:rPr lang="en-US" dirty="0"/>
              <a:t>Source: Bloomberg</a:t>
            </a:r>
            <a:br>
              <a:rPr lang="en-US" dirty="0"/>
            </a:br>
            <a:r>
              <a:rPr lang="en-US" dirty="0"/>
              <a:t>Any securities, sectors, or countries mentioned are for illustrative purposes only. Holdings are subject to change. </a:t>
            </a:r>
            <a:br>
              <a:rPr lang="en-US" dirty="0"/>
            </a:br>
            <a:r>
              <a:rPr lang="en-US" dirty="0"/>
              <a:t>Under no circumstances does the information contained within represent a recommendation to buy or sell any security.</a:t>
            </a:r>
            <a:br>
              <a:rPr lang="en-US" dirty="0"/>
            </a:br>
            <a:r>
              <a:rPr lang="en-US" dirty="0"/>
              <a:t>Orange was 3.7% of the Fund as of 30/11/2021.</a:t>
            </a:r>
          </a:p>
        </p:txBody>
      </p:sp>
      <p:sp>
        <p:nvSpPr>
          <p:cNvPr id="42" name="Text Placeholder 41">
            <a:extLst>
              <a:ext uri="{FF2B5EF4-FFF2-40B4-BE49-F238E27FC236}">
                <a16:creationId xmlns:a16="http://schemas.microsoft.com/office/drawing/2014/main" id="{A8FE236C-EE00-42C2-B559-FBAFACDBBA7E}"/>
              </a:ext>
            </a:extLst>
          </p:cNvPr>
          <p:cNvSpPr>
            <a:spLocks noGrp="1"/>
          </p:cNvSpPr>
          <p:nvPr>
            <p:ph type="body" sz="quarter" idx="21"/>
          </p:nvPr>
        </p:nvSpPr>
        <p:spPr>
          <a:xfrm>
            <a:off x="4555963" y="1760624"/>
            <a:ext cx="3749040" cy="274320"/>
          </a:xfrm>
        </p:spPr>
        <p:txBody>
          <a:bodyPr/>
          <a:lstStyle/>
          <a:p>
            <a:r>
              <a:rPr lang="en-US" dirty="0"/>
              <a:t>ORANGE SA</a:t>
            </a:r>
          </a:p>
        </p:txBody>
      </p:sp>
    </p:spTree>
    <p:extLst>
      <p:ext uri="{BB962C8B-B14F-4D97-AF65-F5344CB8AC3E}">
        <p14:creationId xmlns:p14="http://schemas.microsoft.com/office/powerpoint/2010/main" val="1842640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SERT" val="20161123092125085"/>
</p:tagLst>
</file>

<file path=ppt/tags/tag2.xml><?xml version="1.0" encoding="utf-8"?>
<p:tagLst xmlns:a="http://schemas.openxmlformats.org/drawingml/2006/main" xmlns:r="http://schemas.openxmlformats.org/officeDocument/2006/relationships" xmlns:p="http://schemas.openxmlformats.org/presentationml/2006/main">
  <p:tag name="INSERT" val="20161123092125085"/>
</p:tagLst>
</file>

<file path=ppt/tags/tag3.xml><?xml version="1.0" encoding="utf-8"?>
<p:tagLst xmlns:a="http://schemas.openxmlformats.org/drawingml/2006/main" xmlns:r="http://schemas.openxmlformats.org/officeDocument/2006/relationships" xmlns:p="http://schemas.openxmlformats.org/presentationml/2006/main">
  <p:tag name="INSERT" val="20171206161732151"/>
</p:tagLst>
</file>

<file path=ppt/tags/tag4.xml><?xml version="1.0" encoding="utf-8"?>
<p:tagLst xmlns:a="http://schemas.openxmlformats.org/drawingml/2006/main" xmlns:r="http://schemas.openxmlformats.org/officeDocument/2006/relationships" xmlns:p="http://schemas.openxmlformats.org/presentationml/2006/main">
  <p:tag name="PL_TAG" val="&lt;presentationlibrarian&gt;&lt;apache_url&gt;10.10.10.42:8080&lt;/apache_url&gt;&lt;account id='26' name=''/&gt;&lt;library id='27' name='Thornburg'/&gt;&lt;file id='1538' name='Dividends.pptx'&gt;&lt;slide&gt;&lt;ppt_id&gt;41324&lt;/ppt_id&gt;&lt;hash&gt;&lt;f&gt;410e148a9624b12028942fc91b25731a&lt;/f&gt;&lt;s&gt;31870447b582c593ff0eda6e7f2d9669&lt;/s&gt;&lt;t&gt;c782b7667454df1d4cd4cd154e56d00b&lt;/t&gt;&lt;n&gt;&lt;/n&gt;&lt;/hash&gt;&lt;/slide&gt;&lt;/file&gt;&lt;/presentationlibrarian&gt;"/>
</p:tagLst>
</file>

<file path=ppt/tags/tag5.xml><?xml version="1.0" encoding="utf-8"?>
<p:tagLst xmlns:a="http://schemas.openxmlformats.org/drawingml/2006/main" xmlns:r="http://schemas.openxmlformats.org/officeDocument/2006/relationships" xmlns:p="http://schemas.openxmlformats.org/presentationml/2006/main">
  <p:tag name="PL_TAG" val="&lt;presentationlibrarian&gt;&lt;apache_url&gt;10.10.10.42:8080&lt;/apache_url&gt;&lt;account id='26' name=''/&gt;&lt;library id='27' name='Thornburg'/&gt;&lt;file id='1538' name='Dividends.pptx'&gt;&lt;slide&gt;&lt;ppt_id&gt;41324&lt;/ppt_id&gt;&lt;hash&gt;&lt;f&gt;410e148a9624b12028942fc91b25731a&lt;/f&gt;&lt;s&gt;31870447b582c593ff0eda6e7f2d9669&lt;/s&gt;&lt;t&gt;c782b7667454df1d4cd4cd154e56d00b&lt;/t&gt;&lt;n&gt;&lt;/n&gt;&lt;/hash&gt;&lt;/slide&gt;&lt;/file&gt;&lt;/presentationlibrarian&gt;"/>
</p:tagLst>
</file>

<file path=ppt/tags/tag6.xml><?xml version="1.0" encoding="utf-8"?>
<p:tagLst xmlns:a="http://schemas.openxmlformats.org/drawingml/2006/main" xmlns:r="http://schemas.openxmlformats.org/officeDocument/2006/relationships" xmlns:p="http://schemas.openxmlformats.org/presentationml/2006/main">
  <p:tag name="INSERT" val="20161123092125085"/>
</p:tagLst>
</file>

<file path=ppt/theme/theme1.xml><?xml version="1.0" encoding="utf-8"?>
<a:theme xmlns:a="http://schemas.openxmlformats.org/drawingml/2006/main" name="Default Theme">
  <a:themeElements>
    <a:clrScheme name="OnStrategy">
      <a:dk1>
        <a:srgbClr val="000000"/>
      </a:dk1>
      <a:lt1>
        <a:srgbClr val="FFFFFF"/>
      </a:lt1>
      <a:dk2>
        <a:srgbClr val="00103F"/>
      </a:dk2>
      <a:lt2>
        <a:srgbClr val="CCCFD9"/>
      </a:lt2>
      <a:accent1>
        <a:srgbClr val="1A99D2"/>
      </a:accent1>
      <a:accent2>
        <a:srgbClr val="59A251"/>
      </a:accent2>
      <a:accent3>
        <a:srgbClr val="ED7930"/>
      </a:accent3>
      <a:accent4>
        <a:srgbClr val="DAC84C"/>
      </a:accent4>
      <a:accent5>
        <a:srgbClr val="2C3C48"/>
      </a:accent5>
      <a:accent6>
        <a:srgbClr val="DEDAD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86941568-F82B-A442-8E18-3B86AF3CBC08}" vid="{D2374347-5525-354F-8EF8-96663C573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6 Thornburg">
    <a:dk1>
      <a:srgbClr val="53565A"/>
    </a:dk1>
    <a:lt1>
      <a:sysClr val="window" lastClr="FFFFFF"/>
    </a:lt1>
    <a:dk2>
      <a:srgbClr val="152471"/>
    </a:dk2>
    <a:lt2>
      <a:srgbClr val="CF8E19"/>
    </a:lt2>
    <a:accent1>
      <a:srgbClr val="197D87"/>
    </a:accent1>
    <a:accent2>
      <a:srgbClr val="CB6119"/>
    </a:accent2>
    <a:accent3>
      <a:srgbClr val="6F7131"/>
    </a:accent3>
    <a:accent4>
      <a:srgbClr val="A4343A"/>
    </a:accent4>
    <a:accent5>
      <a:srgbClr val="732E4A"/>
    </a:accent5>
    <a:accent6>
      <a:srgbClr val="E0C6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5650f2eb-6fb8-4c15-99e3-50a0d3a85235" isdomainofvalue="False" dataSourceId="54de4d4a-cbbe-4d22-9b91-7e648b7451e8"/>
</file>

<file path=customXml/item2.xml><?xml version="1.0" encoding="utf-8"?>
<VariableList UniqueId="5650f2eb-6fb8-4c15-99e3-50a0d3a85235" Name="AD_HOC" ContentType="XML" MajorVersion="0" MinorVersion="1" isLocalCopy="False" IsBaseObject="False" DataSourceId="54de4d4a-cbbe-4d22-9b91-7e648b7451e8" DataSourceMajorVersion="0" DataSourceMinorVersion="1"/>
</file>

<file path=customXml/item3.xml><?xml version="1.0" encoding="utf-8"?>
<VariableListDefinition name="Computed" displayName="Computed" id="09640fcd-a389-4e30-b709-4f7356551bc7" isdomainofvalue="False" dataSourceId="59a88374-8053-4282-9495-8983901a5f1e"/>
</file>

<file path=customXml/item4.xml><?xml version="1.0" encoding="utf-8"?>
<VariableList UniqueId="09640fcd-a389-4e30-b709-4f7356551bc7" Name="Computed" ContentType="XML" MajorVersion="0" MinorVersion="1" isLocalCopy="False" IsBaseObject="False" DataSourceId="59a88374-8053-4282-9495-8983901a5f1e" DataSourceMajorVersion="0" DataSourceMinorVersion="1"/>
</file>

<file path=customXml/item5.xml><?xml version="1.0" encoding="utf-8"?>
<VariableListDefinition name="System" displayName="System" id="26e2b6a7-20de-4b69-aed7-4df5590b4f15" isdomainofvalue="False" dataSourceId="9659d133-4224-4868-a818-901e0738dfdb"/>
</file>

<file path=customXml/item6.xml><?xml version="1.0" encoding="utf-8"?>
<VariableList UniqueId="26e2b6a7-20de-4b69-aed7-4df5590b4f15" Name="System" ContentType="XML" MajorVersion="0" MinorVersion="1" isLocalCopy="False" IsBaseObject="False" DataSourceId="9659d133-4224-4868-a818-901e0738dfdb" DataSourceMajorVersion="0" DataSourceMinorVersion="1"/>
</file>

<file path=customXml/item7.xml><?xml version="1.0" encoding="utf-8"?>
<AllExternalAdhocVariableMappings/>
</file>

<file path=customXml/itemProps1.xml><?xml version="1.0" encoding="utf-8"?>
<ds:datastoreItem xmlns:ds="http://schemas.openxmlformats.org/officeDocument/2006/customXml" ds:itemID="{D448BE01-6E2A-40D5-91FD-B00831BC4C9A}">
  <ds:schemaRefs/>
</ds:datastoreItem>
</file>

<file path=customXml/itemProps2.xml><?xml version="1.0" encoding="utf-8"?>
<ds:datastoreItem xmlns:ds="http://schemas.openxmlformats.org/officeDocument/2006/customXml" ds:itemID="{D81F4C56-BD0D-4F93-AE24-6ABAB90F39C9}">
  <ds:schemaRefs/>
</ds:datastoreItem>
</file>

<file path=customXml/itemProps3.xml><?xml version="1.0" encoding="utf-8"?>
<ds:datastoreItem xmlns:ds="http://schemas.openxmlformats.org/officeDocument/2006/customXml" ds:itemID="{F1DB9F69-70CA-426B-92F0-6802EFD035D3}">
  <ds:schemaRefs/>
</ds:datastoreItem>
</file>

<file path=customXml/itemProps4.xml><?xml version="1.0" encoding="utf-8"?>
<ds:datastoreItem xmlns:ds="http://schemas.openxmlformats.org/officeDocument/2006/customXml" ds:itemID="{B0422032-836D-4D24-B983-1CF3B9AA2A8D}">
  <ds:schemaRefs/>
</ds:datastoreItem>
</file>

<file path=customXml/itemProps5.xml><?xml version="1.0" encoding="utf-8"?>
<ds:datastoreItem xmlns:ds="http://schemas.openxmlformats.org/officeDocument/2006/customXml" ds:itemID="{63969442-F4CB-44AE-BA51-70F80325EC4C}">
  <ds:schemaRefs/>
</ds:datastoreItem>
</file>

<file path=customXml/itemProps6.xml><?xml version="1.0" encoding="utf-8"?>
<ds:datastoreItem xmlns:ds="http://schemas.openxmlformats.org/officeDocument/2006/customXml" ds:itemID="{22FA2C62-F0EE-4321-85F2-5188191C05B9}">
  <ds:schemaRefs/>
</ds:datastoreItem>
</file>

<file path=customXml/itemProps7.xml><?xml version="1.0" encoding="utf-8"?>
<ds:datastoreItem xmlns:ds="http://schemas.openxmlformats.org/officeDocument/2006/customXml" ds:itemID="{2D0571EC-C696-4D23-97B3-9AFA9CC68F8D}">
  <ds:schemaRefs/>
</ds:datastoreItem>
</file>

<file path=docProps/app.xml><?xml version="1.0" encoding="utf-8"?>
<Properties xmlns="http://schemas.openxmlformats.org/officeDocument/2006/extended-properties" xmlns:vt="http://schemas.openxmlformats.org/officeDocument/2006/docPropsVTypes">
  <Template>Institutional Template 2021</Template>
  <TotalTime>27283</TotalTime>
  <Words>7293</Words>
  <Application>Microsoft Office PowerPoint</Application>
  <PresentationFormat>Widescreen</PresentationFormat>
  <Paragraphs>1183</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Nova</vt:lpstr>
      <vt:lpstr>Arial Nova Cond</vt:lpstr>
      <vt:lpstr>Arial Nova Cond Light</vt:lpstr>
      <vt:lpstr>Arial Nova Light</vt:lpstr>
      <vt:lpstr>Calibri</vt:lpstr>
      <vt:lpstr>Georgia</vt:lpstr>
      <vt:lpstr>Symbol</vt:lpstr>
      <vt:lpstr>Wingdings</vt:lpstr>
      <vt:lpstr>Default Theme</vt:lpstr>
      <vt:lpstr>Thornburg Investment Management Quarterly Update:  Investment Income Builder Fund</vt:lpstr>
      <vt:lpstr>Key Macroeconomic Issues</vt:lpstr>
      <vt:lpstr>A Solution That Consistently Seeks to Provide Attractive Income</vt:lpstr>
      <vt:lpstr>Overview of Equity Portfolio Allocation Shifts</vt:lpstr>
      <vt:lpstr>S&amp;P 500 Annual EPS &amp; Income Statement Summaries</vt:lpstr>
      <vt:lpstr>1. Taiwan Semiconductor</vt:lpstr>
      <vt:lpstr>2. Broadcom</vt:lpstr>
      <vt:lpstr>3. Total SA</vt:lpstr>
      <vt:lpstr>4. Orange SA</vt:lpstr>
      <vt:lpstr>5. Vodafone</vt:lpstr>
      <vt:lpstr>6. AbbVie, Inc.</vt:lpstr>
      <vt:lpstr>7. Samsung</vt:lpstr>
      <vt:lpstr>8. CME Group</vt:lpstr>
      <vt:lpstr>9. Qualcomm</vt:lpstr>
      <vt:lpstr>10. Tesco</vt:lpstr>
      <vt:lpstr>Stock &amp; Bond Yields from Identical Issuers</vt:lpstr>
      <vt:lpstr>Next 15 Equity Holdings (page 1 of 2)</vt:lpstr>
      <vt:lpstr>Next 15 Equity Holdings (page 2 of 2)</vt:lpstr>
      <vt:lpstr>Next 28 Equity Holdings</vt:lpstr>
      <vt:lpstr>Potential to Grow the Distribution over Time</vt:lpstr>
      <vt:lpstr>Selected World Market Index Returns</vt:lpstr>
      <vt:lpstr>Portfolio Characteristics</vt:lpstr>
      <vt:lpstr>Investment Performance</vt:lpstr>
      <vt:lpstr>Quarterly Total Returns</vt:lpstr>
      <vt:lpstr>Flexibility with Fixed Income</vt:lpstr>
      <vt:lpstr>Quarterly Distributions</vt:lpstr>
      <vt:lpstr>Consistently Delivered a 4%+ Yield Since Inception</vt:lpstr>
      <vt:lpstr>Rolling 5-Year Performance</vt:lpstr>
      <vt:lpstr>Hypothetical $100,000 Investment</vt:lpstr>
      <vt:lpstr>Hypothetical $100,000 with Reinvestment</vt:lpstr>
      <vt:lpstr>Historically, Dividends Have Been Important to Total Return (S&amp;P 500 Index)</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TP321_IIB_ConferenceCall</dc:title>
  <dc:creator>Jennifer</dc:creator>
  <cp:lastModifiedBy>Jen Perez</cp:lastModifiedBy>
  <cp:revision>564</cp:revision>
  <cp:lastPrinted>2021-03-01T15:34:44Z</cp:lastPrinted>
  <dcterms:created xsi:type="dcterms:W3CDTF">2021-01-04T20:49:28Z</dcterms:created>
  <dcterms:modified xsi:type="dcterms:W3CDTF">2022-01-19T18:45:05Z</dcterms:modified>
</cp:coreProperties>
</file>